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8288000" cy="10287000"/>
  <p:notesSz cx="6858000" cy="9144000"/>
  <p:embeddedFontLst>
    <p:embeddedFont>
      <p:font typeface="Nanum Square Bold" charset="1" panose="020B0600000101010101"/>
      <p:regular r:id="rId71"/>
    </p:embeddedFont>
    <p:embeddedFont>
      <p:font typeface="210 밀레니얼" charset="1" panose="02020503020101020101"/>
      <p:regular r:id="rId72"/>
    </p:embeddedFont>
    <p:embeddedFont>
      <p:font typeface="Arial Bold Italics" charset="1" panose="020B0802020202090204"/>
      <p:regular r:id="rId73"/>
    </p:embeddedFont>
    <p:embeddedFont>
      <p:font typeface="Arial Bold" charset="1" panose="020B0802020202020204"/>
      <p:regular r:id="rId74"/>
    </p:embeddedFont>
    <p:embeddedFont>
      <p:font typeface="Arial" charset="1" panose="020B0502020202020204"/>
      <p:regular r:id="rId76"/>
    </p:embeddedFont>
    <p:embeddedFont>
      <p:font typeface="Nanum Square" charset="1" panose="020B0600000101010101"/>
      <p:regular r:id="rId77"/>
    </p:embeddedFont>
    <p:embeddedFont>
      <p:font typeface="TDTD비어라거" charset="1" panose="02000503000000000000"/>
      <p:regular r:id="rId91"/>
    </p:embeddedFont>
    <p:embeddedFont>
      <p:font typeface="Arimo" charset="1" panose="020B0604020202020204"/>
      <p:regular r:id="rId94"/>
    </p:embeddedFont>
    <p:embeddedFont>
      <p:font typeface="Nanum Square Ultra-Bold" charset="1" panose="020B0600000101010101"/>
      <p:regular r:id="rId98"/>
    </p:embeddedFont>
    <p:embeddedFont>
      <p:font typeface="Calibri (MS) Bold" charset="1" panose="020F0702030404030204"/>
      <p:regular r:id="rId1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22.xml" Type="http://schemas.openxmlformats.org/officeDocument/2006/relationships/notesSlide"/><Relationship Id="rId101" Target="notesSlides/notesSlide23.xml" Type="http://schemas.openxmlformats.org/officeDocument/2006/relationships/notesSlide"/><Relationship Id="rId102" Target="notesSlides/notesSlide24.xml" Type="http://schemas.openxmlformats.org/officeDocument/2006/relationships/notesSlide"/><Relationship Id="rId103" Target="notesSlides/notesSlide25.xml" Type="http://schemas.openxmlformats.org/officeDocument/2006/relationships/notesSlide"/><Relationship Id="rId104" Target="notesSlides/notesSlide26.xml" Type="http://schemas.openxmlformats.org/officeDocument/2006/relationships/notesSlide"/><Relationship Id="rId105" Target="notesSlides/notesSlide27.xml" Type="http://schemas.openxmlformats.org/officeDocument/2006/relationships/notesSlide"/><Relationship Id="rId106" Target="notesSlides/notesSlide28.xml" Type="http://schemas.openxmlformats.org/officeDocument/2006/relationships/notesSlide"/><Relationship Id="rId107" Target="notesSlides/notesSlide29.xml" Type="http://schemas.openxmlformats.org/officeDocument/2006/relationships/notesSlide"/><Relationship Id="rId108" Target="notesSlides/notesSlide30.xml" Type="http://schemas.openxmlformats.org/officeDocument/2006/relationships/notesSlide"/><Relationship Id="rId109" Target="notesSlides/notesSlide31.xml" Type="http://schemas.openxmlformats.org/officeDocument/2006/relationships/notesSlide"/><Relationship Id="rId11" Target="slides/slide6.xml" Type="http://schemas.openxmlformats.org/officeDocument/2006/relationships/slide"/><Relationship Id="rId110" Target="notesSlides/notesSlide32.xml" Type="http://schemas.openxmlformats.org/officeDocument/2006/relationships/notesSlide"/><Relationship Id="rId111" Target="notesSlides/notesSlide33.xml" Type="http://schemas.openxmlformats.org/officeDocument/2006/relationships/notesSlide"/><Relationship Id="rId112" Target="notesSlides/notesSlide34.xml" Type="http://schemas.openxmlformats.org/officeDocument/2006/relationships/notesSlide"/><Relationship Id="rId113" Target="notesSlides/notesSlide35.xml" Type="http://schemas.openxmlformats.org/officeDocument/2006/relationships/notesSlide"/><Relationship Id="rId114" Target="notesSlides/notesSlide36.xml" Type="http://schemas.openxmlformats.org/officeDocument/2006/relationships/notesSlide"/><Relationship Id="rId115" Target="notesSlides/notesSlide37.xml" Type="http://schemas.openxmlformats.org/officeDocument/2006/relationships/notesSlide"/><Relationship Id="rId116" Target="notesSlides/notesSlide38.xml" Type="http://schemas.openxmlformats.org/officeDocument/2006/relationships/notesSlide"/><Relationship Id="rId117" Target="notesSlides/notesSlide39.xml" Type="http://schemas.openxmlformats.org/officeDocument/2006/relationships/notesSlide"/><Relationship Id="rId118" Target="notesSlides/notesSlide40.xml" Type="http://schemas.openxmlformats.org/officeDocument/2006/relationships/notesSlide"/><Relationship Id="rId119" Target="notesSlides/notesSlide41.xml" Type="http://schemas.openxmlformats.org/officeDocument/2006/relationships/notesSlide"/><Relationship Id="rId12" Target="slides/slide7.xml" Type="http://schemas.openxmlformats.org/officeDocument/2006/relationships/slide"/><Relationship Id="rId120" Target="notesSlides/notesSlide42.xml" Type="http://schemas.openxmlformats.org/officeDocument/2006/relationships/notesSlide"/><Relationship Id="rId121" Target="notesSlides/notesSlide43.xml" Type="http://schemas.openxmlformats.org/officeDocument/2006/relationships/notesSlide"/><Relationship Id="rId122" Target="notesSlides/notesSlide44.xml" Type="http://schemas.openxmlformats.org/officeDocument/2006/relationships/notesSlide"/><Relationship Id="rId123" Target="notesSlides/notesSlide45.xml" Type="http://schemas.openxmlformats.org/officeDocument/2006/relationships/notesSlide"/><Relationship Id="rId124" Target="notesSlides/notesSlide46.xml" Type="http://schemas.openxmlformats.org/officeDocument/2006/relationships/notesSlide"/><Relationship Id="rId125" Target="notesSlides/notesSlide47.xml" Type="http://schemas.openxmlformats.org/officeDocument/2006/relationships/notesSlide"/><Relationship Id="rId126" Target="fonts/font126.fntdata" Type="http://schemas.openxmlformats.org/officeDocument/2006/relationships/font"/><Relationship Id="rId127" Target="notesSlides/notesSlide48.xml" Type="http://schemas.openxmlformats.org/officeDocument/2006/relationships/notesSlide"/><Relationship Id="rId128" Target="notesSlides/notesSlide49.xml" Type="http://schemas.openxmlformats.org/officeDocument/2006/relationships/notesSlide"/><Relationship Id="rId129" Target="notesSlides/notesSlide50.xml" Type="http://schemas.openxmlformats.org/officeDocument/2006/relationships/notesSlide"/><Relationship Id="rId13" Target="slides/slide8.xml" Type="http://schemas.openxmlformats.org/officeDocument/2006/relationships/slide"/><Relationship Id="rId130" Target="notesSlides/notesSlide51.xml" Type="http://schemas.openxmlformats.org/officeDocument/2006/relationships/notesSlide"/><Relationship Id="rId131" Target="notesSlides/notesSlide52.xml" Type="http://schemas.openxmlformats.org/officeDocument/2006/relationships/note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notesMasters/notesMaster1.xml" Type="http://schemas.openxmlformats.org/officeDocument/2006/relationships/notesMaster"/><Relationship Id="rId69" Target="theme/theme2.xml" Type="http://schemas.openxmlformats.org/officeDocument/2006/relationships/theme"/><Relationship Id="rId7" Target="slides/slide2.xml" Type="http://schemas.openxmlformats.org/officeDocument/2006/relationships/slide"/><Relationship Id="rId70" Target="notesSlides/notesSlide1.xml" Type="http://schemas.openxmlformats.org/officeDocument/2006/relationships/notesSlide"/><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notesSlides/notesSlide2.xml" Type="http://schemas.openxmlformats.org/officeDocument/2006/relationships/notesSlide"/><Relationship Id="rId76" Target="fonts/font76.fntdata" Type="http://schemas.openxmlformats.org/officeDocument/2006/relationships/font"/><Relationship Id="rId77" Target="fonts/font77.fntdata" Type="http://schemas.openxmlformats.org/officeDocument/2006/relationships/font"/><Relationship Id="rId78" Target="notesSlides/notesSlide3.xml" Type="http://schemas.openxmlformats.org/officeDocument/2006/relationships/notesSlide"/><Relationship Id="rId79" Target="notesSlides/notesSlide4.xml" Type="http://schemas.openxmlformats.org/officeDocument/2006/relationships/notesSlide"/><Relationship Id="rId8" Target="slides/slide3.xml" Type="http://schemas.openxmlformats.org/officeDocument/2006/relationships/slide"/><Relationship Id="rId80" Target="notesSlides/notesSlide5.xml" Type="http://schemas.openxmlformats.org/officeDocument/2006/relationships/notesSlide"/><Relationship Id="rId81" Target="notesSlides/notesSlide6.xml" Type="http://schemas.openxmlformats.org/officeDocument/2006/relationships/notesSlide"/><Relationship Id="rId82" Target="notesSlides/notesSlide7.xml" Type="http://schemas.openxmlformats.org/officeDocument/2006/relationships/notesSlide"/><Relationship Id="rId83" Target="notesSlides/notesSlide8.xml" Type="http://schemas.openxmlformats.org/officeDocument/2006/relationships/notesSlide"/><Relationship Id="rId84" Target="notesSlides/notesSlide9.xml" Type="http://schemas.openxmlformats.org/officeDocument/2006/relationships/notesSlide"/><Relationship Id="rId85" Target="notesSlides/notesSlide10.xml" Type="http://schemas.openxmlformats.org/officeDocument/2006/relationships/notesSlide"/><Relationship Id="rId86" Target="notesSlides/notesSlide11.xml" Type="http://schemas.openxmlformats.org/officeDocument/2006/relationships/notesSlide"/><Relationship Id="rId87" Target="notesSlides/notesSlide12.xml" Type="http://schemas.openxmlformats.org/officeDocument/2006/relationships/notesSlide"/><Relationship Id="rId88" Target="notesSlides/notesSlide13.xml" Type="http://schemas.openxmlformats.org/officeDocument/2006/relationships/notesSlide"/><Relationship Id="rId89" Target="notesSlides/notesSlide14.xml" Type="http://schemas.openxmlformats.org/officeDocument/2006/relationships/notesSlide"/><Relationship Id="rId9" Target="slides/slide4.xml" Type="http://schemas.openxmlformats.org/officeDocument/2006/relationships/slide"/><Relationship Id="rId90" Target="notesSlides/notesSlide15.xml" Type="http://schemas.openxmlformats.org/officeDocument/2006/relationships/notesSlide"/><Relationship Id="rId91" Target="fonts/font91.fntdata" Type="http://schemas.openxmlformats.org/officeDocument/2006/relationships/font"/><Relationship Id="rId92" Target="notesSlides/notesSlide16.xml" Type="http://schemas.openxmlformats.org/officeDocument/2006/relationships/notesSlide"/><Relationship Id="rId93" Target="notesSlides/notesSlide17.xml" Type="http://schemas.openxmlformats.org/officeDocument/2006/relationships/notesSlide"/><Relationship Id="rId94" Target="fonts/font94.fntdata" Type="http://schemas.openxmlformats.org/officeDocument/2006/relationships/font"/><Relationship Id="rId95" Target="notesSlides/notesSlide18.xml" Type="http://schemas.openxmlformats.org/officeDocument/2006/relationships/notesSlide"/><Relationship Id="rId96" Target="notesSlides/notesSlide19.xml" Type="http://schemas.openxmlformats.org/officeDocument/2006/relationships/notesSlide"/><Relationship Id="rId97" Target="notesSlides/notesSlide20.xml" Type="http://schemas.openxmlformats.org/officeDocument/2006/relationships/notesSlide"/><Relationship Id="rId98" Target="fonts/font98.fntdata" Type="http://schemas.openxmlformats.org/officeDocument/2006/relationships/font"/><Relationship Id="rId99" Target="notesSlides/notesSlide21.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4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4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4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7.xml" Type="http://schemas.openxmlformats.org/officeDocument/2006/relationships/slide"/></Relationships>
</file>

<file path=ppt/notesSlides/_rels/notesSlide5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8.xml" Type="http://schemas.openxmlformats.org/officeDocument/2006/relationships/slide"/></Relationships>
</file>

<file path=ppt/notesSlides/_rels/notesSlide5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1.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안녕하십니까, 지금부터 제조기업기반 빅데이터 분석 실무 심화과정 제조팀 발표 시작하겠습니다. 저는 발표의 시작을 맡게된 팀장 권희준입니다. 먼저 저희 팀명부터 소개드리겠습니다. gear는 자동차 기어를 의미하고 5gears는 4명의 멘티이자 팀원인 권희준, 김경현, 송휘선, 최규호 군과 오찬해 멘토님으로 구성된 5개의 기어를 갖춘 자동차를 의미합니다. 마치 자동차가 변속기어가 필요하듯이 저희 팀 모두가 프로젝트에서 다섯 개의 기어 역할을 함으로써 프로젝트가 잘 진행될 수 있다라는 뜻입니다.</a:t>
            </a:r>
          </a:p>
          <a:p>
            <a:r>
              <a:rPr lang="en-US"/>
              <a:t/>
            </a:r>
          </a:p>
          <a:p>
            <a:r>
              <a:rPr lang="en-US"/>
              <a:t>5gears의 프로젝트 명은 줄여서 PSP-FM으로 데이터에 기반하여 제조산업의 핵심인 생산에 솔루션을 판매 및 제공하는 플랫폼이라는 뜻입니다.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11페이지 ( 플로우 차트 )</a:t>
            </a:r>
          </a:p>
          <a:p>
            <a:r>
              <a:rPr lang="en-US"/>
              <a:t>process를 흐름도로 간단하게 설명드리겠습니다. 먼저 공정 데이터를 실시간으로 연동하여 품질을 검사하고, 실시간으로 파이프의 불량률과 어떤 파이프가 불량인지를 superset을 활용하여 시각화하여 bi 서비스하는 것이 메인 프로젝트의 프로세스입니다.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12페이지 ( 프로세스 )</a:t>
            </a:r>
          </a:p>
          <a:p>
            <a:r>
              <a:rPr lang="en-US"/>
              <a:t>이 프로세스에 순서대로 말씀드리겠습니다. KAMP 사이트에 존재하는 뿌리 산업이라는 파이프 회사에서 양/불을 판별한 이미지를 db에 저장합니다. 이 이미지를 하나씩 kafka라는 통로로 실시간으로 전송합니다. 웹에서 이미지를 하나씩 받아서 modeling을 진행 후 다시 db에 저장하여 superset과 웹을 활용해 bi서비스로 제공됩니다.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13페이지</a:t>
            </a:r>
          </a:p>
          <a:p>
            <a:r>
              <a:rPr lang="en-US"/>
              <a:t>실시간 품질관리 프로젝트의 과정을 설명드리겠습니다.</a:t>
            </a:r>
          </a:p>
          <a:p>
            <a:r>
              <a:rPr lang="en-US"/>
              <a:t>실시간 품질관리의 db설계는 회원 정보 테이블과 실시간 테이블로 나누어 설계했습니다. 실시간 서비스의 열람 및 편집은 아무나 할 수 없기 때문에 회원정보에 기록된 아이디와 패스워드로만 접속할 수 있게 설계했습니다.</a:t>
            </a:r>
          </a:p>
          <a:p>
            <a:r>
              <a:rPr lang="en-US"/>
              <a:t> 이미지 저장 테이블은 다수의 파이프 이미지를 저장한 테이블이며 합/불 판별 결과는 정상,불량의 카테고리로 판별 시각에 따라 저장이되며 분석계 저장 테이블의 경우 불량률을 최소화시키기 위해 합/불 판별이 난 데이터를 기반으로 재학습을 진행 할 수 있는 데이터를 저장하는 테이블입니다.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 페이지는 카프카를 통해 파이프 이미지가 어떻게 이동하는지를 보여준다)</a:t>
            </a:r>
          </a:p>
          <a:p>
            <a:r>
              <a:rPr lang="en-US"/>
              <a:t/>
            </a:r>
          </a:p>
          <a:p>
            <a:r>
              <a:rPr lang="en-US"/>
              <a:t>sql에 저장된 파이프 이미지들을 카프카를 통해 웹으로 전송하였습니다. 카프카 producer를 통해 카프카 브로커로 이미지를 전송하였고, consumer에서 이미지 데이터를 요청을 하면 브로커에서 요청한 이미지 데이터를  consumer group으로 전송하는 형식입니다.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Kafka로 가져온 실시간 이미지의 정상 불량 판별을 위해 Yolo모델을 사용했습니다. </a:t>
            </a:r>
          </a:p>
          <a:p>
            <a:r>
              <a:rPr lang="en-US"/>
              <a:t/>
            </a:r>
          </a:p>
          <a:p>
            <a:r>
              <a:rPr lang="en-US"/>
              <a:t>YOLO(You Only Look Once) 모델은 이미지를 한 번에 처리하여 객체의 위치와 종류를 동시에 예측하는 실시간 객체 탐지 알고리즘입니다.</a:t>
            </a:r>
          </a:p>
          <a:p>
            <a:r>
              <a:rPr lang="en-US"/>
              <a:t/>
            </a:r>
          </a:p>
          <a:p>
            <a:r>
              <a:rPr lang="en-US"/>
              <a:t>영상에서 볼 수 있듯이 </a:t>
            </a:r>
          </a:p>
          <a:p>
            <a:r>
              <a:rPr lang="en-US"/>
              <a:t>빠르게 움직임에도 높은 정확도, </a:t>
            </a:r>
          </a:p>
          <a:p>
            <a:r>
              <a:rPr lang="en-US"/>
              <a:t>정교한 특징 추출을 보여줍니다.</a:t>
            </a:r>
          </a:p>
          <a:p>
            <a:r>
              <a:rPr lang="en-US"/>
              <a:t/>
            </a:r>
          </a:p>
          <a:p>
            <a:r>
              <a:rPr lang="en-US"/>
              <a:t>따라서 Yolo모델은 </a:t>
            </a:r>
          </a:p>
          <a:p>
            <a:r>
              <a:rPr lang="en-US"/>
              <a:t>이 프로젝트에서 매우 적합한 모델임을 보여줍니다.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 그래프는</a:t>
            </a:r>
          </a:p>
          <a:p>
            <a:r>
              <a:rPr lang="en-US"/>
              <a:t>yolo 시리즈 모델들의 성능을 비교한 것입니다.</a:t>
            </a:r>
          </a:p>
          <a:p>
            <a:r>
              <a:rPr lang="en-US"/>
              <a:t/>
            </a:r>
          </a:p>
          <a:p>
            <a:r>
              <a:rPr lang="en-US"/>
              <a:t>x축은 지연시간을 나타내며,</a:t>
            </a:r>
          </a:p>
          <a:p>
            <a:r>
              <a:rPr lang="en-US"/>
              <a:t>y축은 정밀도를 나타냅니다.</a:t>
            </a:r>
          </a:p>
          <a:p>
            <a:r>
              <a:rPr lang="en-US"/>
              <a:t/>
            </a:r>
          </a:p>
          <a:p>
            <a:r>
              <a:rPr lang="en-US"/>
              <a:t>높은 정밀도와 낮은 지연 시간을 고르되</a:t>
            </a:r>
          </a:p>
          <a:p>
            <a:r>
              <a:rPr lang="en-US"/>
              <a:t>학습에 사용될 컴퓨터의 자원을 고려하여 선택하였습니다.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객체 탐지 모델은 이미지 내에서 객체의 위치와 종류를 학습하기 때문에 라벨링된 데이터셋을 필요로 합니다.</a:t>
            </a:r>
          </a:p>
          <a:p>
            <a:r>
              <a:rPr lang="en-US"/>
              <a:t/>
            </a:r>
          </a:p>
          <a:p>
            <a:r>
              <a:rPr lang="en-US"/>
              <a:t>직관적인 UI를 제공해주는 Roboflow 플랫폼을 활용하여 데이터를 라벨링했습니다. </a:t>
            </a:r>
          </a:p>
          <a:p>
            <a:r>
              <a:rPr lang="en-US"/>
              <a:t>화면 중앙에 보이는 이미지들이 실제로 라벨링된 데이터셋입니다. </a:t>
            </a:r>
          </a:p>
          <a:p>
            <a:r>
              <a:rPr lang="en-US"/>
              <a:t/>
            </a:r>
          </a:p>
          <a:p>
            <a:r>
              <a:rPr lang="en-US"/>
              <a:t>총 100개의 이미지 데이터셋을 라벨링하고 여러 증강기법을 사용하여 준비했습니다.</a:t>
            </a:r>
          </a:p>
          <a:p>
            <a:r>
              <a:rPr lang="en-US"/>
              <a:t/>
            </a:r>
          </a:p>
          <a:p>
            <a:r>
              <a:rPr lang="en-US"/>
              <a:t>데이터셋 100개는 학습에 충분하지 않은 양으로, 제한된 데이터 환경에서 작업해야 했습니다. 이를 보완하기 위해 사전 학습된 YOLO 모델을 커스텀하여 사용하였습니다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COCO 데이터셋은 객체 탐지, 분할, 캡션 생성 등 다양한 컴퓨터 비전 작업을 위해 설계된 대규모 데이터셋으로, 80개의 객체 클래스와 약 330,000개의 이미지로 구성되어 있습니다. </a:t>
            </a:r>
          </a:p>
          <a:p>
            <a:r>
              <a:rPr lang="en-US"/>
              <a:t/>
            </a:r>
          </a:p>
          <a:p>
            <a:r>
              <a:rPr lang="en-US"/>
              <a:t>본 프로젝트에서는 COCO 데이터셋으로 사전 학습된 YOLO 모델을 활용해 전이 학습을 진행하였습니다.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최종적으로, 평균 85% 이상의 Confidence Score를 기록하며 품질의 정상과 불량을 안정적으로 판별할 수 있는 수준까지 모델 성능을 끌어올렸습니다. 이 모델은 추후 MLOps 과정을 통해 지속적으로 업데이트가 자동화될 예정이며, 공정 데이터가 축적될수록 더 높은 성능을 발휘할 것으로 기대됩니다.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API는 서로 다른 시스템 간 데이터를 주고받을 수 있는 인터페이스입니다. 쉽게 말해, 소프트웨어 간 대화를 돕는 다리 역할을 합니다.</a:t>
            </a:r>
          </a:p>
          <a:p>
            <a:r>
              <a:rPr lang="en-US"/>
              <a:t/>
            </a:r>
          </a:p>
          <a:p>
            <a:r>
              <a:rPr lang="en-US"/>
              <a:t>앞서 만든 품질 관리 모델을 API에 통합하여</a:t>
            </a:r>
          </a:p>
          <a:p>
            <a:r>
              <a:rPr lang="en-US"/>
              <a:t>사용자 요청 시 실시간으로 이미지를 분석하고 결과를 반환할 수 있습니다.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먼저 팀원소개입니다. 저는 데이터베이스 설계를 담당했으며 김경현군은 데이터 엔지니어링, 송휘선 군은 백엔드와 프론트엔드, 최규호 군은 모델링을 담당했습니다.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저희가 사용한 API는 </a:t>
            </a:r>
          </a:p>
          <a:p>
            <a:r>
              <a:rPr lang="en-US"/>
              <a:t>FastAPI라는 것으로</a:t>
            </a:r>
          </a:p>
          <a:p>
            <a:r>
              <a:rPr lang="en-US"/>
              <a:t>Python으로 개발된 웹 프레임워크로, 빠른 속도와 높은 성능을 자랑합니다. 실시간 처리가 가능하며, 가벼운 구조 덕분에 동시 요청 처리에도 매우 효율적입니다.</a:t>
            </a:r>
          </a:p>
          <a:p>
            <a:r>
              <a:rPr lang="en-US"/>
              <a:t/>
            </a:r>
          </a:p>
          <a:p>
            <a:r>
              <a:rPr lang="en-US"/>
              <a:t>오른쪽 그래프를 보시면, 다양한 웹 프레임워크의 처리 속도를 비교한 결과가 나와 있습니다. </a:t>
            </a:r>
          </a:p>
          <a:p>
            <a:r>
              <a:rPr lang="en-US"/>
              <a:t/>
            </a:r>
          </a:p>
          <a:p>
            <a:r>
              <a:rPr lang="en-US"/>
              <a:t>Django와 Flask 같은 다른 프레임워크도 실시간 처리를 지원하지만 성능 면에서</a:t>
            </a:r>
          </a:p>
          <a:p>
            <a:r>
              <a:rPr lang="en-US"/>
              <a:t>FastAPI가 우위를 점하고 있습니다.</a:t>
            </a:r>
          </a:p>
          <a:p>
            <a:r>
              <a:rPr lang="en-US"/>
              <a:t/>
            </a:r>
          </a:p>
          <a:p>
            <a:r>
              <a:rPr lang="en-US"/>
              <a:t>이러한 이유로 FastAPI는 실시간 품질관리 프로젝트에 적합한 선택이였고 빠른 속도와 고성능 덕분에 객체 탐지 API를 안정적으로 구축할 수 있었습니다.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완성된 기능을 영상으로 보여드리겠습니다.</a:t>
            </a:r>
          </a:p>
          <a:p>
            <a:r>
              <a:rPr lang="en-US"/>
              <a:t/>
            </a:r>
          </a:p>
          <a:p>
            <a:r>
              <a:rPr lang="en-US"/>
              <a:t>직관적으로 구성한 </a:t>
            </a:r>
          </a:p>
          <a:p>
            <a:r>
              <a:rPr lang="en-US"/>
              <a:t>메인페이지의 모습입니다.</a:t>
            </a:r>
          </a:p>
          <a:p>
            <a:r>
              <a:rPr lang="en-US"/>
              <a:t/>
            </a:r>
          </a:p>
          <a:p>
            <a:r>
              <a:rPr lang="en-US"/>
              <a:t>로그인 화면입니다.</a:t>
            </a:r>
          </a:p>
          <a:p>
            <a:r>
              <a:rPr lang="en-US"/>
              <a:t>기능을 이용하기 위해 로그인이 필요한데요.</a:t>
            </a:r>
          </a:p>
          <a:p>
            <a:r>
              <a:rPr lang="en-US"/>
              <a:t>저장된 아이디와 비밀번호를 입력하면 </a:t>
            </a:r>
          </a:p>
          <a:p>
            <a:r>
              <a:rPr lang="en-US"/>
              <a:t>이렇게 접속이 가능합니다.</a:t>
            </a:r>
          </a:p>
          <a:p>
            <a:r>
              <a:rPr lang="en-US"/>
              <a:t/>
            </a:r>
          </a:p>
          <a:p>
            <a:r>
              <a:rPr lang="en-US"/>
              <a:t>실시간 감지입니다.</a:t>
            </a:r>
          </a:p>
          <a:p>
            <a:r>
              <a:rPr lang="en-US"/>
              <a:t>Kafka로 부터 받은 실시간 이미지가 컨베이어 밸트 위로 지나갑니다.</a:t>
            </a:r>
          </a:p>
          <a:p>
            <a:r>
              <a:rPr lang="en-US"/>
              <a:t/>
            </a:r>
          </a:p>
          <a:p>
            <a:r>
              <a:rPr lang="en-US"/>
              <a:t>중앙에 보이는 감지영역에 제품이 지나가면 api로 해당 이미지가 전송되고 값을 응답받습니다.</a:t>
            </a:r>
          </a:p>
          <a:p>
            <a:r>
              <a:rPr lang="en-US"/>
              <a:t/>
            </a:r>
          </a:p>
          <a:p>
            <a:r>
              <a:rPr lang="en-US"/>
              <a:t>검사결과는 로그로 출력되며</a:t>
            </a:r>
          </a:p>
          <a:p>
            <a:r>
              <a:rPr lang="en-US"/>
              <a:t>이미지는 객체탐지된 이미지로 교체됩니다.</a:t>
            </a:r>
          </a:p>
          <a:p>
            <a:r>
              <a:rPr lang="en-US"/>
              <a:t/>
            </a:r>
          </a:p>
          <a:p>
            <a:r>
              <a:rPr lang="en-US"/>
              <a:t>불량 감지했을때 입니다.</a:t>
            </a:r>
          </a:p>
          <a:p>
            <a:r>
              <a:rPr lang="en-US"/>
              <a:t>불량 제품이 영역을 지나가게 되면 </a:t>
            </a:r>
          </a:p>
          <a:p>
            <a:r>
              <a:rPr lang="en-US"/>
              <a:t>알림창이 뜨게됩니다.</a:t>
            </a:r>
          </a:p>
          <a:p>
            <a:r>
              <a:rPr lang="en-US"/>
              <a:t>또한 로그기록과 함께 slack으로 메시지가 전송됩니다.</a:t>
            </a:r>
          </a:p>
          <a:p>
            <a:r>
              <a:rPr lang="en-US"/>
              <a:t/>
            </a:r>
          </a:p>
          <a:p>
            <a:r>
              <a:rPr lang="en-US"/>
              <a:t>전송받은 이미지가 채팅창에 올라와있는 것을 볼 수 있습니다.</a:t>
            </a:r>
          </a:p>
          <a:p>
            <a:r>
              <a:rPr lang="en-US"/>
              <a:t/>
            </a:r>
          </a:p>
          <a:p>
            <a:r>
              <a:rPr lang="en-US"/>
              <a:t>superset을 활용한 공정 데이터 시각화입니다.</a:t>
            </a:r>
          </a:p>
          <a:p>
            <a:r>
              <a:rPr lang="en-US"/>
              <a:t>해당 대시보드는 10초마다 자동으로 갱신되며</a:t>
            </a:r>
          </a:p>
          <a:p>
            <a:r>
              <a:rPr lang="en-US"/>
              <a:t>실시간으로 데이터가 업데이트됩니다.</a:t>
            </a:r>
          </a:p>
          <a:p>
            <a:r>
              <a:rPr lang="en-US"/>
              <a:t/>
            </a:r>
          </a:p>
          <a:p>
            <a:r>
              <a:rPr lang="en-US"/>
              <a:t>불량개수와 불량율의 추이를 한눈에 볼수있어 관리하는데 매우 효율적입니다.</a:t>
            </a:r>
          </a:p>
          <a:p>
            <a:r>
              <a:rPr lang="en-US"/>
              <a:t/>
            </a:r>
          </a:p>
          <a:p>
            <a:r>
              <a:rPr lang="en-US"/>
              <a:t>불량이 감지되었을 때</a:t>
            </a:r>
          </a:p>
          <a:p>
            <a:r>
              <a:rPr lang="en-US"/>
              <a:t>실시간으로 대시보드가 갱신되어</a:t>
            </a:r>
          </a:p>
          <a:p>
            <a:r>
              <a:rPr lang="en-US"/>
              <a:t>불량품의 개수도 바뀌는 것을 볼수있습니다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다음으로는 Sub-project인 </a:t>
            </a:r>
          </a:p>
          <a:p>
            <a:r>
              <a:rPr lang="en-US"/>
              <a:t>경영 의사결정 시스템에 대해 소개드리겠습니다.</a:t>
            </a:r>
          </a:p>
          <a:p>
            <a:r>
              <a:rPr lang="en-US"/>
              <a:t/>
            </a:r>
          </a:p>
          <a:p>
            <a:r>
              <a:rPr lang="en-US"/>
              <a:t>오늘날 정치적, 경제적 요인으로 인해 시장 환경이 급변하고 있으며</a:t>
            </a:r>
          </a:p>
          <a:p>
            <a:r>
              <a:rPr lang="en-US"/>
              <a:t>효율적이고 전략적인 의사결정을 내리는 것이 핵심 요소로 자리 잡았습니다.</a:t>
            </a:r>
          </a:p>
          <a:p>
            <a:r>
              <a:rPr lang="en-US"/>
              <a:t/>
            </a:r>
          </a:p>
          <a:p>
            <a:r>
              <a:rPr lang="en-US"/>
              <a:t>본 프로젝트는 </a:t>
            </a:r>
          </a:p>
          <a:p>
            <a:r>
              <a:rPr lang="en-US"/>
              <a:t>시장 예측을 통해 기업이 불확실성을 줄이고, </a:t>
            </a:r>
          </a:p>
          <a:p>
            <a:r>
              <a:rPr lang="en-US"/>
              <a:t>지속 가능한 성장을 이룰 수 있도록 돕는데 초점을 맞추고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철강 및 자동차 산업은 글로벌 공급망과 원자재 가격 변동에 민감하게 반응합니다. </a:t>
            </a:r>
          </a:p>
          <a:p>
            <a:r>
              <a:rPr lang="en-US"/>
              <a:t/>
            </a:r>
          </a:p>
          <a:p>
            <a:r>
              <a:rPr lang="en-US"/>
              <a:t>기업이 이러한 변화를 사전에 예측하고 대비한다면, </a:t>
            </a:r>
          </a:p>
          <a:p>
            <a:r>
              <a:rPr lang="en-US"/>
              <a:t>원가 절감을 극대화할 수 있습니다. </a:t>
            </a:r>
          </a:p>
          <a:p>
            <a:r>
              <a:rPr lang="en-US"/>
              <a:t/>
            </a:r>
          </a:p>
          <a:p>
            <a:r>
              <a:rPr lang="en-US"/>
              <a:t>본 서비스는 데이터를 기반으로 시장의 주요 트렌드를 파악하고, 이를 통해 기업이 최적의 의사결정을 내릴 수 있는 가이드라인을 제시합니다.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다음으로는 시스템을 구축하기 위한 흐름도를 소개드리겠습니다.</a:t>
            </a:r>
          </a:p>
          <a:p>
            <a:r>
              <a:rPr lang="en-US"/>
              <a:t/>
            </a:r>
          </a:p>
          <a:p>
            <a:r>
              <a:rPr lang="en-US"/>
              <a:t>우선, 시장의 주요 이슈와 트렌드를 파악할 수 있는 다양한 뉴스를 크롤링하여 수집하였습니다.</a:t>
            </a:r>
          </a:p>
          <a:p>
            <a:r>
              <a:rPr lang="en-US"/>
              <a:t/>
            </a:r>
          </a:p>
          <a:p>
            <a:r>
              <a:rPr lang="en-US"/>
              <a:t>그다음으로는 주가, 원자재 가격, 완제품 가격 등 정량적인 데이터를 체계적으로 수집하였습니다.</a:t>
            </a:r>
          </a:p>
          <a:p>
            <a:r>
              <a:rPr lang="en-US"/>
              <a:t/>
            </a:r>
          </a:p>
          <a:p>
            <a:r>
              <a:rPr lang="en-US"/>
              <a:t>수집된 뉴스와 정량 데이터를 바탕으로 상관관계를 분석합니다. 이를 통해 각 데이터 간의 연관성을 파악하여</a:t>
            </a:r>
          </a:p>
          <a:p>
            <a:r>
              <a:rPr lang="en-US"/>
              <a:t/>
            </a:r>
          </a:p>
          <a:p>
            <a:r>
              <a:rPr lang="en-US"/>
              <a:t>향후 시장 가격을 예측하였고 </a:t>
            </a:r>
          </a:p>
          <a:p>
            <a:r>
              <a:rPr lang="en-US"/>
              <a:t>이를 기업이 직관적으로 이해할 수 있도록 솔루션을 제공하였습니다.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다양한 뉴스와 정량 데이터를 수집하기 위해 BeautifulSoup과 Selenium을 활용하였습니다. BeautifulSoup은 정적 웹 페이지에서 데이터를 크롤링하는 데 사용되었고, Selenium은 동적 웹 페이지의 데이터 수집에 활용되었습니다.</a:t>
            </a:r>
          </a:p>
          <a:p>
            <a:r>
              <a:rPr lang="en-US"/>
              <a:t/>
            </a:r>
          </a:p>
          <a:p>
            <a:r>
              <a:rPr lang="en-US"/>
              <a:t>수집된 데이터는 데이터베이스에 저장되었으며, Airflow를 활용하여 데이터 수집 및 저장 과정을 자동화하고 매일 최신화되도록 설정하였습니다.</a:t>
            </a:r>
          </a:p>
          <a:p>
            <a:r>
              <a:rPr lang="en-US"/>
              <a:t/>
            </a:r>
          </a:p>
          <a:p>
            <a:r>
              <a:rPr lang="en-US"/>
              <a:t>다음으로, </a:t>
            </a:r>
          </a:p>
          <a:p>
            <a:r>
              <a:rPr lang="en-US"/>
              <a:t>저장된 데이터의</a:t>
            </a:r>
          </a:p>
          <a:p>
            <a:r>
              <a:rPr lang="en-US"/>
              <a:t>상관관계를 파악하여</a:t>
            </a:r>
          </a:p>
          <a:p>
            <a:r>
              <a:rPr lang="en-US"/>
              <a:t/>
            </a:r>
          </a:p>
          <a:p>
            <a:r>
              <a:rPr lang="en-US"/>
              <a:t>VAR이라는 통계기법을 사용하여 미래 데이터를 예측하였습니다.</a:t>
            </a:r>
          </a:p>
          <a:p>
            <a:r>
              <a:rPr lang="en-US"/>
              <a:t/>
            </a:r>
          </a:p>
          <a:p>
            <a:r>
              <a:rPr lang="en-US"/>
              <a:t>분석 결과는  Superset을 활용한 대시보드 및 웹을 통해 BI 서비스 형태로 제공하였습니다.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안녕하십니까 이어서 발표를 진행 할 김경현입니다.</a:t>
            </a:r>
          </a:p>
          <a:p>
            <a:r>
              <a:rPr lang="en-US"/>
              <a:t/>
            </a:r>
          </a:p>
          <a:p>
            <a:r>
              <a:rPr lang="en-US"/>
              <a:t>저희 팀은  **BI 서비스 구축**을 위해 다양한 데이터를 수집하였습니다.</a:t>
            </a:r>
          </a:p>
          <a:p>
            <a:r>
              <a:rPr lang="en-US"/>
              <a:t/>
            </a:r>
          </a:p>
          <a:p>
            <a:r>
              <a:rPr lang="en-US"/>
              <a:t>Trading Economics에서 **자동차와 램 관련 데이터**를</a:t>
            </a:r>
          </a:p>
          <a:p>
            <a:r>
              <a:rPr lang="en-US"/>
              <a:t/>
            </a:r>
          </a:p>
          <a:p>
            <a:r>
              <a:rPr lang="en-US"/>
              <a:t>한국자원정보서비스에서 자동차 및 반도체 산업의 **대표 원자재 5가지의 월별 가격, 시장 전망 지표, 수급 안정화 지수**를,</a:t>
            </a:r>
          </a:p>
          <a:p>
            <a:r>
              <a:rPr lang="en-US"/>
              <a:t/>
            </a:r>
          </a:p>
          <a:p>
            <a:r>
              <a:rPr lang="en-US"/>
              <a:t>네이버 증권에서 **주식 및 환율** 정보를 수집하였고,</a:t>
            </a:r>
          </a:p>
          <a:p>
            <a:r>
              <a:rPr lang="en-US"/>
              <a:t/>
            </a:r>
          </a:p>
          <a:p>
            <a:r>
              <a:rPr lang="en-US"/>
              <a:t>네이버 뉴스에서 **실시간 및 과거 뉴스를 크롤링**을 하였습니다.</a:t>
            </a:r>
          </a:p>
          <a:p>
            <a:r>
              <a:rPr lang="en-US"/>
              <a:t/>
            </a:r>
          </a:p>
          <a:p>
            <a:r>
              <a:rPr lang="en-US"/>
              <a:t>위의 정보를 바탕으로 보다 효과적인 **BI 서비스를 구축**하였습니다.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저희는 **철강, 램, 원자재**를 키워드로 하여</a:t>
            </a:r>
          </a:p>
          <a:p>
            <a:r>
              <a:rPr lang="en-US"/>
              <a:t/>
            </a:r>
          </a:p>
          <a:p>
            <a:r>
              <a:rPr lang="en-US"/>
              <a:t>각 기사의 **제목, 날짜, 본문**을 추출하는 방식으로 진행하였습니다,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저희가 크롤링을 진행하며 언론사별 HTML 구조가 상이하여 크롤링이 되지 않는 문제가 있었으며 이를 해결하기 위해 일관된 html 구조를 유지하는 **네이버 뉴스 기사**만을 대상으로 크롤링하였습니다.</a:t>
            </a:r>
          </a:p>
          <a:p>
            <a:r>
              <a:rPr lang="en-US"/>
              <a:t/>
            </a:r>
          </a:p>
          <a:p>
            <a:r>
              <a:rPr lang="en-US"/>
              <a:t>네이버 뉴스로 선정한 이유는 **일정한 HTML 구조를 유지**하며, **다양한 언론사**의 기사와 **과거 뉴스**까지 포함하고 있어 **신뢰성과 다양성을 확보하는 데 유리**했기 때문입니다.</a:t>
            </a:r>
          </a:p>
          <a:p>
            <a:r>
              <a:rPr lang="en-US"/>
              <a:t/>
            </a:r>
          </a:p>
          <a:p>
            <a:r>
              <a:rPr lang="en-US"/>
              <a:t>또한 크롤링을 진행할 때, 국내보다 해외 시장의 거래가 더욱 활발하지만 데이터 수집에 있어 일관된 기준으로 수집하기에 한계가 있어 국내 뉴스로만 진행하였습니다.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크롤링 결과, **2023년 1월부터 2025년 2월까지** 약 **3만 개의 관련 뉴스 기사**를 수집하였으며,</a:t>
            </a:r>
          </a:p>
          <a:p>
            <a:r>
              <a:rPr lang="en-US"/>
              <a:t/>
            </a:r>
          </a:p>
          <a:p>
            <a:r>
              <a:rPr lang="en-US"/>
              <a:t>최신 데이터를 유지하기 위해 **Airflow를 활용해 매일 오전 2시** 전날 뉴스를 자동 크롤링하도록 설정하였습니다.</a:t>
            </a:r>
          </a:p>
          <a:p>
            <a:r>
              <a:rPr lang="en-US"/>
              <a:t/>
            </a:r>
          </a:p>
          <a:p>
            <a:r>
              <a:rPr lang="en-US"/>
              <a:t>수집된 뉴스는 **각 주제별로 데이터베이스(DB)에 저장**하였습니다.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PSP-FM 의 프로젝트의 서비스이름은 EBAP로  EnterPrise Business Analytics Platfrom으로 기업의 경영의사결정을 분석을 통해 도와주는 플랫폼이라는 뜻이며 프로젝트는 크게 2개로 나뉩니다. </a:t>
            </a:r>
          </a:p>
          <a:p>
            <a:r>
              <a:rPr lang="en-US"/>
              <a:t>메인프로젝트는 철강 제조회사에서 생산되는 제품들 중 파이프의 불량을 ai를 활용해 실시간으로 판별하는 bi 서비스 구축이고 서브 프로젝트는 실시간 서비스에서 더 나아가 외부 환경 즉 외부 데이터 분석을 통해 철강 및 자동차 시장의 전망 예측 또한 bi서비스로 제공하는 것입니다.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저희는 모은 뉴스를 통해 시장의 **부정적, 긍정적 반응을 시간별로 분석**하고자 **VoC 분석을 진행**하였습니다.</a:t>
            </a:r>
          </a:p>
          <a:p>
            <a:r>
              <a:rPr lang="en-US"/>
              <a:t/>
            </a:r>
          </a:p>
          <a:p>
            <a:r>
              <a:rPr lang="en-US"/>
              <a:t>먼저, DB에서 뉴스 기사의 **본문과 날짜**를 불러온 후, 네이버 영화 리뷰 감성 사전인 NSMC를 활용하여 **본문의 내용을 분석**했습니다.</a:t>
            </a:r>
          </a:p>
          <a:p>
            <a:r>
              <a:rPr lang="en-US"/>
              <a:t/>
            </a:r>
          </a:p>
          <a:p>
            <a:r>
              <a:rPr lang="en-US"/>
              <a:t>이 과정에서 **부정은 -1, 중립은 0, 긍정은 1로 분류**하였으며, 이를 기반으로 **월별 평균 점수**를 산출했습니다.</a:t>
            </a:r>
          </a:p>
          <a:p>
            <a:r>
              <a:rPr lang="en-US"/>
              <a:t/>
            </a:r>
          </a:p>
          <a:p>
            <a:r>
              <a:rPr lang="en-US"/>
              <a:t>이렇게 도출된 데이터를 철강, 램, 원자재 **카테고리별로 정리하여 데이터베이스에 저장**하였습니다.</a:t>
            </a:r>
          </a:p>
          <a:p>
            <a:r>
              <a:rPr lang="en-US"/>
              <a:t/>
            </a:r>
          </a:p>
          <a:p>
            <a:r>
              <a:rPr lang="en-US"/>
              <a:t>이를 통해 **시간에 따른 VoC 변화 추이를 분석**하고, **시장 흐름을 예측**할 수 있도록 구성하였습니다.</a:t>
            </a:r>
          </a:p>
          <a:p>
            <a:r>
              <a:rPr lang="en-US"/>
              <a:t/>
            </a:r>
          </a:p>
          <a:p>
            <a:r>
              <a:rPr lang="en-US"/>
              <a:t>VoC 분석을 진행하면서  기업이 제공하는 보도자료나 광고성 기사로 인해 편향이 발생할 가능성이 있다는 점도 함께 감안하여 분석을 진행하였습니다.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VoC분석을 하면서 가장 큰 고민거리는 어떤 모델을 사용하는가였습니다. 저희는 VoC 분석 모델을 선정하기 위해 여러 후보를 검토하였으며, 최종적으로 NSMC를 선택하였습니다.</a:t>
            </a:r>
          </a:p>
          <a:p>
            <a:r>
              <a:rPr lang="en-US"/>
              <a:t/>
            </a:r>
          </a:p>
          <a:p>
            <a:r>
              <a:rPr lang="en-US"/>
              <a:t>후보 중에는 LLAMA나 BERT 기반 모델들도 있었습니다. 그 중 **LLAMA**는 **고사양 GPU가 필요**하고 한국어 분석을 위해 **추가 학습이 필요**하다는 단점이 있었고</a:t>
            </a:r>
          </a:p>
          <a:p>
            <a:r>
              <a:rPr lang="en-US"/>
              <a:t/>
            </a:r>
          </a:p>
          <a:p>
            <a:r>
              <a:rPr lang="en-US"/>
              <a:t>**BERT 기반 모델**은 별도의 **fine-tuning**과 **훈련 데이터**가 요구되었습니다.</a:t>
            </a:r>
          </a:p>
          <a:p>
            <a:r>
              <a:rPr lang="en-US"/>
              <a:t/>
            </a:r>
          </a:p>
          <a:p>
            <a:r>
              <a:rPr lang="en-US"/>
              <a:t>반면, NSMC는</a:t>
            </a:r>
          </a:p>
          <a:p>
            <a:r>
              <a:rPr lang="en-US"/>
              <a:t/>
            </a:r>
          </a:p>
          <a:p>
            <a:r>
              <a:rPr lang="en-US"/>
              <a:t>이미 **라벨링**된 한국어에 **최적화 되어있는 데이터셋**을 제공하며,</a:t>
            </a:r>
          </a:p>
          <a:p>
            <a:r>
              <a:rPr lang="en-US"/>
              <a:t/>
            </a:r>
          </a:p>
          <a:p>
            <a:r>
              <a:rPr lang="en-US"/>
              <a:t> **가벼운 모델**로 **추가 학습 없이 즉시 적용** 가능하고,</a:t>
            </a:r>
          </a:p>
          <a:p>
            <a:r>
              <a:rPr lang="en-US"/>
              <a:t/>
            </a:r>
          </a:p>
          <a:p>
            <a:r>
              <a:rPr lang="en-US"/>
              <a:t> **적은 연산 자원으로도 효율적인 분석**이 가능합니다.</a:t>
            </a:r>
          </a:p>
          <a:p>
            <a:r>
              <a:rPr lang="en-US"/>
              <a:t/>
            </a:r>
          </a:p>
          <a:p>
            <a:r>
              <a:rPr lang="en-US"/>
              <a:t>이러한 이유로, NSMC가 가장 **현실적인 선택이라고 판단**하였습니다.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**DB 아키텍쳐 및 데이터 흐름**은 다음과 같습니다.</a:t>
            </a:r>
          </a:p>
          <a:p>
            <a:r>
              <a:rPr lang="en-US"/>
              <a:t/>
            </a:r>
          </a:p>
          <a:p>
            <a:r>
              <a:rPr lang="en-US"/>
              <a:t>먼저, **수집한 데이터를 저장**하기 위해 **원자재, 완제품, 뉴스, 주가·환율** **각 카테고리에 맞게 Stage Table**을 **구성**하였습니다.</a:t>
            </a:r>
          </a:p>
          <a:p>
            <a:r>
              <a:rPr lang="en-US"/>
              <a:t/>
            </a:r>
          </a:p>
          <a:p>
            <a:r>
              <a:rPr lang="en-US"/>
              <a:t>이후, **ODS Table에서 데이터를 정제하고**,</a:t>
            </a:r>
          </a:p>
          <a:p>
            <a:r>
              <a:rPr lang="en-US"/>
              <a:t/>
            </a:r>
          </a:p>
          <a:p>
            <a:r>
              <a:rPr lang="en-US"/>
              <a:t>**ldg-ym(Loading-year-month) 파티션을 적용하여 월별 데이터 조회 속도를 최적화**하였습니다.</a:t>
            </a:r>
          </a:p>
          <a:p>
            <a:r>
              <a:rPr lang="en-US"/>
              <a:t/>
            </a:r>
          </a:p>
          <a:p>
            <a:r>
              <a:rPr lang="en-US"/>
              <a:t>마지막으로, **분석 결과를 효과적으로 활용**할 수 있도록 **DM Table을 생성하여 시각화할 수 있도록 구성**하였습니다.</a:t>
            </a:r>
          </a:p>
          <a:p>
            <a:r>
              <a:rPr lang="en-US"/>
              <a:t/>
            </a:r>
          </a:p>
          <a:p>
            <a:r>
              <a:rPr lang="en-US"/>
              <a:t>이러한 구조 없이 개별 테이블에서 직접 연산을 수행할 경우, 성능 저하와 비효율적인 데이터 처리 문제가 발생할 수 있습니다. 따라서 단계별로 구축함으로써 데이터 처리 속도를 향상시키고, 시스템의 효율성을 극대화할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수집한 데이터를 바탕으로 **철강 산업의 핵심 요소들을 분석**하였습니다.</a:t>
            </a:r>
          </a:p>
          <a:p>
            <a:r>
              <a:rPr lang="en-US"/>
              <a:t/>
            </a:r>
          </a:p>
          <a:p>
            <a:r>
              <a:rPr lang="en-US"/>
              <a:t>철강 및 반도체 산업은 수많은 요인이 존재하지만 저희는 **원자재 가격, 완제품 가격, 정치·경제적 요인, 기업 주가** 를 분석에 활용하였습니다.</a:t>
            </a:r>
          </a:p>
          <a:p>
            <a:r>
              <a:rPr lang="en-US"/>
              <a:t/>
            </a:r>
          </a:p>
          <a:p>
            <a:r>
              <a:rPr lang="en-US"/>
              <a:t>이를 정리하여 **기업의 의사결정에 활용할 수 있도록 구성**하였습니다.</a:t>
            </a:r>
          </a:p>
          <a:p>
            <a:r>
              <a:rPr lang="en-US"/>
              <a:t/>
            </a:r>
          </a:p>
          <a:p>
            <a:r>
              <a:rPr lang="en-US"/>
              <a:t>주요 분석 내용은 </a:t>
            </a:r>
          </a:p>
          <a:p>
            <a:r>
              <a:rPr lang="en-US"/>
              <a:t/>
            </a:r>
          </a:p>
          <a:p>
            <a:r>
              <a:rPr lang="en-US"/>
              <a:t>**원자재와 완제품 가격 간의 관계**</a:t>
            </a:r>
          </a:p>
          <a:p>
            <a:r>
              <a:rPr lang="en-US"/>
              <a:t/>
            </a:r>
          </a:p>
          <a:p>
            <a:r>
              <a:rPr lang="en-US"/>
              <a:t>**정치·경제적 요인의 가격 변동 영향**</a:t>
            </a:r>
          </a:p>
          <a:p>
            <a:r>
              <a:rPr lang="en-US"/>
              <a:t/>
            </a:r>
          </a:p>
          <a:p>
            <a:r>
              <a:rPr lang="en-US"/>
              <a:t>**제품 가격과 주가 변동의 상관관계**</a:t>
            </a:r>
          </a:p>
          <a:p>
            <a:r>
              <a:rPr lang="en-US"/>
              <a:t/>
            </a:r>
          </a:p>
          <a:p>
            <a:r>
              <a:rPr lang="en-US"/>
              <a:t>이며 이를 통해 **시장 변화를 예측하고 인사이트를 도출**하는 것을 목표로 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저희는 **Superset**을 활용하여 **체계적인 데이터 분석 및 시각화 프로세스**를 구축하였습니다.</a:t>
            </a:r>
          </a:p>
          <a:p>
            <a:r>
              <a:rPr lang="en-US"/>
              <a:t/>
            </a:r>
          </a:p>
          <a:p>
            <a:r>
              <a:rPr lang="en-US"/>
              <a:t>먼저, **SQL Lab**에서 **쿼리를 작성하여 데이터를 분석**하고,</a:t>
            </a:r>
          </a:p>
          <a:p>
            <a:r>
              <a:rPr lang="en-US"/>
              <a:t/>
            </a:r>
          </a:p>
          <a:p>
            <a:r>
              <a:rPr lang="en-US"/>
              <a:t>그 결과를 **CHART**를 **활용해 주요 지표를 시각화**하였습니다.</a:t>
            </a:r>
          </a:p>
          <a:p>
            <a:r>
              <a:rPr lang="en-US"/>
              <a:t/>
            </a:r>
          </a:p>
          <a:p>
            <a:r>
              <a:rPr lang="en-US"/>
              <a:t>이렇게 생성된 차트를 **DASHBOARD에 통합**하여,</a:t>
            </a:r>
          </a:p>
          <a:p>
            <a:r>
              <a:rPr lang="en-US"/>
              <a:t/>
            </a:r>
          </a:p>
          <a:p>
            <a:r>
              <a:rPr lang="en-US"/>
              <a:t>분석 결과를 한눈에 파악하고 **정기적인 보고 및 모니터링이 가능하도록 구성**하였습니다.</a:t>
            </a:r>
          </a:p>
          <a:p>
            <a:r>
              <a:rPr lang="en-US"/>
              <a:t/>
            </a:r>
          </a:p>
          <a:p>
            <a:r>
              <a:rPr lang="en-US"/>
              <a:t>이를 통해 기업은 **시장 변화에 신속하게 대응**할 수 있으며,</a:t>
            </a:r>
          </a:p>
          <a:p>
            <a:r>
              <a:rPr lang="en-US"/>
              <a:t/>
            </a:r>
          </a:p>
          <a:p>
            <a:r>
              <a:rPr lang="en-US"/>
              <a:t>**데이터 기반의 전략적 의사 결정**을 보다 효율적으로 수행할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원재료 가격, 환율, 주가 등 다양한 데이터를 수집하여 자동차와 DRAM의 가격, 그리고 수급 안정화 지수를 예측하였습니다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수급 안정화 지수는 핵심 광물의 수급 상태를 나타내는 척도입니다. 이를 활용하면 기업이 원자재에 (조달과) 관련된 결정을 보다 효과적으로 내릴 수 있습니다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"분석에는 VAR(벡터 자기회귀) 모델을 사용하였습니다.</a:t>
            </a:r>
          </a:p>
          <a:p>
            <a:r>
              <a:rPr lang="en-US"/>
              <a:t/>
            </a:r>
          </a:p>
          <a:p>
            <a:r>
              <a:rPr lang="en-US"/>
              <a:t>VAR 모델은 여러 시계열 변수 간의 상호작용을 분석하고 미래 값을 예측하는 통계 모델입니다. 각 변수가 서로에게 미치는 영향을 고려하여 복잡한 경제적 관계를 효과적으로 분석하고 단순화할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 표는 각 데이터별로 자동차와 DRAM의 가격에 대한 P-value 값을 나타냅니다.</a:t>
            </a:r>
          </a:p>
          <a:p>
            <a:r>
              <a:rPr lang="en-US"/>
              <a:t/>
            </a:r>
          </a:p>
          <a:p>
            <a:r>
              <a:rPr lang="en-US"/>
              <a:t>P-value는 특정 사건이 우연히 발생할 확률을 의미하며, 값이 작을수록 두 변수 간의 상관관계가 높다는 것을 뜻합니다. 분석 결과, 자동차 가격은 원자재 가격 변동의 영향을 크게 받고, DRAM 가격은 도메인 뉴스에 따라 영향을 많이 받는 것으로 나타났습니다</a:t>
            </a:r>
          </a:p>
          <a:p>
            <a:r>
              <a:rPr lang="en-US"/>
              <a:t/>
            </a:r>
          </a:p>
          <a:p>
            <a:r>
              <a:rPr lang="en-US"/>
              <a:t/>
            </a:r>
          </a:p>
          <a:p>
            <a:r>
              <a:rPr lang="en-US"/>
              <a:t/>
            </a:r>
          </a:p>
          <a:p>
            <a:r>
              <a:rPr lang="en-US"/>
              <a:t>(P-value(확률 값)는 귀무가설이 참일 때 관측된 데이터가 나타날 확률을 의미합니다. </a:t>
            </a:r>
          </a:p>
          <a:p>
            <a:r>
              <a:rPr lang="en-US"/>
              <a:t>값이 작을수록 귀무가설(상관관계 없음)을 기각하고 두 변수 간 연관성이 있다고 판단할 가능성이 높습니다)</a:t>
            </a:r>
          </a:p>
          <a:p>
            <a:r>
              <a:rPr lang="en-US"/>
              <a:t/>
            </a:r>
          </a:p>
          <a:p>
            <a:r>
              <a:rPr lang="en-US"/>
              <a:t>귀무가설- 차이가 없거나 의미있는 차이가 없는 경우의 가설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여기 두 개의 예측 그래프를 준비했습니다.</a:t>
            </a:r>
          </a:p>
          <a:p>
            <a:r>
              <a:rPr lang="en-US"/>
              <a:t/>
            </a:r>
          </a:p>
          <a:p>
            <a:r>
              <a:rPr lang="en-US"/>
              <a:t>파란색 곡선은 실제 가격을, 빨간색 곡선은 예측 가격을 나타냅니다. 현재 두 곡선 사이의 간격이 큰 편이라 예측의 정확성이 다소 떨어지는 모습을 보입니다. 이는 원재료 가격, 뉴스 등 다양한 데이터를 반영했음에도 불구하고, 우리가 수집하지 못한 여러 외부 변수들이 가격과 수급 안정화 지수에 큰 영향을 미치기 때문입니다.</a:t>
            </a:r>
          </a:p>
          <a:p>
            <a:r>
              <a:rPr lang="en-US"/>
              <a:t/>
            </a:r>
          </a:p>
          <a:p>
            <a:r>
              <a:rPr lang="en-US"/>
              <a:t>따라서, 더 다양한 데이터를 추가로 수집하고 반영한다면 두 곡선 사이의 간격을 줄일 수 있고, 결과적으로 예측의 정확성을 더욱 높일 수 있을 것으로 예상됩니다.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Superset 시연 영상을 재생하겠습니다.</a:t>
            </a:r>
          </a:p>
          <a:p>
            <a:r>
              <a:rPr lang="en-US"/>
              <a:t/>
            </a:r>
          </a:p>
          <a:p>
            <a:r>
              <a:rPr lang="en-US"/>
              <a:t>먼저 메인 프론트에서 실시간 검사, 공정 데이터 확인, 최신 뉴스를 확인할 수 있습니다.</a:t>
            </a:r>
          </a:p>
          <a:p>
            <a:r>
              <a:rPr lang="en-US"/>
              <a:t/>
            </a:r>
          </a:p>
          <a:p>
            <a:r>
              <a:rPr lang="en-US"/>
              <a:t>2초 : 먼저 뉴스입니다. 뉴스 타이틀을 클릭하면 네이버 뉴스 웹 페이지로 연결이 됩니다. </a:t>
            </a:r>
          </a:p>
          <a:p>
            <a:r>
              <a:rPr lang="en-US"/>
              <a:t/>
            </a:r>
          </a:p>
          <a:p>
            <a:r>
              <a:rPr lang="en-US"/>
              <a:t>21초 : 방송 뉴스 또한 보실 수 있습니다. 클릭하시면 (클릭) 이렇게 볼 수 있습니다. </a:t>
            </a:r>
          </a:p>
          <a:p>
            <a:r>
              <a:rPr lang="en-US"/>
              <a:t/>
            </a:r>
          </a:p>
          <a:p>
            <a:r>
              <a:rPr lang="en-US"/>
              <a:t>30초 : 우측을 보시면 원자재의 가격 동향도 확인 할 수 있습니다.</a:t>
            </a:r>
          </a:p>
          <a:p>
            <a:r>
              <a:rPr lang="en-US"/>
              <a:t/>
            </a:r>
          </a:p>
          <a:p>
            <a:r>
              <a:rPr lang="en-US"/>
              <a:t>34초: 가격은 Traiding Economics 사이트로 바로 웹 서핑되어 확인할 수 있습니다. </a:t>
            </a:r>
          </a:p>
          <a:p>
            <a:r>
              <a:rPr lang="en-US"/>
              <a:t/>
            </a:r>
          </a:p>
          <a:p>
            <a:r>
              <a:rPr lang="en-US"/>
              <a:t>40초: 다음은 주식 시장 대시보드입니다. 이는 Superset 에서 확인할 수있습니다.</a:t>
            </a:r>
          </a:p>
          <a:p>
            <a:r>
              <a:rPr lang="en-US"/>
              <a:t/>
            </a:r>
          </a:p>
          <a:p>
            <a:r>
              <a:rPr lang="en-US"/>
              <a:t>42초 : 우측 화면과같이 실시간으로 관련 업종 회사들의 주가가 갱신되는 것을 확인할 수 있습니다.</a:t>
            </a:r>
          </a:p>
          <a:p>
            <a:r>
              <a:rPr lang="en-US"/>
              <a:t/>
            </a:r>
          </a:p>
          <a:p>
            <a:r>
              <a:rPr lang="en-US"/>
              <a:t>47초: 이렇게 필터링을 통해 원하는 기업의 주가가격을 확인하실 수 있으며 </a:t>
            </a:r>
          </a:p>
          <a:p>
            <a:r>
              <a:rPr lang="en-US"/>
              <a:t/>
            </a:r>
          </a:p>
          <a:p>
            <a:r>
              <a:rPr lang="en-US"/>
              <a:t>59초: 하단에는 원자재의 가격을 주간별로 확인할 수 있습니다. </a:t>
            </a:r>
          </a:p>
          <a:p>
            <a:r>
              <a:rPr lang="en-US"/>
              <a:t/>
            </a:r>
          </a:p>
          <a:p>
            <a:r>
              <a:rPr lang="en-US"/>
              <a:t>1분 14초: 다음은 경영의사결정 프로젝트의 bi서비스를 보여드리겠습니다. </a:t>
            </a:r>
          </a:p>
          <a:p>
            <a:r>
              <a:rPr lang="en-US"/>
              <a:t/>
            </a:r>
          </a:p>
          <a:p>
            <a:r>
              <a:rPr lang="en-US"/>
              <a:t>1분 19초: 자동차, ram의 가격 추이를 확인할 수 있으며 </a:t>
            </a:r>
          </a:p>
          <a:p>
            <a:r>
              <a:rPr lang="en-US"/>
              <a:t/>
            </a:r>
          </a:p>
          <a:p>
            <a:r>
              <a:rPr lang="en-US"/>
              <a:t>1분 25초: 각 원자재의 수급 안정화 지수 예측 값을 게이지 차트로 나타내었으며 </a:t>
            </a:r>
          </a:p>
          <a:p>
            <a:r>
              <a:rPr lang="en-US"/>
              <a:t/>
            </a:r>
          </a:p>
          <a:p>
            <a:r>
              <a:rPr lang="en-US"/>
              <a:t>1분 28초: 이는 월 단위로 갱신이 되며</a:t>
            </a:r>
          </a:p>
          <a:p>
            <a:r>
              <a:rPr lang="en-US"/>
              <a:t/>
            </a:r>
          </a:p>
          <a:p>
            <a:r>
              <a:rPr lang="en-US"/>
              <a:t>1분 30초: 이를 바탕으로 기업 ceo는 원자재를 수입할지, 생산을 멈춰야할지 판단할 수 있는 가이드라인을 얻을 수 있습니다.</a:t>
            </a:r>
          </a:p>
          <a:p>
            <a:r>
              <a:rPr lang="en-US"/>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앞서 진행한 실시간 공정 프로젝트와 BI 서비스 프로젝트의 기대 효과를 말씀드리겠습니다.</a:t>
            </a:r>
          </a:p>
          <a:p>
            <a:r>
              <a:rPr lang="en-US"/>
              <a:t/>
            </a:r>
          </a:p>
          <a:p>
            <a:r>
              <a:rPr lang="en-US"/>
              <a:t>첫 번째로, 정성적 효과입니다.</a:t>
            </a:r>
          </a:p>
          <a:p>
            <a:r>
              <a:rPr lang="en-US"/>
              <a:t>AI를 활용한 품질 검사로 신뢰도를 향상시킬 수 있으며, 동시에 인적 자원의 운영을 더욱 효율적으로 최적화할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다음은 정량적 효과에 대한 분석입니다. 결국 핵심은 비용 절감입니다.</a:t>
            </a:r>
          </a:p>
          <a:p>
            <a:r>
              <a:rPr lang="en-US"/>
              <a:t/>
            </a:r>
          </a:p>
          <a:p>
            <a:r>
              <a:rPr lang="en-US"/>
              <a:t>저희가 조사하고 계산한 결과, man-month 단위로 외주를 진행할 경우 약 9억 원의 비용이 발생합니다. 하지만 저희 팀이 직접 수행할 경우 약 4억 3천만 원으로, 비용을 약 50% 절감할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http://5gears.iptime.org:8000/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분석계 데이터 아키텍쳐 1 </a:t>
            </a:r>
          </a:p>
          <a:p>
            <a:r>
              <a:rPr lang="en-US"/>
              <a:t/>
            </a:r>
          </a:p>
          <a:p>
            <a:r>
              <a:rPr lang="en-US"/>
              <a:t>원천데이터에서 데이터를 추출해서 이를 구조화시키는 방법은 2가지가 있습니다.</a:t>
            </a:r>
          </a:p>
          <a:p>
            <a:r>
              <a:rPr lang="en-US"/>
              <a:t>배치 레이어와 스피드 레이어로 나뉘게 되는데, 배치 레이어는 과거에 존재하는 데이터들을 수집하여 볼 수 있게끔 올려놓는 staging 작업을 합니다. 말 그대로 db에 넣는다고 생각하시면됩니다. 이후 Operation Data Store 인 줄여서 ods 테이블에서는 이를 주별 혹은 월별로 파티션을 나누어 주는 작업을 합니다. 이후 데이터 웨어하우스는 모든 데이터를 한 곳에 저장하는 창고의 역할을 해서 분석에 필요한 데이터를 바로 가져다 쓸 수 있도록 지원을 합니다. </a:t>
            </a:r>
          </a:p>
          <a:p>
            <a:r>
              <a:rPr lang="en-US"/>
              <a:t>데이터마트는 어떤 목적을 띠는 테이블로 프로젝트에서는 상관관계 분석을 위해 사용하는 테이블입니다. </a:t>
            </a:r>
          </a:p>
          <a:p>
            <a:r>
              <a:rPr lang="en-US"/>
              <a:t/>
            </a:r>
          </a:p>
          <a:p>
            <a:r>
              <a:rPr lang="en-US"/>
              <a:t>스피드 레이어는 스피드, 말 그대로 초당 수천개 이상의 데이터를 분석할 수 있기 때문에 airflow를 활용하여 바로 ods 테이블로 저장을 하고 웨어하우스를 거쳐 데이터 마트에서 이를 분석 및 시각화에 쓸수 있게 됩니다.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분석계 데이터 아키텍쳐 2 </a:t>
            </a:r>
          </a:p>
          <a:p>
            <a:r>
              <a:rPr lang="en-US"/>
              <a:t>저희 팀이 사용한 아키텍쳐는 이것입니다. 간단하게 말씀드리면 superset이라는 시각화 툴을 이용하여 분석 및 시각화를 진행 할 수 있기 때문에 굳이 웨어하우스 테이블을 만들어 모든 데이터를 저장할 필요가 없다고 판단했기 때문에 ods테이블에서 데이터마트 테이블로 연결되는 구조로 설계했습니다.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분석계 데이터 아키텍쳐 차이점</a:t>
            </a:r>
          </a:p>
          <a:p>
            <a:r>
              <a:rPr lang="en-US"/>
              <a:t>이것은 데이터 설계에서 저명한 데이터브릭스 사이트의 내용을 차용해온것인데요. </a:t>
            </a:r>
          </a:p>
          <a:p>
            <a:r>
              <a:rPr lang="en-US"/>
              <a:t>먼저 데이터 웨어하우스는 정형화된 데이터만을 저장하기 때문에 빠르게 저장하고 분석할 수 있어서 bi（business intelligence)에 특화되어있습니다. 데이터 레이크는 정형화된 데이터뿐만아니라 이미지, 동영상과 같은 비정형 데이터도 저장이 가능합니다. 여기서 비정형 데이터의 경우 품질이 일정하지않아 데이터를 정제하는 과정을 거쳐야하고 데이터 과학이나 머신러닝에도 사용할 수있습니다. 레이크하우스의 경우 웨어하우스의 레이크의 장점을 모두 가준 모델로 bi분석뿐만아니라 머신러닝까지 지원되는 구조입니다.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분석계 데이터 아키텍쳐 3 </a:t>
            </a:r>
          </a:p>
          <a:p>
            <a:r>
              <a:rPr lang="en-US"/>
              <a:t>데이터 메쉬는 최근에 활용되는 모델인데 각 부서 도메인이 자체적으로 데이터를 소유하고 관리하는 방법으로 필요하면 공유해주는 방식입니다.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mesh vs data fabric </a:t>
            </a:r>
          </a:p>
          <a:p>
            <a:r>
              <a:rPr lang="en-US"/>
              <a:t>데이터 매쉬는 각 도메인마다 독립적으로 사용할 경우, 각자 관리하기 때문에 업무에서 새로운 걸 알아가는 과정이 어렵고, 데이터 페브릭은 중앙에서 모든 데이터를 관리하기 때문에 관리자 입장에서는 일이 쉽지만 실질적인 엔지니어들은 이를 가져오는게 불편함.</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데이터웨어하우스 &amp;모델</a:t>
            </a:r>
          </a:p>
          <a:p>
            <a:r>
              <a:rPr lang="en-US"/>
              <a:t>저희가 쓴 모델은 스노우플레이크 스키마야 갤럭시 스키마에 근접함. 스타 스키머는 분석 자체를 빠르게 하기 위해서 superset에서 분석을 할 때 쓰고 snowflake는 저장 공간을 효율적으로 관리할떄 쓰고 갤럭시 스키마는 여러 개의 데이터 마트를 통합하여 관리할 때 쓰입니다.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 팀의 기획&amp;개발플랜입니다. 기획안을 작성하며 기획, 기능, 기술을 정의했고 이를 바탕으로 역할을 분담하여 개발플랜을 수립했습니다. 동시에 각자 맡은 파트의 기술 스택 역량을 높이는데 1주일 정도 시간을 소비했으며 이후 실시간 품질관리 프로젝트를 1주 반에 걸쳐 진행해서 완성했습니다. 경영 의사결정 프로젝트를 2주간 진행했으며 테스트 최적화까지 진행했습니다.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17</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서브 프로젝트의 **DB 설계 및 데이터 흐름**은 다음과 같습니다.</a:t>
            </a:r>
          </a:p>
          <a:p>
            <a:r>
              <a:rPr lang="en-US"/>
              <a:t/>
            </a:r>
          </a:p>
          <a:p>
            <a:r>
              <a:rPr lang="en-US"/>
              <a:t>먼저, 크롤링한 데이터를 저장하기 위해 **Stage Table**을 설정하고, **원자재, 완제품, 뉴스, 주가·환율** 등 **각 카테고리에 맞게 분류**하였습니다.</a:t>
            </a:r>
          </a:p>
          <a:p>
            <a:r>
              <a:rPr lang="en-US"/>
              <a:t/>
            </a:r>
          </a:p>
          <a:p>
            <a:r>
              <a:rPr lang="en-US"/>
              <a:t>이후, **ODS Table에서 데이터를 정제하고**,</a:t>
            </a:r>
          </a:p>
          <a:p>
            <a:r>
              <a:rPr lang="en-US"/>
              <a:t/>
            </a:r>
          </a:p>
          <a:p>
            <a:r>
              <a:rPr lang="en-US"/>
              <a:t>**ldg-ym(Loading-year-month) 파티션을 적용하여 월별 데이터 조회 속도를 최적화**하였습니다.</a:t>
            </a:r>
          </a:p>
          <a:p>
            <a:r>
              <a:rPr lang="en-US"/>
              <a:t/>
            </a:r>
          </a:p>
          <a:p>
            <a:r>
              <a:rPr lang="en-US"/>
              <a:t>마지막으로, 분석 결과를 효과적으로 활용할 수 있도록 **DM Table을 생성하여 시각화할 수 있도록 구성**하였습니다.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각 canvas의 크기를 동적으로 조정 (canvas.width = imageBitmap.width)</a:t>
            </a:r>
          </a:p>
          <a:p>
            <a:r>
              <a:rPr lang="en-US"/>
              <a:t/>
            </a:r>
          </a:p>
          <a:p>
            <a:r>
              <a:rPr lang="en-US"/>
              <a:t>(이미지 크기를 가져온 후 canvas의 크기를 이미지 크기로 설정)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7페이지(기술 스택)</a:t>
            </a:r>
          </a:p>
          <a:p>
            <a:r>
              <a:rPr lang="en-US"/>
              <a:t>사용한 언어는 파이썬과 sql를 썼으며 프레임워크 모델링은 fast api, pytorch를 사용했으며 나머지는 docker에 모두 저장하여 진행했습니다.</a:t>
            </a:r>
          </a:p>
          <a:p>
            <a:r>
              <a:rPr lang="en-US"/>
              <a:t/>
            </a:r>
          </a:p>
          <a:p>
            <a:r>
              <a:rPr lang="en-US"/>
              <a:t>docker란?</a:t>
            </a:r>
          </a:p>
          <a:p>
            <a:r>
              <a:rPr lang="en-US"/>
              <a:t/>
            </a:r>
          </a:p>
          <a:p>
            <a:r>
              <a:rPr lang="en-US"/>
              <a:t>어플리케이션을 하나의 컨테이너 단위로 패키징하여 배포하고 실행할 수 있도록 도와주는 도구입니다.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8페이지(간단한 웹 소개)</a:t>
            </a:r>
          </a:p>
          <a:p>
            <a:r>
              <a:rPr lang="en-US"/>
              <a:t>각각의 서비스는 웹과 BI서비스로 나타나게 되며 다음과 같은 기능들이 있습니다. 이는 이후에 시연할 때 구체적으로 설명드리겠습니다.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9페이지(메인 프로젝트 주제 선정 배경)</a:t>
            </a:r>
          </a:p>
          <a:p>
            <a:r>
              <a:rPr lang="en-US"/>
              <a:t/>
            </a:r>
          </a:p>
          <a:p>
            <a:r>
              <a:rPr lang="en-US"/>
              <a:t>지금까지 저희 팀의 플랫폼에 대해 설명을 드렸고 저희의 메인 프로젝트인 실시간 품짐관리 프로젝트부터 설명드리겠습니다.</a:t>
            </a:r>
          </a:p>
          <a:p>
            <a:r>
              <a:rPr lang="en-US"/>
              <a:t/>
            </a:r>
          </a:p>
          <a:p>
            <a:r>
              <a:rPr lang="en-US"/>
              <a:t>일부 대기업을 제외한 많은 기업들은 아직도 수작업으로 품질 검사를 진행하고 있습니다.특히 철강기업의 경우 다른 도메인들보다 새로운 기술을 받아들이는데 보수적이기 때문에 파이프 판별 작업의 경우 일일이 눈으로 파이프의 불량을 판별하는 등 사람에 대한 의존성이 높은 작업들이 존재합니다. </a:t>
            </a:r>
          </a:p>
          <a:p>
            <a:r>
              <a:rPr lang="en-US"/>
              <a:t> </a:t>
            </a:r>
          </a:p>
          <a:p>
            <a:r>
              <a:rPr lang="en-US"/>
              <a:t>하지만 판별한 기록들을 디지털 전환을 통해 데이터 베이스로 기록한다면, 이 공정 데이터들은 쌓이게 되고 이후에는 불량률을 최소화하기 위한 AI의 학습 데이터가 될 것이고 자동으로 품질 문제를 감지할 수 있게 될 것입니다.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10페이지 ( 프로젝트 목표 )</a:t>
            </a:r>
          </a:p>
          <a:p>
            <a:r>
              <a:rPr lang="en-US"/>
              <a:t>저희 5gears는 철강, 반도체를 생산하는 기업을 판매 타겟으로 설정하고,  AI 기반 모델링을 통해 빠르고 정확하게 품질검사 서비스를 제공하는 것이 메인 프로젝트의 목표입니다.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8.png" Type="http://schemas.openxmlformats.org/officeDocument/2006/relationships/image"/><Relationship Id="rId4" Target="../media/image3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7.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6.png" Type="http://schemas.openxmlformats.org/officeDocument/2006/relationships/image"/><Relationship Id="rId4" Target="../media/image12.pn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4.png" Type="http://schemas.openxmlformats.org/officeDocument/2006/relationships/image"/><Relationship Id="rId4" Target="https://www.kamp-ai.kr/aidataDetail?AI_SEARCH=%ED%81%AC%EB%A1%9C&amp;page=1&amp;DATASET_SEQ=25&amp;EQUIP_SEL=&amp;GUBUN_SEL=&amp;FILE_TYPE_SEL=&amp;WDATE_SEL=" TargetMode="External" Type="http://schemas.openxmlformats.org/officeDocument/2006/relationships/hyperlink"/><Relationship Id="rId5"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notesSlides/notesSlide12.xml" Type="http://schemas.openxmlformats.org/officeDocument/2006/relationships/notesSlid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27.png" Type="http://schemas.openxmlformats.org/officeDocument/2006/relationships/image"/><Relationship Id="rId12" Target="../media/image60.png" Type="http://schemas.openxmlformats.org/officeDocument/2006/relationships/image"/><Relationship Id="rId13" Target="../media/image61.png" Type="http://schemas.openxmlformats.org/officeDocument/2006/relationships/image"/><Relationship Id="rId14" Target="../media/image62.svg" Type="http://schemas.openxmlformats.org/officeDocument/2006/relationships/image"/><Relationship Id="rId15" Target="../media/image26.png" Type="http://schemas.openxmlformats.org/officeDocument/2006/relationships/image"/><Relationship Id="rId16" Target="../media/image63.png" Type="http://schemas.openxmlformats.org/officeDocument/2006/relationships/image"/><Relationship Id="rId17" Target="../media/image64.png" Type="http://schemas.openxmlformats.org/officeDocument/2006/relationships/image"/><Relationship Id="rId18" Target="../media/image65.svg" Type="http://schemas.openxmlformats.org/officeDocument/2006/relationships/image"/><Relationship Id="rId19" Target="../media/image66.png" Type="http://schemas.openxmlformats.org/officeDocument/2006/relationships/image"/><Relationship Id="rId2" Target="../notesSlides/notesSlide13.xml" Type="http://schemas.openxmlformats.org/officeDocument/2006/relationships/notesSlide"/><Relationship Id="rId20" Target="../media/image67.svg" Type="http://schemas.openxmlformats.org/officeDocument/2006/relationships/image"/><Relationship Id="rId21" Target="../media/image68.png" Type="http://schemas.openxmlformats.org/officeDocument/2006/relationships/image"/><Relationship Id="rId22" Target="../media/image69.svg" Type="http://schemas.openxmlformats.org/officeDocument/2006/relationships/image"/><Relationship Id="rId23" Target="../media/image70.png" Type="http://schemas.openxmlformats.org/officeDocument/2006/relationships/image"/><Relationship Id="rId24" Target="../media/image71.svg" Type="http://schemas.openxmlformats.org/officeDocument/2006/relationships/image"/><Relationship Id="rId3" Target="../media/image7.pn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17.png" Type="http://schemas.openxmlformats.org/officeDocument/2006/relationships/image"/><Relationship Id="rId9" Target="../media/image5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72.png" Type="http://schemas.openxmlformats.org/officeDocument/2006/relationships/image"/><Relationship Id="rId4" Target="../media/image73.jpeg" Type="http://schemas.openxmlformats.org/officeDocument/2006/relationships/image"/><Relationship Id="rId5" Target="../media/VAGgQVZ14nY.mp4" Type="http://schemas.openxmlformats.org/officeDocument/2006/relationships/video"/><Relationship Id="rId6" Target="../media/VAGgQVZ14nY.mp4" Type="http://schemas.microsoft.com/office/2007/relationships/media"/><Relationship Id="rId7" Target="https://m.blog.naver.com/handuelly/221837207646"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https://docs.ultralytics.com/ko/models/yolo11/#overview" TargetMode="External" Type="http://schemas.openxmlformats.org/officeDocument/2006/relationships/hyperlink"/><Relationship Id="rId4" Target="../media/image7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75.pn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 Id="rId6" Target="../media/image7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76.pn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 Id="rId6" Target="https://cocodataset.org/#home" TargetMode="External" Type="http://schemas.openxmlformats.org/officeDocument/2006/relationships/hyperlink"/><Relationship Id="rId7" Target="../media/image8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82.jpeg" Type="http://schemas.openxmlformats.org/officeDocument/2006/relationships/image"/><Relationship Id="rId4" Target="../media/image8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84.pn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87.png" Type="http://schemas.openxmlformats.org/officeDocument/2006/relationships/image"/><Relationship Id="rId4" Target="../media/image88.jpeg" Type="http://schemas.openxmlformats.org/officeDocument/2006/relationships/image"/><Relationship Id="rId5" Target="https://www.techempower.com/benchmarks/#section=data-r21&amp;hw=ph&amp;test=fortune&amp;l=zijzen-sf"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89.jpeg" Type="http://schemas.openxmlformats.org/officeDocument/2006/relationships/image"/><Relationship Id="rId4" Target="../media/VAGgXMegP4I.mp4" Type="http://schemas.openxmlformats.org/officeDocument/2006/relationships/video"/><Relationship Id="rId5" Target="../media/VAGgXMegP4I.mp4" Type="http://schemas.microsoft.com/office/2007/relationships/media"/></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90.pn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7.png" Type="http://schemas.openxmlformats.org/officeDocument/2006/relationships/image"/><Relationship Id="rId4" Target="../media/image93.png" Type="http://schemas.openxmlformats.org/officeDocument/2006/relationships/image"/><Relationship Id="rId5" Target="../media/image94.svg" Type="http://schemas.openxmlformats.org/officeDocument/2006/relationships/image"/><Relationship Id="rId6" Target="../media/image95.png" Type="http://schemas.openxmlformats.org/officeDocument/2006/relationships/image"/><Relationship Id="rId7" Target="../media/image9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7.png" Type="http://schemas.openxmlformats.org/officeDocument/2006/relationships/image"/><Relationship Id="rId4" Target="../media/image16.png" Type="http://schemas.openxmlformats.org/officeDocument/2006/relationships/image"/><Relationship Id="rId5" Target="../media/image12.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png" Type="http://schemas.openxmlformats.org/officeDocument/2006/relationships/image"/><Relationship Id="rId11" Target="../media/image104.png" Type="http://schemas.openxmlformats.org/officeDocument/2006/relationships/image"/><Relationship Id="rId12" Target="../media/image105.png" Type="http://schemas.openxmlformats.org/officeDocument/2006/relationships/image"/><Relationship Id="rId13" Target="../media/image106.png" Type="http://schemas.openxmlformats.org/officeDocument/2006/relationships/image"/><Relationship Id="rId14" Target="../media/image107.png" Type="http://schemas.openxmlformats.org/officeDocument/2006/relationships/image"/><Relationship Id="rId15" Target="../media/image108.png" Type="http://schemas.openxmlformats.org/officeDocument/2006/relationships/image"/><Relationship Id="rId16" Target="../media/image109.png" Type="http://schemas.openxmlformats.org/officeDocument/2006/relationships/image"/><Relationship Id="rId17" Target="../media/image110.png" Type="http://schemas.openxmlformats.org/officeDocument/2006/relationships/image"/><Relationship Id="rId18" Target="../media/image111.png" Type="http://schemas.openxmlformats.org/officeDocument/2006/relationships/image"/><Relationship Id="rId19" Target="../media/image112.png" Type="http://schemas.openxmlformats.org/officeDocument/2006/relationships/image"/><Relationship Id="rId2" Target="../notesSlides/notesSlide25.xml" Type="http://schemas.openxmlformats.org/officeDocument/2006/relationships/notesSlide"/><Relationship Id="rId20" Target="../media/image113.png" Type="http://schemas.openxmlformats.org/officeDocument/2006/relationships/image"/><Relationship Id="rId21" Target="../media/image114.png" Type="http://schemas.openxmlformats.org/officeDocument/2006/relationships/image"/><Relationship Id="rId22" Target="../media/image115.svg" Type="http://schemas.openxmlformats.org/officeDocument/2006/relationships/image"/><Relationship Id="rId23" Target="../media/image116.png" Type="http://schemas.openxmlformats.org/officeDocument/2006/relationships/image"/><Relationship Id="rId3" Target="../media/image44.png" Type="http://schemas.openxmlformats.org/officeDocument/2006/relationships/image"/><Relationship Id="rId4" Target="../media/image97.png" Type="http://schemas.openxmlformats.org/officeDocument/2006/relationships/image"/><Relationship Id="rId5" Target="../media/image98.png" Type="http://schemas.openxmlformats.org/officeDocument/2006/relationships/image"/><Relationship Id="rId6" Target="../media/image99.png" Type="http://schemas.openxmlformats.org/officeDocument/2006/relationships/image"/><Relationship Id="rId7" Target="../media/image100.png" Type="http://schemas.openxmlformats.org/officeDocument/2006/relationships/image"/><Relationship Id="rId8" Target="../media/image101.png" Type="http://schemas.openxmlformats.org/officeDocument/2006/relationships/image"/><Relationship Id="rId9" Target="../media/image10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2.png" Type="http://schemas.openxmlformats.org/officeDocument/2006/relationships/image"/><Relationship Id="rId11" Target="../media/image123.png" Type="http://schemas.openxmlformats.org/officeDocument/2006/relationships/image"/><Relationship Id="rId2" Target="../notesSlides/notesSlide26.xml" Type="http://schemas.openxmlformats.org/officeDocument/2006/relationships/notesSlide"/><Relationship Id="rId3" Target="../media/image7.png" Type="http://schemas.openxmlformats.org/officeDocument/2006/relationships/image"/><Relationship Id="rId4" Target="../media/image44.png" Type="http://schemas.openxmlformats.org/officeDocument/2006/relationships/image"/><Relationship Id="rId5" Target="../media/image117.png" Type="http://schemas.openxmlformats.org/officeDocument/2006/relationships/image"/><Relationship Id="rId6" Target="../media/image118.png" Type="http://schemas.openxmlformats.org/officeDocument/2006/relationships/image"/><Relationship Id="rId7" Target="../media/image119.png" Type="http://schemas.openxmlformats.org/officeDocument/2006/relationships/image"/><Relationship Id="rId8" Target="../media/image120.png" Type="http://schemas.openxmlformats.org/officeDocument/2006/relationships/image"/><Relationship Id="rId9" Target="../media/image12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9.png" Type="http://schemas.openxmlformats.org/officeDocument/2006/relationships/image"/><Relationship Id="rId11" Target="../media/image130.svg" Type="http://schemas.openxmlformats.org/officeDocument/2006/relationships/image"/><Relationship Id="rId12" Target="../media/image131.png" Type="http://schemas.openxmlformats.org/officeDocument/2006/relationships/image"/><Relationship Id="rId13" Target="../media/image132.png" Type="http://schemas.openxmlformats.org/officeDocument/2006/relationships/image"/><Relationship Id="rId14" Target="../media/image133.png" Type="http://schemas.openxmlformats.org/officeDocument/2006/relationships/image"/><Relationship Id="rId15" Target="../media/image134.png" Type="http://schemas.openxmlformats.org/officeDocument/2006/relationships/image"/><Relationship Id="rId16" Target="../media/image135.png" Type="http://schemas.openxmlformats.org/officeDocument/2006/relationships/image"/><Relationship Id="rId17" Target="../media/image136.png" Type="http://schemas.openxmlformats.org/officeDocument/2006/relationships/image"/><Relationship Id="rId2" Target="../notesSlides/notesSlide27.xml" Type="http://schemas.openxmlformats.org/officeDocument/2006/relationships/notesSlide"/><Relationship Id="rId3" Target="../media/image7.png" Type="http://schemas.openxmlformats.org/officeDocument/2006/relationships/image"/><Relationship Id="rId4" Target="../media/image124.png" Type="http://schemas.openxmlformats.org/officeDocument/2006/relationships/image"/><Relationship Id="rId5" Target="../media/image125.svg" Type="http://schemas.openxmlformats.org/officeDocument/2006/relationships/image"/><Relationship Id="rId6" Target="../media/image118.png" Type="http://schemas.openxmlformats.org/officeDocument/2006/relationships/image"/><Relationship Id="rId7" Target="../media/image126.png" Type="http://schemas.openxmlformats.org/officeDocument/2006/relationships/image"/><Relationship Id="rId8" Target="../media/image127.png" Type="http://schemas.openxmlformats.org/officeDocument/2006/relationships/image"/><Relationship Id="rId9" Target="../media/image1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7.png" Type="http://schemas.openxmlformats.org/officeDocument/2006/relationships/image"/><Relationship Id="rId4" Target="../media/image137.png" Type="http://schemas.openxmlformats.org/officeDocument/2006/relationships/image"/><Relationship Id="rId5" Target="../media/image138.png" Type="http://schemas.openxmlformats.org/officeDocument/2006/relationships/image"/><Relationship Id="rId6" Target="../media/image139.png" Type="http://schemas.openxmlformats.org/officeDocument/2006/relationships/image"/><Relationship Id="rId7" Target="../media/image140.png" Type="http://schemas.openxmlformats.org/officeDocument/2006/relationships/image"/><Relationship Id="rId8" Target="../media/image14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142.png" Type="http://schemas.openxmlformats.org/officeDocument/2006/relationships/image"/><Relationship Id="rId4" Target="../media/image143.png" Type="http://schemas.openxmlformats.org/officeDocument/2006/relationships/image"/><Relationship Id="rId5" Target="../media/image14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8.png" Type="http://schemas.openxmlformats.org/officeDocument/2006/relationships/image"/><Relationship Id="rId11" Target="../media/image149.svg" Type="http://schemas.openxmlformats.org/officeDocument/2006/relationships/image"/><Relationship Id="rId12" Target="../media/image150.png" Type="http://schemas.openxmlformats.org/officeDocument/2006/relationships/image"/><Relationship Id="rId13" Target="../media/image151.svg" Type="http://schemas.openxmlformats.org/officeDocument/2006/relationships/image"/><Relationship Id="rId14" Target="../media/image152.png" Type="http://schemas.openxmlformats.org/officeDocument/2006/relationships/image"/><Relationship Id="rId15" Target="../media/image153.png" Type="http://schemas.openxmlformats.org/officeDocument/2006/relationships/image"/><Relationship Id="rId2" Target="../notesSlides/notesSlide30.xml" Type="http://schemas.openxmlformats.org/officeDocument/2006/relationships/notesSlide"/><Relationship Id="rId3" Target="../media/image7.png" Type="http://schemas.openxmlformats.org/officeDocument/2006/relationships/image"/><Relationship Id="rId4" Target="../media/image145.png" Type="http://schemas.openxmlformats.org/officeDocument/2006/relationships/image"/><Relationship Id="rId5" Target="../media/image146.svg" Type="http://schemas.openxmlformats.org/officeDocument/2006/relationships/image"/><Relationship Id="rId6" Target="../media/image136.pn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14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154.png" Type="http://schemas.openxmlformats.org/officeDocument/2006/relationships/image"/><Relationship Id="rId4" Target="../media/image155.png" Type="http://schemas.openxmlformats.org/officeDocument/2006/relationships/image"/><Relationship Id="rId5" Target="../media/image15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7.png" Type="http://schemas.openxmlformats.org/officeDocument/2006/relationships/image"/><Relationship Id="rId4" Target="../media/image15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158.png" Type="http://schemas.openxmlformats.org/officeDocument/2006/relationships/image"/><Relationship Id="rId4" Target="../media/image15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7.png" Type="http://schemas.openxmlformats.org/officeDocument/2006/relationships/image"/><Relationship Id="rId4" Target="../media/image160.png" Type="http://schemas.openxmlformats.org/officeDocument/2006/relationships/image"/><Relationship Id="rId5" Target="../media/image161.png" Type="http://schemas.openxmlformats.org/officeDocument/2006/relationships/image"/><Relationship Id="rId6" Target="../media/image16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169.png" Type="http://schemas.openxmlformats.org/officeDocument/2006/relationships/image"/><Relationship Id="rId12" Target="../media/image170.png" Type="http://schemas.openxmlformats.org/officeDocument/2006/relationships/image"/><Relationship Id="rId13" Target="../media/image171.svg" Type="http://schemas.openxmlformats.org/officeDocument/2006/relationships/image"/><Relationship Id="rId14" Target="../media/image172.png" Type="http://schemas.openxmlformats.org/officeDocument/2006/relationships/image"/><Relationship Id="rId15" Target="../media/image173.svg" Type="http://schemas.openxmlformats.org/officeDocument/2006/relationships/image"/><Relationship Id="rId16" Target="../media/image174.png" Type="http://schemas.openxmlformats.org/officeDocument/2006/relationships/image"/><Relationship Id="rId2" Target="../notesSlides/notesSlide35.xml" Type="http://schemas.openxmlformats.org/officeDocument/2006/relationships/notesSlide"/><Relationship Id="rId3" Target="../media/image7.png" Type="http://schemas.openxmlformats.org/officeDocument/2006/relationships/image"/><Relationship Id="rId4" Target="../media/image163.png" Type="http://schemas.openxmlformats.org/officeDocument/2006/relationships/image"/><Relationship Id="rId5" Target="../media/image164.png" Type="http://schemas.openxmlformats.org/officeDocument/2006/relationships/image"/><Relationship Id="rId6" Target="../media/image165.png" Type="http://schemas.openxmlformats.org/officeDocument/2006/relationships/image"/><Relationship Id="rId7" Target="../media/image166.png" Type="http://schemas.openxmlformats.org/officeDocument/2006/relationships/image"/><Relationship Id="rId8" Target="../media/image167.png" Type="http://schemas.openxmlformats.org/officeDocument/2006/relationships/image"/><Relationship Id="rId9" Target="../media/image16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7.png" Type="http://schemas.openxmlformats.org/officeDocument/2006/relationships/image"/><Relationship Id="rId4" Target="../media/image175.png" Type="http://schemas.openxmlformats.org/officeDocument/2006/relationships/image"/><Relationship Id="rId5" Target="../media/image176.png" Type="http://schemas.openxmlformats.org/officeDocument/2006/relationships/image"/><Relationship Id="rId6" Target="../media/image177.svg" Type="http://schemas.openxmlformats.org/officeDocument/2006/relationships/image"/><Relationship Id="rId7" Target="https://www.komis.or.kr/Komis/MnrlIndc/IndxSply" TargetMode="External" Type="http://schemas.openxmlformats.org/officeDocument/2006/relationships/hyperlink"/></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7.png" Type="http://schemas.openxmlformats.org/officeDocument/2006/relationships/image"/><Relationship Id="rId4" Target="../media/image178.png" Type="http://schemas.openxmlformats.org/officeDocument/2006/relationships/image"/><Relationship Id="rId5" Target="../media/image179.svg" Type="http://schemas.openxmlformats.org/officeDocument/2006/relationships/image"/><Relationship Id="rId6" Target="../media/image18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3.png" Type="http://schemas.openxmlformats.org/officeDocument/2006/relationships/image"/><Relationship Id="rId2" Target="../notesSlides/notesSlide38.xml" Type="http://schemas.openxmlformats.org/officeDocument/2006/relationships/notesSlide"/><Relationship Id="rId3" Target="../media/image7.png" Type="http://schemas.openxmlformats.org/officeDocument/2006/relationships/image"/><Relationship Id="rId4" Target="../media/image166.png" Type="http://schemas.openxmlformats.org/officeDocument/2006/relationships/image"/><Relationship Id="rId5" Target="../media/image167.png" Type="http://schemas.openxmlformats.org/officeDocument/2006/relationships/image"/><Relationship Id="rId6" Target="../media/image165.png" Type="http://schemas.openxmlformats.org/officeDocument/2006/relationships/image"/><Relationship Id="rId7" Target="../media/image34.png" Type="http://schemas.openxmlformats.org/officeDocument/2006/relationships/image"/><Relationship Id="rId8" Target="../media/image168.png" Type="http://schemas.openxmlformats.org/officeDocument/2006/relationships/image"/><Relationship Id="rId9" Target="../media/image18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7.png" Type="http://schemas.openxmlformats.org/officeDocument/2006/relationships/image"/><Relationship Id="rId4" Target="../media/image182.png" Type="http://schemas.openxmlformats.org/officeDocument/2006/relationships/image"/><Relationship Id="rId5" Target="../media/image18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184.jpeg" Type="http://schemas.openxmlformats.org/officeDocument/2006/relationships/image"/><Relationship Id="rId4" Target="../media/VAGgXP-Vb4c.mp4" Type="http://schemas.openxmlformats.org/officeDocument/2006/relationships/video"/><Relationship Id="rId5" Target="../media/VAGgXP-Vb4c.mp4" Type="http://schemas.microsoft.com/office/2007/relationships/media"/></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1.svg" Type="http://schemas.openxmlformats.org/officeDocument/2006/relationships/image"/><Relationship Id="rId2" Target="../notesSlides/notesSlide41.xml" Type="http://schemas.openxmlformats.org/officeDocument/2006/relationships/notesSlide"/><Relationship Id="rId3" Target="../media/image7.png" Type="http://schemas.openxmlformats.org/officeDocument/2006/relationships/image"/><Relationship Id="rId4" Target="../media/image185.png" Type="http://schemas.openxmlformats.org/officeDocument/2006/relationships/image"/><Relationship Id="rId5" Target="../media/image186.png" Type="http://schemas.openxmlformats.org/officeDocument/2006/relationships/image"/><Relationship Id="rId6" Target="../media/image187.png" Type="http://schemas.openxmlformats.org/officeDocument/2006/relationships/image"/><Relationship Id="rId7" Target="../media/image188.png" Type="http://schemas.openxmlformats.org/officeDocument/2006/relationships/image"/><Relationship Id="rId8" Target="../media/image189.png" Type="http://schemas.openxmlformats.org/officeDocument/2006/relationships/image"/><Relationship Id="rId9" Target="../media/image19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6.png" Type="http://schemas.openxmlformats.org/officeDocument/2006/relationships/image"/><Relationship Id="rId11" Target="../media/image188.png" Type="http://schemas.openxmlformats.org/officeDocument/2006/relationships/image"/><Relationship Id="rId12" Target="../media/image190.png" Type="http://schemas.openxmlformats.org/officeDocument/2006/relationships/image"/><Relationship Id="rId13" Target="../media/image191.svg" Type="http://schemas.openxmlformats.org/officeDocument/2006/relationships/image"/><Relationship Id="rId14" Target="../media/image189.png" Type="http://schemas.openxmlformats.org/officeDocument/2006/relationships/image"/><Relationship Id="rId15" Target="../media/image197.png" Type="http://schemas.openxmlformats.org/officeDocument/2006/relationships/image"/><Relationship Id="rId16" Target="../media/image198.png" Type="http://schemas.openxmlformats.org/officeDocument/2006/relationships/image"/><Relationship Id="rId2" Target="../notesSlides/notesSlide42.xml" Type="http://schemas.openxmlformats.org/officeDocument/2006/relationships/notesSlide"/><Relationship Id="rId3" Target="../media/image7.png" Type="http://schemas.openxmlformats.org/officeDocument/2006/relationships/image"/><Relationship Id="rId4" Target="../media/image192.png" Type="http://schemas.openxmlformats.org/officeDocument/2006/relationships/image"/><Relationship Id="rId5" Target="../media/image193.svg" Type="http://schemas.openxmlformats.org/officeDocument/2006/relationships/image"/><Relationship Id="rId6" Target="../media/image194.png" Type="http://schemas.openxmlformats.org/officeDocument/2006/relationships/image"/><Relationship Id="rId7" Target="../media/image42.png" Type="http://schemas.openxmlformats.org/officeDocument/2006/relationships/image"/><Relationship Id="rId8" Target="../media/image44.png" Type="http://schemas.openxmlformats.org/officeDocument/2006/relationships/image"/><Relationship Id="rId9" Target="../media/image19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9.png" Type="http://schemas.openxmlformats.org/officeDocument/2006/relationships/image"/><Relationship Id="rId11" Target="../media/image199.png" Type="http://schemas.openxmlformats.org/officeDocument/2006/relationships/image"/><Relationship Id="rId12" Target="../media/image200.svg" Type="http://schemas.openxmlformats.org/officeDocument/2006/relationships/image"/><Relationship Id="rId13" Target="../media/image201.png" Type="http://schemas.openxmlformats.org/officeDocument/2006/relationships/image"/><Relationship Id="rId14" Target="../media/image202.svg" Type="http://schemas.openxmlformats.org/officeDocument/2006/relationships/image"/><Relationship Id="rId15" Target="../media/image194.png" Type="http://schemas.openxmlformats.org/officeDocument/2006/relationships/image"/><Relationship Id="rId16" Target="../media/image195.png" Type="http://schemas.openxmlformats.org/officeDocument/2006/relationships/image"/><Relationship Id="rId17" Target="../media/image42.png" Type="http://schemas.openxmlformats.org/officeDocument/2006/relationships/image"/><Relationship Id="rId2" Target="../notesSlides/notesSlide43.xml" Type="http://schemas.openxmlformats.org/officeDocument/2006/relationships/notesSlide"/><Relationship Id="rId3" Target="../media/image7.png" Type="http://schemas.openxmlformats.org/officeDocument/2006/relationships/image"/><Relationship Id="rId4" Target="../media/image197.png" Type="http://schemas.openxmlformats.org/officeDocument/2006/relationships/image"/><Relationship Id="rId5" Target="../media/image198.png" Type="http://schemas.openxmlformats.org/officeDocument/2006/relationships/image"/><Relationship Id="rId6" Target="../media/image44.png" Type="http://schemas.openxmlformats.org/officeDocument/2006/relationships/image"/><Relationship Id="rId7" Target="../media/image188.png" Type="http://schemas.openxmlformats.org/officeDocument/2006/relationships/image"/><Relationship Id="rId8" Target="../media/image190.png" Type="http://schemas.openxmlformats.org/officeDocument/2006/relationships/image"/><Relationship Id="rId9" Target="../media/image191.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3.png" Type="http://schemas.openxmlformats.org/officeDocument/2006/relationships/image"/><Relationship Id="rId3" Target="../media/image204.png" Type="http://schemas.openxmlformats.org/officeDocument/2006/relationships/image"/><Relationship Id="rId4" Target="../media/image20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6.png" Type="http://schemas.openxmlformats.org/officeDocument/2006/relationships/image"/><Relationship Id="rId11" Target="../media/image207.svg" Type="http://schemas.openxmlformats.org/officeDocument/2006/relationships/image"/><Relationship Id="rId2" Target="../media/image7.png" Type="http://schemas.openxmlformats.org/officeDocument/2006/relationships/image"/><Relationship Id="rId3" Target="../media/image44.png" Type="http://schemas.openxmlformats.org/officeDocument/2006/relationships/image"/><Relationship Id="rId4" Target="../media/image188.png" Type="http://schemas.openxmlformats.org/officeDocument/2006/relationships/image"/><Relationship Id="rId5" Target="../media/image190.png" Type="http://schemas.openxmlformats.org/officeDocument/2006/relationships/image"/><Relationship Id="rId6" Target="../media/image191.svg" Type="http://schemas.openxmlformats.org/officeDocument/2006/relationships/image"/><Relationship Id="rId7" Target="../media/image189.png" Type="http://schemas.openxmlformats.org/officeDocument/2006/relationships/image"/><Relationship Id="rId8" Target="../media/image16.png" Type="http://schemas.openxmlformats.org/officeDocument/2006/relationships/image"/><Relationship Id="rId9" Target="../media/image19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4.png" Type="http://schemas.openxmlformats.org/officeDocument/2006/relationships/image"/><Relationship Id="rId11" Target="../media/image215.svg" Type="http://schemas.openxmlformats.org/officeDocument/2006/relationships/image"/><Relationship Id="rId12" Target="../media/image61.png" Type="http://schemas.openxmlformats.org/officeDocument/2006/relationships/image"/><Relationship Id="rId13" Target="../media/image62.svg" Type="http://schemas.openxmlformats.org/officeDocument/2006/relationships/image"/><Relationship Id="rId2" Target="../notesSlides/notesSlide44.xml" Type="http://schemas.openxmlformats.org/officeDocument/2006/relationships/notesSlide"/><Relationship Id="rId3" Target="../media/image7.png" Type="http://schemas.openxmlformats.org/officeDocument/2006/relationships/image"/><Relationship Id="rId4" Target="../media/image208.png" Type="http://schemas.openxmlformats.org/officeDocument/2006/relationships/image"/><Relationship Id="rId5" Target="../media/image209.svg" Type="http://schemas.openxmlformats.org/officeDocument/2006/relationships/image"/><Relationship Id="rId6" Target="../media/image210.png" Type="http://schemas.openxmlformats.org/officeDocument/2006/relationships/image"/><Relationship Id="rId7" Target="../media/image211.svg" Type="http://schemas.openxmlformats.org/officeDocument/2006/relationships/image"/><Relationship Id="rId8" Target="../media/image212.png" Type="http://schemas.openxmlformats.org/officeDocument/2006/relationships/image"/><Relationship Id="rId9" Target="../media/image2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7.png" Type="http://schemas.openxmlformats.org/officeDocument/2006/relationships/image"/><Relationship Id="rId4" Target="../media/image8.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2" Target="../notesSlides/notesSlide45.xml" Type="http://schemas.openxmlformats.org/officeDocument/2006/relationships/notesSlide"/><Relationship Id="rId3" Target="../media/image7.png" Type="http://schemas.openxmlformats.org/officeDocument/2006/relationships/image"/><Relationship Id="rId4" Target="../media/image210.png" Type="http://schemas.openxmlformats.org/officeDocument/2006/relationships/image"/><Relationship Id="rId5" Target="../media/image211.svg" Type="http://schemas.openxmlformats.org/officeDocument/2006/relationships/image"/><Relationship Id="rId6" Target="../media/image216.png" Type="http://schemas.openxmlformats.org/officeDocument/2006/relationships/image"/><Relationship Id="rId7" Target="../media/image217.svg" Type="http://schemas.openxmlformats.org/officeDocument/2006/relationships/image"/><Relationship Id="rId8" Target="../media/image214.png" Type="http://schemas.openxmlformats.org/officeDocument/2006/relationships/image"/><Relationship Id="rId9" Target="../media/image215.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6.xml" Type="http://schemas.openxmlformats.org/officeDocument/2006/relationships/notesSlide"/><Relationship Id="rId3" Target="../media/image7.png" Type="http://schemas.openxmlformats.org/officeDocument/2006/relationships/image"/><Relationship Id="rId4" Target="../media/image21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219.png" Type="http://schemas.openxmlformats.org/officeDocument/2006/relationships/image"/><Relationship Id="rId13" Target="../media/image220.svg" Type="http://schemas.openxmlformats.org/officeDocument/2006/relationships/image"/><Relationship Id="rId14" Target="../media/image221.png" Type="http://schemas.openxmlformats.org/officeDocument/2006/relationships/image"/><Relationship Id="rId15" Target="../media/image222.svg" Type="http://schemas.openxmlformats.org/officeDocument/2006/relationships/image"/><Relationship Id="rId2" Target="../notesSlides/notesSlide47.xml" Type="http://schemas.openxmlformats.org/officeDocument/2006/relationships/notesSlide"/><Relationship Id="rId3" Target="../media/image7.png" Type="http://schemas.openxmlformats.org/officeDocument/2006/relationships/image"/><Relationship Id="rId4" Target="../media/image210.png" Type="http://schemas.openxmlformats.org/officeDocument/2006/relationships/image"/><Relationship Id="rId5" Target="../media/image211.svg" Type="http://schemas.openxmlformats.org/officeDocument/2006/relationships/image"/><Relationship Id="rId6" Target="../media/image216.png" Type="http://schemas.openxmlformats.org/officeDocument/2006/relationships/image"/><Relationship Id="rId7" Target="../media/image217.svg" Type="http://schemas.openxmlformats.org/officeDocument/2006/relationships/image"/><Relationship Id="rId8" Target="../media/image214.png" Type="http://schemas.openxmlformats.org/officeDocument/2006/relationships/image"/><Relationship Id="rId9" Target="../media/image215.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8.xml" Type="http://schemas.openxmlformats.org/officeDocument/2006/relationships/notesSlide"/><Relationship Id="rId3" Target="../media/image7.png" Type="http://schemas.openxmlformats.org/officeDocument/2006/relationships/image"/><Relationship Id="rId4" Target="../media/image223.png" Type="http://schemas.openxmlformats.org/officeDocument/2006/relationships/image"/><Relationship Id="rId5" Target="../media/image224.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9.xml" Type="http://schemas.openxmlformats.org/officeDocument/2006/relationships/notesSlide"/><Relationship Id="rId3" Target="../media/image7.png" Type="http://schemas.openxmlformats.org/officeDocument/2006/relationships/image"/><Relationship Id="rId4" Target="../media/image225.png" Type="http://schemas.openxmlformats.org/officeDocument/2006/relationships/image"/><Relationship Id="rId5" Target="../media/image226.png" Type="http://schemas.openxmlformats.org/officeDocument/2006/relationships/image"/><Relationship Id="rId6" Target="../media/image227.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8.png" Type="http://schemas.openxmlformats.org/officeDocument/2006/relationships/image"/><Relationship Id="rId3" Target="../media/image229.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6.png" Type="http://schemas.openxmlformats.org/officeDocument/2006/relationships/image"/><Relationship Id="rId11" Target="../media/image237.png" Type="http://schemas.openxmlformats.org/officeDocument/2006/relationships/image"/><Relationship Id="rId12" Target="../media/image238.png" Type="http://schemas.openxmlformats.org/officeDocument/2006/relationships/image"/><Relationship Id="rId13" Target="../media/image239.svg" Type="http://schemas.openxmlformats.org/officeDocument/2006/relationships/image"/><Relationship Id="rId2" Target="../notesSlides/notesSlide50.xml" Type="http://schemas.openxmlformats.org/officeDocument/2006/relationships/notesSlide"/><Relationship Id="rId3" Target="../media/image157.png" Type="http://schemas.openxmlformats.org/officeDocument/2006/relationships/image"/><Relationship Id="rId4" Target="../media/image230.png" Type="http://schemas.openxmlformats.org/officeDocument/2006/relationships/image"/><Relationship Id="rId5" Target="../media/image231.svg" Type="http://schemas.openxmlformats.org/officeDocument/2006/relationships/image"/><Relationship Id="rId6" Target="../media/image232.png" Type="http://schemas.openxmlformats.org/officeDocument/2006/relationships/image"/><Relationship Id="rId7" Target="../media/image233.svg" Type="http://schemas.openxmlformats.org/officeDocument/2006/relationships/image"/><Relationship Id="rId8" Target="../media/image234.png" Type="http://schemas.openxmlformats.org/officeDocument/2006/relationships/image"/><Relationship Id="rId9" Target="../media/image235.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1.xml" Type="http://schemas.openxmlformats.org/officeDocument/2006/relationships/notesSlide"/><Relationship Id="rId3" Target="../media/image7.png" Type="http://schemas.openxmlformats.org/officeDocument/2006/relationships/image"/><Relationship Id="rId4" Target="../media/image240.png" Type="http://schemas.openxmlformats.org/officeDocument/2006/relationships/image"/><Relationship Id="rId5" Target="../media/image241.svg" Type="http://schemas.openxmlformats.org/officeDocument/2006/relationships/image"/><Relationship Id="rId6" Target="../media/image242.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4.png" Type="http://schemas.openxmlformats.org/officeDocument/2006/relationships/image"/><Relationship Id="rId4" Target="../media/image243.png" Type="http://schemas.openxmlformats.org/officeDocument/2006/relationships/image"/><Relationship Id="rId5" Target="../media/image244.png" Type="http://schemas.openxmlformats.org/officeDocument/2006/relationships/image"/><Relationship Id="rId6" Target="../media/image24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6.png" Type="http://schemas.openxmlformats.org/officeDocument/2006/relationships/image"/><Relationship Id="rId3" Target="../media/image247.png" Type="http://schemas.openxmlformats.org/officeDocument/2006/relationships/image"/><Relationship Id="rId4" Target="../media/image248.png" Type="http://schemas.openxmlformats.org/officeDocument/2006/relationships/image"/><Relationship Id="rId5" Target="../media/image249.png" Type="http://schemas.openxmlformats.org/officeDocument/2006/relationships/image"/><Relationship Id="rId6" Target="../media/image250.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2.xml" Type="http://schemas.openxmlformats.org/officeDocument/2006/relationships/notesSlid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http://5gears.iptime.org:8000"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7.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png" Type="http://schemas.openxmlformats.org/officeDocument/2006/relationships/image"/><Relationship Id="rId16" Target="../media/image28.png" Type="http://schemas.openxmlformats.org/officeDocument/2006/relationships/image"/><Relationship Id="rId17" Target="../media/image29.png" Type="http://schemas.openxmlformats.org/officeDocument/2006/relationships/image"/><Relationship Id="rId18" Target="../media/image30.png" Type="http://schemas.openxmlformats.org/officeDocument/2006/relationships/image"/><Relationship Id="rId2" Target="../notesSlides/notesSlide6.xml" Type="http://schemas.openxmlformats.org/officeDocument/2006/relationships/notesSlide"/><Relationship Id="rId3" Target="../media/image7.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notesSlides/notesSlide7.xml" Type="http://schemas.openxmlformats.org/officeDocument/2006/relationships/notesSlide"/><Relationship Id="rId3" Target="../media/image7.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5E76ED"/>
        </a:solidFill>
      </p:bgPr>
    </p:bg>
    <p:spTree>
      <p:nvGrpSpPr>
        <p:cNvPr id="1" name=""/>
        <p:cNvGrpSpPr/>
        <p:nvPr/>
      </p:nvGrpSpPr>
      <p:grpSpPr>
        <a:xfrm>
          <a:off x="0" y="0"/>
          <a:ext cx="0" cy="0"/>
          <a:chOff x="0" y="0"/>
          <a:chExt cx="0" cy="0"/>
        </a:xfrm>
      </p:grpSpPr>
      <p:grpSp>
        <p:nvGrpSpPr>
          <p:cNvPr name="Group 2" id="2"/>
          <p:cNvGrpSpPr/>
          <p:nvPr/>
        </p:nvGrpSpPr>
        <p:grpSpPr>
          <a:xfrm rot="0">
            <a:off x="-490116" y="-63125"/>
            <a:ext cx="20881352" cy="6108409"/>
            <a:chOff x="0" y="0"/>
            <a:chExt cx="5499615" cy="1608799"/>
          </a:xfrm>
        </p:grpSpPr>
        <p:sp>
          <p:nvSpPr>
            <p:cNvPr name="Freeform 3" id="3"/>
            <p:cNvSpPr/>
            <p:nvPr/>
          </p:nvSpPr>
          <p:spPr>
            <a:xfrm flipH="false" flipV="false" rot="0">
              <a:off x="0" y="0"/>
              <a:ext cx="5499615" cy="1608799"/>
            </a:xfrm>
            <a:custGeom>
              <a:avLst/>
              <a:gdLst/>
              <a:ahLst/>
              <a:cxnLst/>
              <a:rect r="r" b="b" t="t" l="l"/>
              <a:pathLst>
                <a:path h="1608799" w="5499615">
                  <a:moveTo>
                    <a:pt x="18909" y="0"/>
                  </a:moveTo>
                  <a:lnTo>
                    <a:pt x="5480707" y="0"/>
                  </a:lnTo>
                  <a:cubicBezTo>
                    <a:pt x="5485721" y="0"/>
                    <a:pt x="5490531" y="1992"/>
                    <a:pt x="5494077" y="5538"/>
                  </a:cubicBezTo>
                  <a:cubicBezTo>
                    <a:pt x="5497623" y="9084"/>
                    <a:pt x="5499615" y="13894"/>
                    <a:pt x="5499615" y="18909"/>
                  </a:cubicBezTo>
                  <a:lnTo>
                    <a:pt x="5499615" y="1589890"/>
                  </a:lnTo>
                  <a:cubicBezTo>
                    <a:pt x="5499615" y="1594905"/>
                    <a:pt x="5497623" y="1599715"/>
                    <a:pt x="5494077" y="1603261"/>
                  </a:cubicBezTo>
                  <a:cubicBezTo>
                    <a:pt x="5490531" y="1606807"/>
                    <a:pt x="5485721" y="1608799"/>
                    <a:pt x="5480707" y="1608799"/>
                  </a:cubicBezTo>
                  <a:lnTo>
                    <a:pt x="18909" y="1608799"/>
                  </a:lnTo>
                  <a:cubicBezTo>
                    <a:pt x="13894" y="1608799"/>
                    <a:pt x="9084" y="1606807"/>
                    <a:pt x="5538" y="1603261"/>
                  </a:cubicBezTo>
                  <a:cubicBezTo>
                    <a:pt x="1992" y="1599715"/>
                    <a:pt x="0" y="1594905"/>
                    <a:pt x="0" y="1589890"/>
                  </a:cubicBezTo>
                  <a:lnTo>
                    <a:pt x="0" y="18909"/>
                  </a:lnTo>
                  <a:cubicBezTo>
                    <a:pt x="0" y="13894"/>
                    <a:pt x="1992" y="9084"/>
                    <a:pt x="5538" y="5538"/>
                  </a:cubicBezTo>
                  <a:cubicBezTo>
                    <a:pt x="9084" y="1992"/>
                    <a:pt x="13894" y="0"/>
                    <a:pt x="18909" y="0"/>
                  </a:cubicBezTo>
                  <a:close/>
                </a:path>
              </a:pathLst>
            </a:custGeom>
            <a:solidFill>
              <a:srgbClr val="FFFFFF"/>
            </a:solidFill>
          </p:spPr>
        </p:sp>
        <p:sp>
          <p:nvSpPr>
            <p:cNvPr name="TextBox 4" id="4"/>
            <p:cNvSpPr txBox="true"/>
            <p:nvPr/>
          </p:nvSpPr>
          <p:spPr>
            <a:xfrm>
              <a:off x="0" y="-142875"/>
              <a:ext cx="5499615" cy="1751674"/>
            </a:xfrm>
            <a:prstGeom prst="rect">
              <a:avLst/>
            </a:prstGeom>
          </p:spPr>
          <p:txBody>
            <a:bodyPr anchor="ctr" rtlCol="false" tIns="50800" lIns="50800" bIns="50800" rIns="50800"/>
            <a:lstStyle/>
            <a:p>
              <a:pPr algn="ctr">
                <a:lnSpc>
                  <a:spcPts val="3465"/>
                </a:lnSpc>
              </a:pPr>
            </a:p>
          </p:txBody>
        </p:sp>
      </p:grpSp>
      <p:grpSp>
        <p:nvGrpSpPr>
          <p:cNvPr name="Group 5" id="5"/>
          <p:cNvGrpSpPr/>
          <p:nvPr/>
        </p:nvGrpSpPr>
        <p:grpSpPr>
          <a:xfrm rot="0">
            <a:off x="1164277" y="3592727"/>
            <a:ext cx="7632700" cy="641445"/>
            <a:chOff x="0" y="0"/>
            <a:chExt cx="10176933" cy="855260"/>
          </a:xfrm>
        </p:grpSpPr>
        <p:sp>
          <p:nvSpPr>
            <p:cNvPr name="Freeform 6" id="6"/>
            <p:cNvSpPr/>
            <p:nvPr/>
          </p:nvSpPr>
          <p:spPr>
            <a:xfrm flipH="false" flipV="false" rot="0">
              <a:off x="0" y="0"/>
              <a:ext cx="10176933" cy="855260"/>
            </a:xfrm>
            <a:custGeom>
              <a:avLst/>
              <a:gdLst/>
              <a:ahLst/>
              <a:cxnLst/>
              <a:rect r="r" b="b" t="t" l="l"/>
              <a:pathLst>
                <a:path h="855260" w="10176933">
                  <a:moveTo>
                    <a:pt x="0" y="0"/>
                  </a:moveTo>
                  <a:lnTo>
                    <a:pt x="10176933" y="0"/>
                  </a:lnTo>
                  <a:lnTo>
                    <a:pt x="10176933" y="855260"/>
                  </a:lnTo>
                  <a:lnTo>
                    <a:pt x="0" y="855260"/>
                  </a:lnTo>
                  <a:close/>
                </a:path>
              </a:pathLst>
            </a:custGeom>
            <a:solidFill>
              <a:srgbClr val="000000">
                <a:alpha val="0"/>
              </a:srgbClr>
            </a:solidFill>
          </p:spPr>
        </p:sp>
        <p:sp>
          <p:nvSpPr>
            <p:cNvPr name="TextBox 7" id="7"/>
            <p:cNvSpPr txBox="true"/>
            <p:nvPr/>
          </p:nvSpPr>
          <p:spPr>
            <a:xfrm>
              <a:off x="0" y="-9525"/>
              <a:ext cx="10176933" cy="864785"/>
            </a:xfrm>
            <a:prstGeom prst="rect">
              <a:avLst/>
            </a:prstGeom>
          </p:spPr>
          <p:txBody>
            <a:bodyPr anchor="ctr" rtlCol="false" tIns="0" lIns="0" bIns="0" rIns="0"/>
            <a:lstStyle/>
            <a:p>
              <a:pPr algn="l">
                <a:lnSpc>
                  <a:spcPts val="3840"/>
                </a:lnSpc>
              </a:pPr>
              <a:r>
                <a:rPr lang="en-US" sz="3200" b="true">
                  <a:solidFill>
                    <a:srgbClr val="7794FF"/>
                  </a:solidFill>
                  <a:latin typeface="Nanum Square Bold"/>
                  <a:ea typeface="Nanum Square Bold"/>
                  <a:cs typeface="Nanum Square Bold"/>
                  <a:sym typeface="Nanum Square Bold"/>
                </a:rPr>
                <a:t>데이터 기반 제조업 생산 솔루션 </a:t>
              </a:r>
            </a:p>
          </p:txBody>
        </p:sp>
      </p:grpSp>
      <p:grpSp>
        <p:nvGrpSpPr>
          <p:cNvPr name="Group 8" id="8"/>
          <p:cNvGrpSpPr/>
          <p:nvPr/>
        </p:nvGrpSpPr>
        <p:grpSpPr>
          <a:xfrm rot="0">
            <a:off x="1035164" y="7689606"/>
            <a:ext cx="6711502" cy="2040319"/>
            <a:chOff x="0" y="0"/>
            <a:chExt cx="1767638" cy="537368"/>
          </a:xfrm>
        </p:grpSpPr>
        <p:sp>
          <p:nvSpPr>
            <p:cNvPr name="Freeform 9" id="9"/>
            <p:cNvSpPr/>
            <p:nvPr/>
          </p:nvSpPr>
          <p:spPr>
            <a:xfrm flipH="false" flipV="false" rot="0">
              <a:off x="0" y="0"/>
              <a:ext cx="1767638" cy="537368"/>
            </a:xfrm>
            <a:custGeom>
              <a:avLst/>
              <a:gdLst/>
              <a:ahLst/>
              <a:cxnLst/>
              <a:rect r="r" b="b" t="t" l="l"/>
              <a:pathLst>
                <a:path h="537368" w="1767638">
                  <a:moveTo>
                    <a:pt x="58830" y="0"/>
                  </a:moveTo>
                  <a:lnTo>
                    <a:pt x="1708808" y="0"/>
                  </a:lnTo>
                  <a:cubicBezTo>
                    <a:pt x="1724411" y="0"/>
                    <a:pt x="1739375" y="6198"/>
                    <a:pt x="1750407" y="17231"/>
                  </a:cubicBezTo>
                  <a:cubicBezTo>
                    <a:pt x="1761440" y="28264"/>
                    <a:pt x="1767638" y="43227"/>
                    <a:pt x="1767638" y="58830"/>
                  </a:cubicBezTo>
                  <a:lnTo>
                    <a:pt x="1767638" y="478538"/>
                  </a:lnTo>
                  <a:cubicBezTo>
                    <a:pt x="1767638" y="511029"/>
                    <a:pt x="1741299" y="537368"/>
                    <a:pt x="1708808" y="537368"/>
                  </a:cubicBezTo>
                  <a:lnTo>
                    <a:pt x="58830" y="537368"/>
                  </a:lnTo>
                  <a:cubicBezTo>
                    <a:pt x="43227" y="537368"/>
                    <a:pt x="28264" y="531170"/>
                    <a:pt x="17231" y="520137"/>
                  </a:cubicBezTo>
                  <a:cubicBezTo>
                    <a:pt x="6198" y="509104"/>
                    <a:pt x="0" y="494141"/>
                    <a:pt x="0" y="478538"/>
                  </a:cubicBezTo>
                  <a:lnTo>
                    <a:pt x="0" y="58830"/>
                  </a:lnTo>
                  <a:cubicBezTo>
                    <a:pt x="0" y="43227"/>
                    <a:pt x="6198" y="28264"/>
                    <a:pt x="17231" y="17231"/>
                  </a:cubicBezTo>
                  <a:cubicBezTo>
                    <a:pt x="28264" y="6198"/>
                    <a:pt x="43227" y="0"/>
                    <a:pt x="58830" y="0"/>
                  </a:cubicBezTo>
                  <a:close/>
                </a:path>
              </a:pathLst>
            </a:custGeom>
            <a:solidFill>
              <a:srgbClr val="C8D4FE"/>
            </a:solidFill>
          </p:spPr>
        </p:sp>
        <p:sp>
          <p:nvSpPr>
            <p:cNvPr name="TextBox 10" id="10"/>
            <p:cNvSpPr txBox="true"/>
            <p:nvPr/>
          </p:nvSpPr>
          <p:spPr>
            <a:xfrm>
              <a:off x="0" y="-142875"/>
              <a:ext cx="1767638" cy="680243"/>
            </a:xfrm>
            <a:prstGeom prst="rect">
              <a:avLst/>
            </a:prstGeom>
          </p:spPr>
          <p:txBody>
            <a:bodyPr anchor="ctr" rtlCol="false" tIns="50800" lIns="50800" bIns="50800" rIns="50800"/>
            <a:lstStyle/>
            <a:p>
              <a:pPr algn="ctr">
                <a:lnSpc>
                  <a:spcPts val="3465"/>
                </a:lnSpc>
              </a:pPr>
            </a:p>
          </p:txBody>
        </p:sp>
      </p:grpSp>
      <p:grpSp>
        <p:nvGrpSpPr>
          <p:cNvPr name="Group 11" id="11"/>
          <p:cNvGrpSpPr/>
          <p:nvPr/>
        </p:nvGrpSpPr>
        <p:grpSpPr>
          <a:xfrm rot="0">
            <a:off x="1375723" y="7205372"/>
            <a:ext cx="7768277" cy="3081628"/>
            <a:chOff x="0" y="0"/>
            <a:chExt cx="10357702" cy="4108837"/>
          </a:xfrm>
        </p:grpSpPr>
        <p:sp>
          <p:nvSpPr>
            <p:cNvPr name="Freeform 12" id="12"/>
            <p:cNvSpPr/>
            <p:nvPr/>
          </p:nvSpPr>
          <p:spPr>
            <a:xfrm flipH="false" flipV="false" rot="0">
              <a:off x="0" y="0"/>
              <a:ext cx="10357702" cy="4108837"/>
            </a:xfrm>
            <a:custGeom>
              <a:avLst/>
              <a:gdLst/>
              <a:ahLst/>
              <a:cxnLst/>
              <a:rect r="r" b="b" t="t" l="l"/>
              <a:pathLst>
                <a:path h="4108837" w="10357702">
                  <a:moveTo>
                    <a:pt x="0" y="0"/>
                  </a:moveTo>
                  <a:lnTo>
                    <a:pt x="10357702" y="0"/>
                  </a:lnTo>
                  <a:lnTo>
                    <a:pt x="10357702" y="4108837"/>
                  </a:lnTo>
                  <a:lnTo>
                    <a:pt x="0" y="4108837"/>
                  </a:lnTo>
                  <a:close/>
                </a:path>
              </a:pathLst>
            </a:custGeom>
            <a:solidFill>
              <a:srgbClr val="7794FF">
                <a:alpha val="0"/>
              </a:srgbClr>
            </a:solidFill>
          </p:spPr>
        </p:sp>
        <p:sp>
          <p:nvSpPr>
            <p:cNvPr name="TextBox 13" id="13"/>
            <p:cNvSpPr txBox="true"/>
            <p:nvPr/>
          </p:nvSpPr>
          <p:spPr>
            <a:xfrm>
              <a:off x="0" y="-123825"/>
              <a:ext cx="10357702" cy="4232662"/>
            </a:xfrm>
            <a:prstGeom prst="rect">
              <a:avLst/>
            </a:prstGeom>
          </p:spPr>
          <p:txBody>
            <a:bodyPr anchor="ctr" rtlCol="false" tIns="0" lIns="0" bIns="0" rIns="0"/>
            <a:lstStyle/>
            <a:p>
              <a:pPr algn="l">
                <a:lnSpc>
                  <a:spcPts val="4461"/>
                </a:lnSpc>
              </a:pPr>
              <a:r>
                <a:rPr lang="en-US" sz="2799" b="true">
                  <a:solidFill>
                    <a:srgbClr val="000000"/>
                  </a:solidFill>
                  <a:latin typeface="Nanum Square Bold"/>
                  <a:ea typeface="Nanum Square Bold"/>
                  <a:cs typeface="Nanum Square Bold"/>
                  <a:sym typeface="Nanum Square Bold"/>
                </a:rPr>
                <a:t>팀 명: 5 Gears</a:t>
              </a:r>
            </a:p>
            <a:p>
              <a:pPr algn="l">
                <a:lnSpc>
                  <a:spcPts val="4463"/>
                </a:lnSpc>
              </a:pPr>
              <a:r>
                <a:rPr lang="en-US" sz="2799" b="true">
                  <a:solidFill>
                    <a:srgbClr val="000000"/>
                  </a:solidFill>
                  <a:latin typeface="Nanum Square Bold"/>
                  <a:ea typeface="Nanum Square Bold"/>
                  <a:cs typeface="Nanum Square Bold"/>
                  <a:sym typeface="Nanum Square Bold"/>
                </a:rPr>
                <a:t>팀 원: 권희준, 김경현, 송휘선, 최규호</a:t>
              </a:r>
            </a:p>
            <a:p>
              <a:pPr algn="l">
                <a:lnSpc>
                  <a:spcPts val="3505"/>
                </a:lnSpc>
              </a:pPr>
              <a:r>
                <a:rPr lang="en-US" sz="2199" b="true">
                  <a:solidFill>
                    <a:srgbClr val="000000"/>
                  </a:solidFill>
                  <a:latin typeface="Nanum Square Bold"/>
                  <a:ea typeface="Nanum Square Bold"/>
                  <a:cs typeface="Nanum Square Bold"/>
                  <a:sym typeface="Nanum Square Bold"/>
                </a:rPr>
                <a:t>멘토 : 오찬해 멘토, 주강사 : 홍정민 강사</a:t>
              </a:r>
            </a:p>
          </p:txBody>
        </p:sp>
      </p:grpSp>
      <p:grpSp>
        <p:nvGrpSpPr>
          <p:cNvPr name="Group 14" id="14"/>
          <p:cNvGrpSpPr/>
          <p:nvPr/>
        </p:nvGrpSpPr>
        <p:grpSpPr>
          <a:xfrm rot="0">
            <a:off x="1164277" y="4234173"/>
            <a:ext cx="10640172" cy="708603"/>
            <a:chOff x="0" y="0"/>
            <a:chExt cx="14186896" cy="944804"/>
          </a:xfrm>
        </p:grpSpPr>
        <p:sp>
          <p:nvSpPr>
            <p:cNvPr name="Freeform 15" id="15"/>
            <p:cNvSpPr/>
            <p:nvPr/>
          </p:nvSpPr>
          <p:spPr>
            <a:xfrm flipH="false" flipV="false" rot="0">
              <a:off x="0" y="0"/>
              <a:ext cx="14186897" cy="944804"/>
            </a:xfrm>
            <a:custGeom>
              <a:avLst/>
              <a:gdLst/>
              <a:ahLst/>
              <a:cxnLst/>
              <a:rect r="r" b="b" t="t" l="l"/>
              <a:pathLst>
                <a:path h="944804" w="14186897">
                  <a:moveTo>
                    <a:pt x="0" y="0"/>
                  </a:moveTo>
                  <a:lnTo>
                    <a:pt x="14186897" y="0"/>
                  </a:lnTo>
                  <a:lnTo>
                    <a:pt x="14186897" y="944804"/>
                  </a:lnTo>
                  <a:lnTo>
                    <a:pt x="0" y="944804"/>
                  </a:lnTo>
                  <a:close/>
                </a:path>
              </a:pathLst>
            </a:custGeom>
            <a:solidFill>
              <a:srgbClr val="000000">
                <a:alpha val="0"/>
              </a:srgbClr>
            </a:solidFill>
          </p:spPr>
        </p:sp>
        <p:sp>
          <p:nvSpPr>
            <p:cNvPr name="TextBox 16" id="16"/>
            <p:cNvSpPr txBox="true"/>
            <p:nvPr/>
          </p:nvSpPr>
          <p:spPr>
            <a:xfrm>
              <a:off x="0" y="-19050"/>
              <a:ext cx="14186896" cy="963854"/>
            </a:xfrm>
            <a:prstGeom prst="rect">
              <a:avLst/>
            </a:prstGeom>
          </p:spPr>
          <p:txBody>
            <a:bodyPr anchor="ctr" rtlCol="false" tIns="0" lIns="0" bIns="0" rIns="0"/>
            <a:lstStyle/>
            <a:p>
              <a:pPr algn="l">
                <a:lnSpc>
                  <a:spcPts val="3358"/>
                </a:lnSpc>
              </a:pPr>
              <a:r>
                <a:rPr lang="en-US" sz="2799" b="true">
                  <a:solidFill>
                    <a:srgbClr val="7794FF"/>
                  </a:solidFill>
                  <a:latin typeface="Nanum Square Bold"/>
                  <a:ea typeface="Nanum Square Bold"/>
                  <a:cs typeface="Nanum Square Bold"/>
                  <a:sym typeface="Nanum Square Bold"/>
                </a:rPr>
                <a:t>Production Solution Platform with data For Manufacturing</a:t>
              </a:r>
            </a:p>
          </p:txBody>
        </p:sp>
      </p:grpSp>
      <p:grpSp>
        <p:nvGrpSpPr>
          <p:cNvPr name="Group 17" id="17"/>
          <p:cNvGrpSpPr/>
          <p:nvPr/>
        </p:nvGrpSpPr>
        <p:grpSpPr>
          <a:xfrm rot="0">
            <a:off x="13613234" y="6681102"/>
            <a:ext cx="4317523" cy="3884173"/>
            <a:chOff x="0" y="0"/>
            <a:chExt cx="5756697" cy="5178897"/>
          </a:xfrm>
        </p:grpSpPr>
        <p:sp>
          <p:nvSpPr>
            <p:cNvPr name="Freeform 18" id="18"/>
            <p:cNvSpPr/>
            <p:nvPr/>
          </p:nvSpPr>
          <p:spPr>
            <a:xfrm flipH="false" flipV="false" rot="0">
              <a:off x="0" y="0"/>
              <a:ext cx="5756697" cy="5178897"/>
            </a:xfrm>
            <a:custGeom>
              <a:avLst/>
              <a:gdLst/>
              <a:ahLst/>
              <a:cxnLst/>
              <a:rect r="r" b="b" t="t" l="l"/>
              <a:pathLst>
                <a:path h="5178897" w="5756697">
                  <a:moveTo>
                    <a:pt x="0" y="0"/>
                  </a:moveTo>
                  <a:lnTo>
                    <a:pt x="5756697" y="0"/>
                  </a:lnTo>
                  <a:lnTo>
                    <a:pt x="5756697" y="5178897"/>
                  </a:lnTo>
                  <a:lnTo>
                    <a:pt x="0" y="5178897"/>
                  </a:lnTo>
                  <a:close/>
                </a:path>
              </a:pathLst>
            </a:custGeom>
            <a:solidFill>
              <a:srgbClr val="000000">
                <a:alpha val="0"/>
              </a:srgbClr>
            </a:solidFill>
          </p:spPr>
        </p:sp>
        <p:sp>
          <p:nvSpPr>
            <p:cNvPr name="TextBox 19" id="19"/>
            <p:cNvSpPr txBox="true"/>
            <p:nvPr/>
          </p:nvSpPr>
          <p:spPr>
            <a:xfrm>
              <a:off x="0" y="-123825"/>
              <a:ext cx="5756697" cy="5302722"/>
            </a:xfrm>
            <a:prstGeom prst="rect">
              <a:avLst/>
            </a:prstGeom>
          </p:spPr>
          <p:txBody>
            <a:bodyPr anchor="ctr" rtlCol="false" tIns="0" lIns="0" bIns="0" rIns="0"/>
            <a:lstStyle/>
            <a:p>
              <a:pPr algn="r">
                <a:lnSpc>
                  <a:spcPts val="4463"/>
                </a:lnSpc>
              </a:pPr>
            </a:p>
            <a:p>
              <a:pPr algn="r">
                <a:lnSpc>
                  <a:spcPts val="4463"/>
                </a:lnSpc>
              </a:pPr>
              <a:r>
                <a:rPr lang="en-US" sz="2799" b="true">
                  <a:solidFill>
                    <a:srgbClr val="FFFFFF"/>
                  </a:solidFill>
                  <a:latin typeface="Nanum Square Bold"/>
                  <a:ea typeface="Nanum Square Bold"/>
                  <a:cs typeface="Nanum Square Bold"/>
                  <a:sym typeface="Nanum Square Bold"/>
                </a:rPr>
                <a:t>한국기술사업화진흥협회</a:t>
              </a:r>
            </a:p>
            <a:p>
              <a:pPr algn="r">
                <a:lnSpc>
                  <a:spcPts val="4463"/>
                </a:lnSpc>
              </a:pPr>
              <a:r>
                <a:rPr lang="en-US" sz="2799" b="true">
                  <a:solidFill>
                    <a:srgbClr val="FFFFFF"/>
                  </a:solidFill>
                  <a:latin typeface="Nanum Square Bold"/>
                  <a:ea typeface="Nanum Square Bold"/>
                  <a:cs typeface="Nanum Square Bold"/>
                  <a:sym typeface="Nanum Square Bold"/>
                </a:rPr>
                <a:t>고용노동부</a:t>
              </a:r>
            </a:p>
            <a:p>
              <a:pPr algn="r">
                <a:lnSpc>
                  <a:spcPts val="4463"/>
                </a:lnSpc>
              </a:pPr>
              <a:r>
                <a:rPr lang="en-US" sz="2799" b="true">
                  <a:solidFill>
                    <a:srgbClr val="FFFFFF"/>
                  </a:solidFill>
                  <a:latin typeface="Nanum Square Bold"/>
                  <a:ea typeface="Nanum Square Bold"/>
                  <a:cs typeface="Nanum Square Bold"/>
                  <a:sym typeface="Nanum Square Bold"/>
                </a:rPr>
                <a:t>기아자동차</a:t>
              </a:r>
            </a:p>
            <a:p>
              <a:pPr algn="r">
                <a:lnSpc>
                  <a:spcPts val="4461"/>
                </a:lnSpc>
              </a:pPr>
              <a:r>
                <a:rPr lang="en-US" sz="2799" b="true">
                  <a:solidFill>
                    <a:srgbClr val="FFFFFF"/>
                  </a:solidFill>
                  <a:latin typeface="Nanum Square Bold"/>
                  <a:ea typeface="Nanum Square Bold"/>
                  <a:cs typeface="Nanum Square Bold"/>
                  <a:sym typeface="Nanum Square Bold"/>
                </a:rPr>
                <a:t>국립안동대학교</a:t>
              </a:r>
            </a:p>
          </p:txBody>
        </p:sp>
      </p:grpSp>
      <p:grpSp>
        <p:nvGrpSpPr>
          <p:cNvPr name="Group 20" id="20"/>
          <p:cNvGrpSpPr/>
          <p:nvPr/>
        </p:nvGrpSpPr>
        <p:grpSpPr>
          <a:xfrm rot="0">
            <a:off x="1164277" y="1159816"/>
            <a:ext cx="5528872" cy="1737868"/>
            <a:chOff x="0" y="0"/>
            <a:chExt cx="7371829" cy="2317157"/>
          </a:xfrm>
        </p:grpSpPr>
        <p:sp>
          <p:nvSpPr>
            <p:cNvPr name="Freeform 21" id="21"/>
            <p:cNvSpPr/>
            <p:nvPr/>
          </p:nvSpPr>
          <p:spPr>
            <a:xfrm flipH="false" flipV="false" rot="0">
              <a:off x="0" y="0"/>
              <a:ext cx="7371829" cy="2317157"/>
            </a:xfrm>
            <a:custGeom>
              <a:avLst/>
              <a:gdLst/>
              <a:ahLst/>
              <a:cxnLst/>
              <a:rect r="r" b="b" t="t" l="l"/>
              <a:pathLst>
                <a:path h="2317157" w="7371829">
                  <a:moveTo>
                    <a:pt x="0" y="0"/>
                  </a:moveTo>
                  <a:lnTo>
                    <a:pt x="7371829" y="0"/>
                  </a:lnTo>
                  <a:lnTo>
                    <a:pt x="7371829" y="2317157"/>
                  </a:lnTo>
                  <a:lnTo>
                    <a:pt x="0" y="2317157"/>
                  </a:lnTo>
                  <a:close/>
                </a:path>
              </a:pathLst>
            </a:custGeom>
            <a:solidFill>
              <a:srgbClr val="5E76ED">
                <a:alpha val="0"/>
              </a:srgbClr>
            </a:solidFill>
          </p:spPr>
        </p:sp>
        <p:sp>
          <p:nvSpPr>
            <p:cNvPr name="TextBox 22" id="22"/>
            <p:cNvSpPr txBox="true"/>
            <p:nvPr/>
          </p:nvSpPr>
          <p:spPr>
            <a:xfrm>
              <a:off x="0" y="0"/>
              <a:ext cx="7371829" cy="2317157"/>
            </a:xfrm>
            <a:prstGeom prst="rect">
              <a:avLst/>
            </a:prstGeom>
          </p:spPr>
          <p:txBody>
            <a:bodyPr anchor="ctr" rtlCol="false" tIns="0" lIns="0" bIns="0" rIns="0"/>
            <a:lstStyle/>
            <a:p>
              <a:pPr algn="l">
                <a:lnSpc>
                  <a:spcPts val="11518"/>
                </a:lnSpc>
              </a:pPr>
              <a:r>
                <a:rPr lang="en-US" sz="9600">
                  <a:solidFill>
                    <a:srgbClr val="3660FA"/>
                  </a:solidFill>
                  <a:latin typeface="210 밀레니얼"/>
                  <a:ea typeface="210 밀레니얼"/>
                  <a:cs typeface="210 밀레니얼"/>
                  <a:sym typeface="210 밀레니얼"/>
                </a:rPr>
                <a:t>PSP-FM</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420056"/>
            <a:ext cx="16230600" cy="7183012"/>
            <a:chOff x="0" y="0"/>
            <a:chExt cx="21640800" cy="9577350"/>
          </a:xfrm>
        </p:grpSpPr>
        <p:sp>
          <p:nvSpPr>
            <p:cNvPr name="Freeform 3" id="3"/>
            <p:cNvSpPr/>
            <p:nvPr/>
          </p:nvSpPr>
          <p:spPr>
            <a:xfrm flipH="false" flipV="false" rot="0">
              <a:off x="0" y="0"/>
              <a:ext cx="21640758" cy="9577350"/>
            </a:xfrm>
            <a:custGeom>
              <a:avLst/>
              <a:gdLst/>
              <a:ahLst/>
              <a:cxnLst/>
              <a:rect r="r" b="b" t="t" l="l"/>
              <a:pathLst>
                <a:path h="9577350" w="21640758">
                  <a:moveTo>
                    <a:pt x="392031" y="0"/>
                  </a:moveTo>
                  <a:lnTo>
                    <a:pt x="21248728" y="0"/>
                  </a:lnTo>
                  <a:cubicBezTo>
                    <a:pt x="21465240" y="0"/>
                    <a:pt x="21640758" y="175518"/>
                    <a:pt x="21640758" y="392031"/>
                  </a:cubicBezTo>
                  <a:lnTo>
                    <a:pt x="21640758" y="9185319"/>
                  </a:lnTo>
                  <a:cubicBezTo>
                    <a:pt x="21640758" y="9289292"/>
                    <a:pt x="21599455" y="9389007"/>
                    <a:pt x="21525936" y="9462526"/>
                  </a:cubicBezTo>
                  <a:cubicBezTo>
                    <a:pt x="21452415" y="9536047"/>
                    <a:pt x="21352701" y="9577350"/>
                    <a:pt x="21248728" y="9577350"/>
                  </a:cubicBezTo>
                  <a:lnTo>
                    <a:pt x="392031" y="9577350"/>
                  </a:lnTo>
                  <a:cubicBezTo>
                    <a:pt x="175518" y="9577350"/>
                    <a:pt x="0" y="9401832"/>
                    <a:pt x="0" y="9185319"/>
                  </a:cubicBezTo>
                  <a:lnTo>
                    <a:pt x="0" y="392031"/>
                  </a:lnTo>
                  <a:cubicBezTo>
                    <a:pt x="0" y="288058"/>
                    <a:pt x="41303" y="188343"/>
                    <a:pt x="114823" y="114823"/>
                  </a:cubicBezTo>
                  <a:cubicBezTo>
                    <a:pt x="188343" y="41303"/>
                    <a:pt x="288058" y="0"/>
                    <a:pt x="392031" y="0"/>
                  </a:cubicBezTo>
                  <a:close/>
                </a:path>
              </a:pathLst>
            </a:custGeom>
            <a:solidFill>
              <a:srgbClr val="5E76ED"/>
            </a:solidFill>
            <a:ln w="12700">
              <a:solidFill>
                <a:srgbClr val="000000"/>
              </a:solidFill>
            </a:ln>
          </p:spPr>
        </p:sp>
      </p:grpSp>
      <p:grpSp>
        <p:nvGrpSpPr>
          <p:cNvPr name="Group 4" id="4"/>
          <p:cNvGrpSpPr/>
          <p:nvPr/>
        </p:nvGrpSpPr>
        <p:grpSpPr>
          <a:xfrm rot="0">
            <a:off x="3482624" y="3203075"/>
            <a:ext cx="4477695" cy="3814675"/>
            <a:chOff x="0" y="0"/>
            <a:chExt cx="1179311" cy="1004688"/>
          </a:xfrm>
        </p:grpSpPr>
        <p:sp>
          <p:nvSpPr>
            <p:cNvPr name="Freeform 5" id="5"/>
            <p:cNvSpPr/>
            <p:nvPr/>
          </p:nvSpPr>
          <p:spPr>
            <a:xfrm flipH="false" flipV="false" rot="0">
              <a:off x="0" y="0"/>
              <a:ext cx="1179311" cy="1004688"/>
            </a:xfrm>
            <a:custGeom>
              <a:avLst/>
              <a:gdLst/>
              <a:ahLst/>
              <a:cxnLst/>
              <a:rect r="r" b="b" t="t" l="l"/>
              <a:pathLst>
                <a:path h="1004688" w="1179311">
                  <a:moveTo>
                    <a:pt x="88179" y="0"/>
                  </a:moveTo>
                  <a:lnTo>
                    <a:pt x="1091132" y="0"/>
                  </a:lnTo>
                  <a:cubicBezTo>
                    <a:pt x="1114518" y="0"/>
                    <a:pt x="1136947" y="9290"/>
                    <a:pt x="1153484" y="25827"/>
                  </a:cubicBezTo>
                  <a:cubicBezTo>
                    <a:pt x="1170020" y="42364"/>
                    <a:pt x="1179311" y="64792"/>
                    <a:pt x="1179311" y="88179"/>
                  </a:cubicBezTo>
                  <a:lnTo>
                    <a:pt x="1179311" y="916509"/>
                  </a:lnTo>
                  <a:cubicBezTo>
                    <a:pt x="1179311" y="939896"/>
                    <a:pt x="1170020" y="962324"/>
                    <a:pt x="1153484" y="978861"/>
                  </a:cubicBezTo>
                  <a:cubicBezTo>
                    <a:pt x="1136947" y="995398"/>
                    <a:pt x="1114518" y="1004688"/>
                    <a:pt x="1091132" y="1004688"/>
                  </a:cubicBezTo>
                  <a:lnTo>
                    <a:pt x="88179" y="1004688"/>
                  </a:lnTo>
                  <a:cubicBezTo>
                    <a:pt x="64792" y="1004688"/>
                    <a:pt x="42364" y="995398"/>
                    <a:pt x="25827" y="978861"/>
                  </a:cubicBezTo>
                  <a:cubicBezTo>
                    <a:pt x="9290" y="962324"/>
                    <a:pt x="0" y="939896"/>
                    <a:pt x="0" y="916509"/>
                  </a:cubicBezTo>
                  <a:lnTo>
                    <a:pt x="0" y="88179"/>
                  </a:lnTo>
                  <a:cubicBezTo>
                    <a:pt x="0" y="64792"/>
                    <a:pt x="9290" y="42364"/>
                    <a:pt x="25827" y="25827"/>
                  </a:cubicBezTo>
                  <a:cubicBezTo>
                    <a:pt x="42364" y="9290"/>
                    <a:pt x="64792" y="0"/>
                    <a:pt x="88179" y="0"/>
                  </a:cubicBezTo>
                  <a:close/>
                </a:path>
              </a:pathLst>
            </a:custGeom>
            <a:solidFill>
              <a:srgbClr val="FFFFFF"/>
            </a:solidFill>
          </p:spPr>
        </p:sp>
        <p:sp>
          <p:nvSpPr>
            <p:cNvPr name="TextBox 6" id="6"/>
            <p:cNvSpPr txBox="true"/>
            <p:nvPr/>
          </p:nvSpPr>
          <p:spPr>
            <a:xfrm>
              <a:off x="0" y="-142875"/>
              <a:ext cx="1179311" cy="1147563"/>
            </a:xfrm>
            <a:prstGeom prst="rect">
              <a:avLst/>
            </a:prstGeom>
          </p:spPr>
          <p:txBody>
            <a:bodyPr anchor="ctr" rtlCol="false" tIns="50800" lIns="50800" bIns="50800" rIns="50800"/>
            <a:lstStyle/>
            <a:p>
              <a:pPr algn="ctr">
                <a:lnSpc>
                  <a:spcPts val="3465"/>
                </a:lnSpc>
              </a:pPr>
            </a:p>
          </p:txBody>
        </p:sp>
      </p:grpSp>
      <p:grpSp>
        <p:nvGrpSpPr>
          <p:cNvPr name="Group 7" id="7"/>
          <p:cNvGrpSpPr/>
          <p:nvPr/>
        </p:nvGrpSpPr>
        <p:grpSpPr>
          <a:xfrm rot="0">
            <a:off x="2707414" y="7268369"/>
            <a:ext cx="6028117" cy="2095828"/>
            <a:chOff x="0" y="0"/>
            <a:chExt cx="8037489" cy="2794437"/>
          </a:xfrm>
        </p:grpSpPr>
        <p:sp>
          <p:nvSpPr>
            <p:cNvPr name="Freeform 8" id="8"/>
            <p:cNvSpPr/>
            <p:nvPr/>
          </p:nvSpPr>
          <p:spPr>
            <a:xfrm flipH="false" flipV="false" rot="0">
              <a:off x="0" y="0"/>
              <a:ext cx="8037489" cy="2794437"/>
            </a:xfrm>
            <a:custGeom>
              <a:avLst/>
              <a:gdLst/>
              <a:ahLst/>
              <a:cxnLst/>
              <a:rect r="r" b="b" t="t" l="l"/>
              <a:pathLst>
                <a:path h="2794437" w="8037489">
                  <a:moveTo>
                    <a:pt x="0" y="0"/>
                  </a:moveTo>
                  <a:lnTo>
                    <a:pt x="8037489" y="0"/>
                  </a:lnTo>
                  <a:lnTo>
                    <a:pt x="8037489" y="2794437"/>
                  </a:lnTo>
                  <a:lnTo>
                    <a:pt x="0" y="2794437"/>
                  </a:lnTo>
                  <a:close/>
                </a:path>
              </a:pathLst>
            </a:custGeom>
            <a:solidFill>
              <a:srgbClr val="000000">
                <a:alpha val="0"/>
              </a:srgbClr>
            </a:solidFill>
          </p:spPr>
        </p:sp>
        <p:sp>
          <p:nvSpPr>
            <p:cNvPr name="TextBox 9" id="9"/>
            <p:cNvSpPr txBox="true"/>
            <p:nvPr/>
          </p:nvSpPr>
          <p:spPr>
            <a:xfrm>
              <a:off x="0" y="-123825"/>
              <a:ext cx="8037489" cy="2918262"/>
            </a:xfrm>
            <a:prstGeom prst="rect">
              <a:avLst/>
            </a:prstGeom>
          </p:spPr>
          <p:txBody>
            <a:bodyPr anchor="ctr" rtlCol="false" tIns="0" lIns="0" bIns="0" rIns="0"/>
            <a:lstStyle/>
            <a:p>
              <a:pPr algn="ctr">
                <a:lnSpc>
                  <a:spcPts val="4462"/>
                </a:lnSpc>
              </a:pPr>
              <a:r>
                <a:rPr lang="en-US" sz="2799">
                  <a:solidFill>
                    <a:srgbClr val="FFFFFF"/>
                  </a:solidFill>
                  <a:latin typeface="Nanum Square"/>
                  <a:ea typeface="Nanum Square"/>
                  <a:cs typeface="Nanum Square"/>
                  <a:sym typeface="Nanum Square"/>
                </a:rPr>
                <a:t>제조업에서의 디지털 전환?</a:t>
              </a:r>
            </a:p>
            <a:p>
              <a:pPr algn="ctr">
                <a:lnSpc>
                  <a:spcPts val="3186"/>
                </a:lnSpc>
              </a:pPr>
              <a:r>
                <a:rPr lang="en-US" sz="2000">
                  <a:solidFill>
                    <a:srgbClr val="FFFFFF"/>
                  </a:solidFill>
                  <a:latin typeface="Nanum Square"/>
                  <a:ea typeface="Nanum Square"/>
                  <a:cs typeface="Nanum Square"/>
                  <a:sym typeface="Nanum Square"/>
                </a:rPr>
                <a:t> </a:t>
              </a:r>
            </a:p>
            <a:p>
              <a:pPr algn="ctr">
                <a:lnSpc>
                  <a:spcPts val="3186"/>
                </a:lnSpc>
              </a:pPr>
              <a:r>
                <a:rPr lang="en-US" sz="2000">
                  <a:solidFill>
                    <a:srgbClr val="FFFFFF"/>
                  </a:solidFill>
                  <a:latin typeface="Nanum Square"/>
                  <a:ea typeface="Nanum Square"/>
                  <a:cs typeface="Nanum Square"/>
                  <a:sym typeface="Nanum Square"/>
                </a:rPr>
                <a:t>여전히 수작업으로 품질 검사를 진행하고 있는가...?</a:t>
              </a:r>
            </a:p>
            <a:p>
              <a:pPr algn="ctr">
                <a:lnSpc>
                  <a:spcPts val="3186"/>
                </a:lnSpc>
              </a:pPr>
              <a:r>
                <a:rPr lang="en-US" sz="2000">
                  <a:solidFill>
                    <a:srgbClr val="FFFFFF"/>
                  </a:solidFill>
                  <a:latin typeface="Nanum Square"/>
                  <a:ea typeface="Nanum Square"/>
                  <a:cs typeface="Nanum Square"/>
                  <a:sym typeface="Nanum Square"/>
                </a:rPr>
                <a:t>공정 데이터를 활용해 더 나은 결정을 내릴 수 있을까...?</a:t>
              </a:r>
            </a:p>
            <a:p>
              <a:pPr algn="ctr">
                <a:lnSpc>
                  <a:spcPts val="3186"/>
                </a:lnSpc>
              </a:pPr>
            </a:p>
          </p:txBody>
        </p:sp>
      </p:grpSp>
      <p:grpSp>
        <p:nvGrpSpPr>
          <p:cNvPr name="Group 10" id="10"/>
          <p:cNvGrpSpPr/>
          <p:nvPr/>
        </p:nvGrpSpPr>
        <p:grpSpPr>
          <a:xfrm rot="0">
            <a:off x="10383824" y="7268369"/>
            <a:ext cx="5568950" cy="1668934"/>
            <a:chOff x="0" y="0"/>
            <a:chExt cx="7425267" cy="2225245"/>
          </a:xfrm>
        </p:grpSpPr>
        <p:sp>
          <p:nvSpPr>
            <p:cNvPr name="Freeform 11" id="11"/>
            <p:cNvSpPr/>
            <p:nvPr/>
          </p:nvSpPr>
          <p:spPr>
            <a:xfrm flipH="false" flipV="false" rot="0">
              <a:off x="0" y="0"/>
              <a:ext cx="7425267" cy="2225245"/>
            </a:xfrm>
            <a:custGeom>
              <a:avLst/>
              <a:gdLst/>
              <a:ahLst/>
              <a:cxnLst/>
              <a:rect r="r" b="b" t="t" l="l"/>
              <a:pathLst>
                <a:path h="2225245" w="7425267">
                  <a:moveTo>
                    <a:pt x="0" y="0"/>
                  </a:moveTo>
                  <a:lnTo>
                    <a:pt x="7425267" y="0"/>
                  </a:lnTo>
                  <a:lnTo>
                    <a:pt x="7425267" y="2225245"/>
                  </a:lnTo>
                  <a:lnTo>
                    <a:pt x="0" y="2225245"/>
                  </a:lnTo>
                  <a:close/>
                </a:path>
              </a:pathLst>
            </a:custGeom>
            <a:solidFill>
              <a:srgbClr val="000000">
                <a:alpha val="0"/>
              </a:srgbClr>
            </a:solidFill>
          </p:spPr>
        </p:sp>
        <p:sp>
          <p:nvSpPr>
            <p:cNvPr name="TextBox 12" id="12"/>
            <p:cNvSpPr txBox="true"/>
            <p:nvPr/>
          </p:nvSpPr>
          <p:spPr>
            <a:xfrm>
              <a:off x="0" y="-114300"/>
              <a:ext cx="7425267" cy="2339545"/>
            </a:xfrm>
            <a:prstGeom prst="rect">
              <a:avLst/>
            </a:prstGeom>
          </p:spPr>
          <p:txBody>
            <a:bodyPr anchor="ctr" rtlCol="false" tIns="0" lIns="0" bIns="0" rIns="0"/>
            <a:lstStyle/>
            <a:p>
              <a:pPr algn="ctr">
                <a:lnSpc>
                  <a:spcPts val="4310"/>
                </a:lnSpc>
              </a:pPr>
              <a:r>
                <a:rPr lang="en-US" sz="2799">
                  <a:solidFill>
                    <a:srgbClr val="FFFFFF"/>
                  </a:solidFill>
                  <a:latin typeface="Nanum Square"/>
                  <a:ea typeface="Nanum Square"/>
                  <a:cs typeface="Nanum Square"/>
                  <a:sym typeface="Nanum Square"/>
                </a:rPr>
                <a:t>자동으로 품질 문제를 감지!</a:t>
              </a:r>
            </a:p>
            <a:p>
              <a:pPr algn="ctr">
                <a:lnSpc>
                  <a:spcPts val="3186"/>
                </a:lnSpc>
              </a:pPr>
            </a:p>
            <a:p>
              <a:pPr algn="ctr">
                <a:lnSpc>
                  <a:spcPts val="3186"/>
                </a:lnSpc>
              </a:pPr>
              <a:r>
                <a:rPr lang="en-US" sz="2000">
                  <a:solidFill>
                    <a:srgbClr val="FFFFFF"/>
                  </a:solidFill>
                  <a:latin typeface="Nanum Square"/>
                  <a:ea typeface="Nanum Square"/>
                  <a:cs typeface="Nanum Square"/>
                  <a:sym typeface="Nanum Square"/>
                </a:rPr>
                <a:t>공정 상태를 한눈에 파악하자!</a:t>
              </a:r>
            </a:p>
            <a:p>
              <a:pPr algn="ctr">
                <a:lnSpc>
                  <a:spcPts val="3186"/>
                </a:lnSpc>
              </a:pPr>
              <a:r>
                <a:rPr lang="en-US" sz="2000">
                  <a:solidFill>
                    <a:srgbClr val="FFFFFF"/>
                  </a:solidFill>
                  <a:latin typeface="Nanum Square"/>
                  <a:ea typeface="Nanum Square"/>
                  <a:cs typeface="Nanum Square"/>
                  <a:sym typeface="Nanum Square"/>
                </a:rPr>
                <a:t>공정 효율을 높이고 불량률을 최소화하자!</a:t>
              </a:r>
            </a:p>
          </p:txBody>
        </p:sp>
      </p:grpSp>
      <p:grpSp>
        <p:nvGrpSpPr>
          <p:cNvPr name="Group 13" id="13"/>
          <p:cNvGrpSpPr/>
          <p:nvPr/>
        </p:nvGrpSpPr>
        <p:grpSpPr>
          <a:xfrm rot="0">
            <a:off x="3955090" y="3377118"/>
            <a:ext cx="3532763" cy="3532763"/>
            <a:chOff x="0" y="0"/>
            <a:chExt cx="4232051" cy="4232051"/>
          </a:xfrm>
        </p:grpSpPr>
        <p:sp>
          <p:nvSpPr>
            <p:cNvPr name="Freeform 14" id="14"/>
            <p:cNvSpPr/>
            <p:nvPr/>
          </p:nvSpPr>
          <p:spPr>
            <a:xfrm flipH="false" flipV="false" rot="0">
              <a:off x="0" y="0"/>
              <a:ext cx="4232021" cy="4232021"/>
            </a:xfrm>
            <a:custGeom>
              <a:avLst/>
              <a:gdLst/>
              <a:ahLst/>
              <a:cxnLst/>
              <a:rect r="r" b="b" t="t" l="l"/>
              <a:pathLst>
                <a:path h="4232021" w="4232021">
                  <a:moveTo>
                    <a:pt x="0" y="0"/>
                  </a:moveTo>
                  <a:lnTo>
                    <a:pt x="4232021" y="0"/>
                  </a:lnTo>
                  <a:lnTo>
                    <a:pt x="4232021" y="4232021"/>
                  </a:lnTo>
                  <a:lnTo>
                    <a:pt x="0" y="4232021"/>
                  </a:lnTo>
                  <a:lnTo>
                    <a:pt x="0" y="0"/>
                  </a:lnTo>
                  <a:close/>
                </a:path>
              </a:pathLst>
            </a:custGeom>
            <a:blipFill>
              <a:blip r:embed="rId3"/>
              <a:stretch>
                <a:fillRect l="0" t="0" r="0" b="0"/>
              </a:stretch>
            </a:blipFill>
            <a:ln cap="sq">
              <a:noFill/>
              <a:prstDash val="solid"/>
              <a:miter/>
            </a:ln>
          </p:spPr>
        </p:sp>
      </p:grpSp>
      <p:grpSp>
        <p:nvGrpSpPr>
          <p:cNvPr name="Group 15" id="15"/>
          <p:cNvGrpSpPr/>
          <p:nvPr/>
        </p:nvGrpSpPr>
        <p:grpSpPr>
          <a:xfrm rot="0">
            <a:off x="10929451" y="3203075"/>
            <a:ext cx="4477695" cy="3814675"/>
            <a:chOff x="0" y="0"/>
            <a:chExt cx="1179311" cy="1004688"/>
          </a:xfrm>
        </p:grpSpPr>
        <p:sp>
          <p:nvSpPr>
            <p:cNvPr name="Freeform 16" id="16"/>
            <p:cNvSpPr/>
            <p:nvPr/>
          </p:nvSpPr>
          <p:spPr>
            <a:xfrm flipH="false" flipV="false" rot="0">
              <a:off x="0" y="0"/>
              <a:ext cx="1179311" cy="1004688"/>
            </a:xfrm>
            <a:custGeom>
              <a:avLst/>
              <a:gdLst/>
              <a:ahLst/>
              <a:cxnLst/>
              <a:rect r="r" b="b" t="t" l="l"/>
              <a:pathLst>
                <a:path h="1004688" w="1179311">
                  <a:moveTo>
                    <a:pt x="88179" y="0"/>
                  </a:moveTo>
                  <a:lnTo>
                    <a:pt x="1091132" y="0"/>
                  </a:lnTo>
                  <a:cubicBezTo>
                    <a:pt x="1114518" y="0"/>
                    <a:pt x="1136947" y="9290"/>
                    <a:pt x="1153484" y="25827"/>
                  </a:cubicBezTo>
                  <a:cubicBezTo>
                    <a:pt x="1170020" y="42364"/>
                    <a:pt x="1179311" y="64792"/>
                    <a:pt x="1179311" y="88179"/>
                  </a:cubicBezTo>
                  <a:lnTo>
                    <a:pt x="1179311" y="916509"/>
                  </a:lnTo>
                  <a:cubicBezTo>
                    <a:pt x="1179311" y="939896"/>
                    <a:pt x="1170020" y="962324"/>
                    <a:pt x="1153484" y="978861"/>
                  </a:cubicBezTo>
                  <a:cubicBezTo>
                    <a:pt x="1136947" y="995398"/>
                    <a:pt x="1114518" y="1004688"/>
                    <a:pt x="1091132" y="1004688"/>
                  </a:cubicBezTo>
                  <a:lnTo>
                    <a:pt x="88179" y="1004688"/>
                  </a:lnTo>
                  <a:cubicBezTo>
                    <a:pt x="64792" y="1004688"/>
                    <a:pt x="42364" y="995398"/>
                    <a:pt x="25827" y="978861"/>
                  </a:cubicBezTo>
                  <a:cubicBezTo>
                    <a:pt x="9290" y="962324"/>
                    <a:pt x="0" y="939896"/>
                    <a:pt x="0" y="916509"/>
                  </a:cubicBezTo>
                  <a:lnTo>
                    <a:pt x="0" y="88179"/>
                  </a:lnTo>
                  <a:cubicBezTo>
                    <a:pt x="0" y="64792"/>
                    <a:pt x="9290" y="42364"/>
                    <a:pt x="25827" y="25827"/>
                  </a:cubicBezTo>
                  <a:cubicBezTo>
                    <a:pt x="42364" y="9290"/>
                    <a:pt x="64792" y="0"/>
                    <a:pt x="88179" y="0"/>
                  </a:cubicBezTo>
                  <a:close/>
                </a:path>
              </a:pathLst>
            </a:custGeom>
            <a:solidFill>
              <a:srgbClr val="FFFFFF"/>
            </a:solidFill>
          </p:spPr>
        </p:sp>
        <p:sp>
          <p:nvSpPr>
            <p:cNvPr name="TextBox 17" id="17"/>
            <p:cNvSpPr txBox="true"/>
            <p:nvPr/>
          </p:nvSpPr>
          <p:spPr>
            <a:xfrm>
              <a:off x="0" y="-142875"/>
              <a:ext cx="1179311" cy="1147563"/>
            </a:xfrm>
            <a:prstGeom prst="rect">
              <a:avLst/>
            </a:prstGeom>
          </p:spPr>
          <p:txBody>
            <a:bodyPr anchor="ctr" rtlCol="false" tIns="50800" lIns="50800" bIns="50800" rIns="50800"/>
            <a:lstStyle/>
            <a:p>
              <a:pPr algn="ctr">
                <a:lnSpc>
                  <a:spcPts val="3465"/>
                </a:lnSpc>
              </a:pPr>
            </a:p>
          </p:txBody>
        </p:sp>
      </p:grpSp>
      <p:grpSp>
        <p:nvGrpSpPr>
          <p:cNvPr name="Group 18" id="18"/>
          <p:cNvGrpSpPr/>
          <p:nvPr/>
        </p:nvGrpSpPr>
        <p:grpSpPr>
          <a:xfrm rot="0">
            <a:off x="11401917" y="3484986"/>
            <a:ext cx="3532763" cy="3532763"/>
            <a:chOff x="0" y="0"/>
            <a:chExt cx="4414304" cy="4414304"/>
          </a:xfrm>
        </p:grpSpPr>
        <p:sp>
          <p:nvSpPr>
            <p:cNvPr name="Freeform 19" id="19"/>
            <p:cNvSpPr/>
            <p:nvPr/>
          </p:nvSpPr>
          <p:spPr>
            <a:xfrm flipH="false" flipV="false" rot="0">
              <a:off x="0" y="0"/>
              <a:ext cx="4414266" cy="4414266"/>
            </a:xfrm>
            <a:custGeom>
              <a:avLst/>
              <a:gdLst/>
              <a:ahLst/>
              <a:cxnLst/>
              <a:rect r="r" b="b" t="t" l="l"/>
              <a:pathLst>
                <a:path h="4414266" w="4414266">
                  <a:moveTo>
                    <a:pt x="0" y="0"/>
                  </a:moveTo>
                  <a:lnTo>
                    <a:pt x="4414266" y="0"/>
                  </a:lnTo>
                  <a:lnTo>
                    <a:pt x="4414266" y="4414266"/>
                  </a:lnTo>
                  <a:lnTo>
                    <a:pt x="0" y="4414266"/>
                  </a:lnTo>
                  <a:lnTo>
                    <a:pt x="0" y="0"/>
                  </a:lnTo>
                  <a:close/>
                </a:path>
              </a:pathLst>
            </a:custGeom>
            <a:blipFill>
              <a:blip r:embed="rId4"/>
              <a:stretch>
                <a:fillRect l="0" t="0" r="0" b="0"/>
              </a:stretch>
            </a:blipFill>
          </p:spPr>
        </p:sp>
      </p:grpSp>
      <p:grpSp>
        <p:nvGrpSpPr>
          <p:cNvPr name="Group 20" id="20"/>
          <p:cNvGrpSpPr/>
          <p:nvPr/>
        </p:nvGrpSpPr>
        <p:grpSpPr>
          <a:xfrm rot="0">
            <a:off x="1028700" y="1374175"/>
            <a:ext cx="7789185" cy="955113"/>
            <a:chOff x="0" y="0"/>
            <a:chExt cx="10385580" cy="1273484"/>
          </a:xfrm>
        </p:grpSpPr>
        <p:sp>
          <p:nvSpPr>
            <p:cNvPr name="Freeform 21" id="21"/>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22" id="22"/>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Main Project</a:t>
              </a:r>
            </a:p>
          </p:txBody>
        </p:sp>
      </p:grpSp>
      <p:grpSp>
        <p:nvGrpSpPr>
          <p:cNvPr name="Group 23" id="23"/>
          <p:cNvGrpSpPr/>
          <p:nvPr/>
        </p:nvGrpSpPr>
        <p:grpSpPr>
          <a:xfrm rot="0">
            <a:off x="1028700" y="978979"/>
            <a:ext cx="3557205" cy="395196"/>
            <a:chOff x="0" y="0"/>
            <a:chExt cx="4742940" cy="526928"/>
          </a:xfrm>
        </p:grpSpPr>
        <p:sp>
          <p:nvSpPr>
            <p:cNvPr name="Freeform 24" id="24"/>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25" id="25"/>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 관리</a:t>
              </a:r>
            </a:p>
          </p:txBody>
        </p:sp>
      </p:grpSp>
      <p:grpSp>
        <p:nvGrpSpPr>
          <p:cNvPr name="Group 26" id="26"/>
          <p:cNvGrpSpPr/>
          <p:nvPr/>
        </p:nvGrpSpPr>
        <p:grpSpPr>
          <a:xfrm rot="0">
            <a:off x="329171" y="209742"/>
            <a:ext cx="18054079" cy="115550"/>
            <a:chOff x="0" y="0"/>
            <a:chExt cx="4754984" cy="30433"/>
          </a:xfrm>
        </p:grpSpPr>
        <p:sp>
          <p:nvSpPr>
            <p:cNvPr name="Freeform 27" id="27"/>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8" id="28"/>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760294"/>
            <a:ext cx="16459200" cy="6752006"/>
            <a:chOff x="0" y="0"/>
            <a:chExt cx="21945600" cy="9002675"/>
          </a:xfrm>
        </p:grpSpPr>
        <p:sp>
          <p:nvSpPr>
            <p:cNvPr name="Freeform 3" id="3"/>
            <p:cNvSpPr/>
            <p:nvPr/>
          </p:nvSpPr>
          <p:spPr>
            <a:xfrm flipH="false" flipV="false" rot="0">
              <a:off x="0" y="0"/>
              <a:ext cx="21945558" cy="9002675"/>
            </a:xfrm>
            <a:custGeom>
              <a:avLst/>
              <a:gdLst/>
              <a:ahLst/>
              <a:cxnLst/>
              <a:rect r="r" b="b" t="t" l="l"/>
              <a:pathLst>
                <a:path h="9002675" w="21945558">
                  <a:moveTo>
                    <a:pt x="644309" y="0"/>
                  </a:moveTo>
                  <a:lnTo>
                    <a:pt x="21301249" y="0"/>
                  </a:lnTo>
                  <a:cubicBezTo>
                    <a:pt x="21657090" y="0"/>
                    <a:pt x="21945558" y="288467"/>
                    <a:pt x="21945558" y="644309"/>
                  </a:cubicBezTo>
                  <a:lnTo>
                    <a:pt x="21945558" y="8358365"/>
                  </a:lnTo>
                  <a:cubicBezTo>
                    <a:pt x="21945558" y="8529247"/>
                    <a:pt x="21877675" y="8693129"/>
                    <a:pt x="21756844" y="8813960"/>
                  </a:cubicBezTo>
                  <a:cubicBezTo>
                    <a:pt x="21636013" y="8934792"/>
                    <a:pt x="21472130" y="9002675"/>
                    <a:pt x="21301249" y="9002675"/>
                  </a:cubicBezTo>
                  <a:lnTo>
                    <a:pt x="644309" y="9002675"/>
                  </a:lnTo>
                  <a:cubicBezTo>
                    <a:pt x="288467" y="9002675"/>
                    <a:pt x="0" y="8714208"/>
                    <a:pt x="0" y="8358365"/>
                  </a:cubicBezTo>
                  <a:lnTo>
                    <a:pt x="0" y="644309"/>
                  </a:lnTo>
                  <a:cubicBezTo>
                    <a:pt x="0" y="473428"/>
                    <a:pt x="67882" y="309545"/>
                    <a:pt x="188714" y="188714"/>
                  </a:cubicBezTo>
                  <a:cubicBezTo>
                    <a:pt x="309545" y="67882"/>
                    <a:pt x="473428" y="0"/>
                    <a:pt x="644309" y="0"/>
                  </a:cubicBezTo>
                  <a:close/>
                </a:path>
              </a:pathLst>
            </a:custGeom>
            <a:blipFill>
              <a:blip r:embed="rId3"/>
              <a:stretch>
                <a:fillRect l="0" t="-13651" r="0" b="-13651"/>
              </a:stretch>
            </a:blipFill>
          </p:spPr>
        </p:sp>
      </p:grpSp>
      <p:grpSp>
        <p:nvGrpSpPr>
          <p:cNvPr name="Group 4" id="4"/>
          <p:cNvGrpSpPr/>
          <p:nvPr/>
        </p:nvGrpSpPr>
        <p:grpSpPr>
          <a:xfrm rot="0">
            <a:off x="2206986" y="7607087"/>
            <a:ext cx="3045385" cy="854725"/>
            <a:chOff x="0" y="0"/>
            <a:chExt cx="2693392" cy="755934"/>
          </a:xfrm>
        </p:grpSpPr>
        <p:sp>
          <p:nvSpPr>
            <p:cNvPr name="Freeform 5" id="5"/>
            <p:cNvSpPr/>
            <p:nvPr/>
          </p:nvSpPr>
          <p:spPr>
            <a:xfrm flipH="false" flipV="false" rot="0">
              <a:off x="0" y="0"/>
              <a:ext cx="2693392" cy="755934"/>
            </a:xfrm>
            <a:custGeom>
              <a:avLst/>
              <a:gdLst/>
              <a:ahLst/>
              <a:cxnLst/>
              <a:rect r="r" b="b" t="t" l="l"/>
              <a:pathLst>
                <a:path h="755934" w="2693392">
                  <a:moveTo>
                    <a:pt x="0" y="0"/>
                  </a:moveTo>
                  <a:lnTo>
                    <a:pt x="2693392" y="0"/>
                  </a:lnTo>
                  <a:lnTo>
                    <a:pt x="2693392" y="755934"/>
                  </a:lnTo>
                  <a:lnTo>
                    <a:pt x="0" y="755934"/>
                  </a:lnTo>
                  <a:close/>
                </a:path>
              </a:pathLst>
            </a:custGeom>
            <a:solidFill>
              <a:srgbClr val="000000">
                <a:alpha val="0"/>
              </a:srgbClr>
            </a:solidFill>
          </p:spPr>
        </p:sp>
        <p:sp>
          <p:nvSpPr>
            <p:cNvPr name="TextBox 6" id="6"/>
            <p:cNvSpPr txBox="true"/>
            <p:nvPr/>
          </p:nvSpPr>
          <p:spPr>
            <a:xfrm>
              <a:off x="0" y="-9525"/>
              <a:ext cx="2693392" cy="765459"/>
            </a:xfrm>
            <a:prstGeom prst="rect">
              <a:avLst/>
            </a:prstGeom>
          </p:spPr>
          <p:txBody>
            <a:bodyPr anchor="t" rtlCol="false" tIns="0" lIns="0" bIns="0" rIns="0"/>
            <a:lstStyle/>
            <a:p>
              <a:pPr algn="ctr">
                <a:lnSpc>
                  <a:spcPts val="2879"/>
                </a:lnSpc>
              </a:pPr>
              <a:r>
                <a:rPr lang="en-US" sz="2399">
                  <a:solidFill>
                    <a:srgbClr val="FF7600"/>
                  </a:solidFill>
                  <a:latin typeface="Nanum Square"/>
                  <a:ea typeface="Nanum Square"/>
                  <a:cs typeface="Nanum Square"/>
                  <a:sym typeface="Nanum Square"/>
                </a:rPr>
                <a:t>철강, 반도체</a:t>
              </a:r>
              <a:r>
                <a:rPr lang="en-US" sz="2399">
                  <a:solidFill>
                    <a:srgbClr val="000000"/>
                  </a:solidFill>
                  <a:latin typeface="Nanum Square"/>
                  <a:ea typeface="Nanum Square"/>
                  <a:cs typeface="Nanum Square"/>
                  <a:sym typeface="Nanum Square"/>
                </a:rPr>
                <a:t> 등 </a:t>
              </a:r>
            </a:p>
            <a:p>
              <a:pPr algn="ctr">
                <a:lnSpc>
                  <a:spcPts val="2879"/>
                </a:lnSpc>
              </a:pPr>
              <a:r>
                <a:rPr lang="en-US" sz="2399">
                  <a:solidFill>
                    <a:srgbClr val="000000"/>
                  </a:solidFill>
                  <a:latin typeface="Nanum Square"/>
                  <a:ea typeface="Nanum Square"/>
                  <a:cs typeface="Nanum Square"/>
                  <a:sym typeface="Nanum Square"/>
                </a:rPr>
                <a:t>제품을 생산하는 회사</a:t>
              </a:r>
            </a:p>
          </p:txBody>
        </p:sp>
      </p:grpSp>
      <p:grpSp>
        <p:nvGrpSpPr>
          <p:cNvPr name="Group 7" id="7"/>
          <p:cNvGrpSpPr/>
          <p:nvPr/>
        </p:nvGrpSpPr>
        <p:grpSpPr>
          <a:xfrm rot="0">
            <a:off x="8049274" y="7614587"/>
            <a:ext cx="2189453" cy="847224"/>
            <a:chOff x="0" y="0"/>
            <a:chExt cx="2919270" cy="1129632"/>
          </a:xfrm>
        </p:grpSpPr>
        <p:sp>
          <p:nvSpPr>
            <p:cNvPr name="Freeform 8" id="8"/>
            <p:cNvSpPr/>
            <p:nvPr/>
          </p:nvSpPr>
          <p:spPr>
            <a:xfrm flipH="false" flipV="false" rot="0">
              <a:off x="0" y="0"/>
              <a:ext cx="2919270" cy="1129632"/>
            </a:xfrm>
            <a:custGeom>
              <a:avLst/>
              <a:gdLst/>
              <a:ahLst/>
              <a:cxnLst/>
              <a:rect r="r" b="b" t="t" l="l"/>
              <a:pathLst>
                <a:path h="1129632" w="2919270">
                  <a:moveTo>
                    <a:pt x="0" y="0"/>
                  </a:moveTo>
                  <a:lnTo>
                    <a:pt x="2919270" y="0"/>
                  </a:lnTo>
                  <a:lnTo>
                    <a:pt x="2919270" y="1129632"/>
                  </a:lnTo>
                  <a:lnTo>
                    <a:pt x="0" y="1129632"/>
                  </a:lnTo>
                  <a:close/>
                </a:path>
              </a:pathLst>
            </a:custGeom>
            <a:solidFill>
              <a:srgbClr val="000000">
                <a:alpha val="0"/>
              </a:srgbClr>
            </a:solidFill>
          </p:spPr>
        </p:sp>
        <p:sp>
          <p:nvSpPr>
            <p:cNvPr name="TextBox 9" id="9"/>
            <p:cNvSpPr txBox="true"/>
            <p:nvPr/>
          </p:nvSpPr>
          <p:spPr>
            <a:xfrm>
              <a:off x="0" y="-9525"/>
              <a:ext cx="2919270" cy="1139157"/>
            </a:xfrm>
            <a:prstGeom prst="rect">
              <a:avLst/>
            </a:prstGeom>
          </p:spPr>
          <p:txBody>
            <a:bodyPr anchor="t" rtlCol="false" tIns="0" lIns="0" bIns="0" rIns="0"/>
            <a:lstStyle/>
            <a:p>
              <a:pPr algn="ctr">
                <a:lnSpc>
                  <a:spcPts val="2879"/>
                </a:lnSpc>
              </a:pPr>
              <a:r>
                <a:rPr lang="en-US" sz="2399">
                  <a:solidFill>
                    <a:srgbClr val="000000"/>
                  </a:solidFill>
                  <a:latin typeface="Nanum Square"/>
                  <a:ea typeface="Nanum Square"/>
                  <a:cs typeface="Nanum Square"/>
                  <a:sym typeface="Nanum Square"/>
                </a:rPr>
                <a:t>AI를 활용하여 </a:t>
              </a:r>
            </a:p>
            <a:p>
              <a:pPr algn="ctr">
                <a:lnSpc>
                  <a:spcPts val="2879"/>
                </a:lnSpc>
              </a:pPr>
              <a:r>
                <a:rPr lang="en-US" sz="2399">
                  <a:solidFill>
                    <a:srgbClr val="000000"/>
                  </a:solidFill>
                  <a:latin typeface="Nanum Square"/>
                  <a:ea typeface="Nanum Square"/>
                  <a:cs typeface="Nanum Square"/>
                  <a:sym typeface="Nanum Square"/>
                </a:rPr>
                <a:t>제품의 </a:t>
              </a:r>
              <a:r>
                <a:rPr lang="en-US" sz="2399">
                  <a:solidFill>
                    <a:srgbClr val="FF7600"/>
                  </a:solidFill>
                  <a:latin typeface="Nanum Square"/>
                  <a:ea typeface="Nanum Square"/>
                  <a:cs typeface="Nanum Square"/>
                  <a:sym typeface="Nanum Square"/>
                </a:rPr>
                <a:t>불량 검사</a:t>
              </a:r>
            </a:p>
          </p:txBody>
        </p:sp>
      </p:grpSp>
      <p:grpSp>
        <p:nvGrpSpPr>
          <p:cNvPr name="Group 10" id="10"/>
          <p:cNvGrpSpPr/>
          <p:nvPr/>
        </p:nvGrpSpPr>
        <p:grpSpPr>
          <a:xfrm rot="0">
            <a:off x="13039076" y="7455651"/>
            <a:ext cx="3249289" cy="1122121"/>
            <a:chOff x="0" y="0"/>
            <a:chExt cx="4332386" cy="1496161"/>
          </a:xfrm>
        </p:grpSpPr>
        <p:sp>
          <p:nvSpPr>
            <p:cNvPr name="Freeform 11" id="11"/>
            <p:cNvSpPr/>
            <p:nvPr/>
          </p:nvSpPr>
          <p:spPr>
            <a:xfrm flipH="false" flipV="false" rot="0">
              <a:off x="0" y="0"/>
              <a:ext cx="4332386" cy="1496161"/>
            </a:xfrm>
            <a:custGeom>
              <a:avLst/>
              <a:gdLst/>
              <a:ahLst/>
              <a:cxnLst/>
              <a:rect r="r" b="b" t="t" l="l"/>
              <a:pathLst>
                <a:path h="1496161" w="4332386">
                  <a:moveTo>
                    <a:pt x="0" y="0"/>
                  </a:moveTo>
                  <a:lnTo>
                    <a:pt x="4332386" y="0"/>
                  </a:lnTo>
                  <a:lnTo>
                    <a:pt x="4332386" y="1496161"/>
                  </a:lnTo>
                  <a:lnTo>
                    <a:pt x="0" y="1496161"/>
                  </a:lnTo>
                  <a:close/>
                </a:path>
              </a:pathLst>
            </a:custGeom>
            <a:solidFill>
              <a:srgbClr val="000000">
                <a:alpha val="0"/>
              </a:srgbClr>
            </a:solidFill>
          </p:spPr>
        </p:sp>
        <p:sp>
          <p:nvSpPr>
            <p:cNvPr name="TextBox 12" id="12"/>
            <p:cNvSpPr txBox="true"/>
            <p:nvPr/>
          </p:nvSpPr>
          <p:spPr>
            <a:xfrm>
              <a:off x="0" y="-9525"/>
              <a:ext cx="4332386" cy="1505686"/>
            </a:xfrm>
            <a:prstGeom prst="rect">
              <a:avLst/>
            </a:prstGeom>
          </p:spPr>
          <p:txBody>
            <a:bodyPr anchor="t" rtlCol="false" tIns="0" lIns="0" bIns="0" rIns="0"/>
            <a:lstStyle/>
            <a:p>
              <a:pPr algn="ctr">
                <a:lnSpc>
                  <a:spcPts val="2879"/>
                </a:lnSpc>
              </a:pPr>
              <a:r>
                <a:rPr lang="en-US" sz="2399">
                  <a:solidFill>
                    <a:srgbClr val="000000"/>
                  </a:solidFill>
                  <a:latin typeface="Nanum Square"/>
                  <a:ea typeface="Nanum Square"/>
                  <a:cs typeface="Nanum Square"/>
                  <a:sym typeface="Nanum Square"/>
                </a:rPr>
                <a:t>AI 기반 모델링을 통해</a:t>
              </a:r>
            </a:p>
            <a:p>
              <a:pPr algn="ctr">
                <a:lnSpc>
                  <a:spcPts val="2879"/>
                </a:lnSpc>
              </a:pPr>
              <a:r>
                <a:rPr lang="en-US" sz="2399">
                  <a:solidFill>
                    <a:srgbClr val="FF7600"/>
                  </a:solidFill>
                  <a:latin typeface="Nanum Square"/>
                  <a:ea typeface="Nanum Square"/>
                  <a:cs typeface="Nanum Square"/>
                  <a:sym typeface="Nanum Square"/>
                </a:rPr>
                <a:t>빠르고 정확한</a:t>
              </a:r>
            </a:p>
            <a:p>
              <a:pPr algn="ctr">
                <a:lnSpc>
                  <a:spcPts val="2879"/>
                </a:lnSpc>
              </a:pPr>
              <a:r>
                <a:rPr lang="en-US" sz="2399">
                  <a:solidFill>
                    <a:srgbClr val="FF7600"/>
                  </a:solidFill>
                  <a:latin typeface="Nanum Square"/>
                  <a:ea typeface="Nanum Square"/>
                  <a:cs typeface="Nanum Square"/>
                  <a:sym typeface="Nanum Square"/>
                </a:rPr>
                <a:t>품질 검사 서비스를 제공</a:t>
              </a:r>
            </a:p>
          </p:txBody>
        </p:sp>
      </p:grpSp>
      <p:grpSp>
        <p:nvGrpSpPr>
          <p:cNvPr name="Group 13" id="13"/>
          <p:cNvGrpSpPr/>
          <p:nvPr/>
        </p:nvGrpSpPr>
        <p:grpSpPr>
          <a:xfrm rot="0">
            <a:off x="1028700" y="1374175"/>
            <a:ext cx="7789185" cy="955113"/>
            <a:chOff x="0" y="0"/>
            <a:chExt cx="10385580" cy="1273484"/>
          </a:xfrm>
        </p:grpSpPr>
        <p:sp>
          <p:nvSpPr>
            <p:cNvPr name="Freeform 14" id="14"/>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15" id="15"/>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소개</a:t>
              </a:r>
            </a:p>
          </p:txBody>
        </p:sp>
      </p:grpSp>
      <p:grpSp>
        <p:nvGrpSpPr>
          <p:cNvPr name="Group 16" id="16"/>
          <p:cNvGrpSpPr/>
          <p:nvPr/>
        </p:nvGrpSpPr>
        <p:grpSpPr>
          <a:xfrm rot="0">
            <a:off x="1028700" y="978979"/>
            <a:ext cx="3557205" cy="395196"/>
            <a:chOff x="0" y="0"/>
            <a:chExt cx="4742940" cy="526928"/>
          </a:xfrm>
        </p:grpSpPr>
        <p:sp>
          <p:nvSpPr>
            <p:cNvPr name="Freeform 17" id="17"/>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18" id="18"/>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 관리</a:t>
              </a:r>
            </a:p>
          </p:txBody>
        </p:sp>
      </p:grpSp>
      <p:sp>
        <p:nvSpPr>
          <p:cNvPr name="Freeform 19" id="19"/>
          <p:cNvSpPr/>
          <p:nvPr/>
        </p:nvSpPr>
        <p:spPr>
          <a:xfrm flipH="false" flipV="false" rot="0">
            <a:off x="2111409" y="3909049"/>
            <a:ext cx="3236539" cy="3236539"/>
          </a:xfrm>
          <a:custGeom>
            <a:avLst/>
            <a:gdLst/>
            <a:ahLst/>
            <a:cxnLst/>
            <a:rect r="r" b="b" t="t" l="l"/>
            <a:pathLst>
              <a:path h="3236539" w="3236539">
                <a:moveTo>
                  <a:pt x="0" y="0"/>
                </a:moveTo>
                <a:lnTo>
                  <a:pt x="3236539" y="0"/>
                </a:lnTo>
                <a:lnTo>
                  <a:pt x="3236539" y="3236539"/>
                </a:lnTo>
                <a:lnTo>
                  <a:pt x="0" y="3236539"/>
                </a:lnTo>
                <a:lnTo>
                  <a:pt x="0" y="0"/>
                </a:lnTo>
                <a:close/>
              </a:path>
            </a:pathLst>
          </a:custGeom>
          <a:blipFill>
            <a:blip r:embed="rId4"/>
            <a:stretch>
              <a:fillRect l="0" t="0" r="0" b="0"/>
            </a:stretch>
          </a:blipFill>
        </p:spPr>
      </p:sp>
      <p:sp>
        <p:nvSpPr>
          <p:cNvPr name="Freeform 20" id="20"/>
          <p:cNvSpPr/>
          <p:nvPr/>
        </p:nvSpPr>
        <p:spPr>
          <a:xfrm flipH="false" flipV="false" rot="0">
            <a:off x="7525730" y="3909049"/>
            <a:ext cx="3236539" cy="3236539"/>
          </a:xfrm>
          <a:custGeom>
            <a:avLst/>
            <a:gdLst/>
            <a:ahLst/>
            <a:cxnLst/>
            <a:rect r="r" b="b" t="t" l="l"/>
            <a:pathLst>
              <a:path h="3236539" w="3236539">
                <a:moveTo>
                  <a:pt x="0" y="0"/>
                </a:moveTo>
                <a:lnTo>
                  <a:pt x="3236540" y="0"/>
                </a:lnTo>
                <a:lnTo>
                  <a:pt x="3236540" y="3236539"/>
                </a:lnTo>
                <a:lnTo>
                  <a:pt x="0" y="3236539"/>
                </a:lnTo>
                <a:lnTo>
                  <a:pt x="0" y="0"/>
                </a:lnTo>
                <a:close/>
              </a:path>
            </a:pathLst>
          </a:custGeom>
          <a:blipFill>
            <a:blip r:embed="rId5"/>
            <a:stretch>
              <a:fillRect l="0" t="0" r="0" b="0"/>
            </a:stretch>
          </a:blipFill>
        </p:spPr>
      </p:sp>
      <p:grpSp>
        <p:nvGrpSpPr>
          <p:cNvPr name="Group 21" id="21"/>
          <p:cNvGrpSpPr/>
          <p:nvPr/>
        </p:nvGrpSpPr>
        <p:grpSpPr>
          <a:xfrm rot="0">
            <a:off x="348221" y="209742"/>
            <a:ext cx="18054079" cy="115550"/>
            <a:chOff x="0" y="0"/>
            <a:chExt cx="4754984" cy="30433"/>
          </a:xfrm>
        </p:grpSpPr>
        <p:sp>
          <p:nvSpPr>
            <p:cNvPr name="Freeform 22" id="22"/>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3" id="23"/>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443588"/>
            <a:ext cx="16230600" cy="7349226"/>
            <a:chOff x="0" y="0"/>
            <a:chExt cx="21640800" cy="9798968"/>
          </a:xfrm>
        </p:grpSpPr>
        <p:sp>
          <p:nvSpPr>
            <p:cNvPr name="Freeform 3" id="3"/>
            <p:cNvSpPr/>
            <p:nvPr/>
          </p:nvSpPr>
          <p:spPr>
            <a:xfrm flipH="false" flipV="false" rot="0">
              <a:off x="0" y="0"/>
              <a:ext cx="21640758" cy="9798969"/>
            </a:xfrm>
            <a:custGeom>
              <a:avLst/>
              <a:gdLst/>
              <a:ahLst/>
              <a:cxnLst/>
              <a:rect r="r" b="b" t="t" l="l"/>
              <a:pathLst>
                <a:path h="9798969" w="21640758">
                  <a:moveTo>
                    <a:pt x="653384" y="0"/>
                  </a:moveTo>
                  <a:lnTo>
                    <a:pt x="20987373" y="0"/>
                  </a:lnTo>
                  <a:cubicBezTo>
                    <a:pt x="21160662" y="0"/>
                    <a:pt x="21326853" y="68838"/>
                    <a:pt x="21449387" y="191372"/>
                  </a:cubicBezTo>
                  <a:cubicBezTo>
                    <a:pt x="21571920" y="313905"/>
                    <a:pt x="21640758" y="480096"/>
                    <a:pt x="21640758" y="653384"/>
                  </a:cubicBezTo>
                  <a:lnTo>
                    <a:pt x="21640758" y="9145584"/>
                  </a:lnTo>
                  <a:cubicBezTo>
                    <a:pt x="21640758" y="9318872"/>
                    <a:pt x="21571920" y="9485064"/>
                    <a:pt x="21449387" y="9607597"/>
                  </a:cubicBezTo>
                  <a:cubicBezTo>
                    <a:pt x="21326853" y="9730130"/>
                    <a:pt x="21160662" y="9798969"/>
                    <a:pt x="20987373" y="9798969"/>
                  </a:cubicBezTo>
                  <a:lnTo>
                    <a:pt x="653384" y="9798969"/>
                  </a:lnTo>
                  <a:cubicBezTo>
                    <a:pt x="480096" y="9798969"/>
                    <a:pt x="313905" y="9730130"/>
                    <a:pt x="191372" y="9607597"/>
                  </a:cubicBezTo>
                  <a:cubicBezTo>
                    <a:pt x="68838" y="9485064"/>
                    <a:pt x="0" y="9318872"/>
                    <a:pt x="0" y="9145584"/>
                  </a:cubicBezTo>
                  <a:lnTo>
                    <a:pt x="0" y="653384"/>
                  </a:lnTo>
                  <a:cubicBezTo>
                    <a:pt x="0" y="480096"/>
                    <a:pt x="68838" y="313905"/>
                    <a:pt x="191372" y="191372"/>
                  </a:cubicBezTo>
                  <a:cubicBezTo>
                    <a:pt x="313905" y="68838"/>
                    <a:pt x="480096" y="0"/>
                    <a:pt x="653384" y="0"/>
                  </a:cubicBezTo>
                  <a:close/>
                </a:path>
              </a:pathLst>
            </a:custGeom>
            <a:solidFill>
              <a:srgbClr val="F3F3F3"/>
            </a:solidFill>
            <a:ln w="12700">
              <a:solidFill>
                <a:srgbClr val="000000"/>
              </a:solidFill>
            </a:ln>
          </p:spPr>
        </p:sp>
      </p:grpSp>
      <p:grpSp>
        <p:nvGrpSpPr>
          <p:cNvPr name="Group 4" id="4"/>
          <p:cNvGrpSpPr/>
          <p:nvPr/>
        </p:nvGrpSpPr>
        <p:grpSpPr>
          <a:xfrm rot="0">
            <a:off x="2667066" y="2616565"/>
            <a:ext cx="13780377" cy="1187587"/>
            <a:chOff x="0" y="0"/>
            <a:chExt cx="17458268" cy="1504546"/>
          </a:xfrm>
        </p:grpSpPr>
        <p:sp>
          <p:nvSpPr>
            <p:cNvPr name="Freeform 5" id="5"/>
            <p:cNvSpPr/>
            <p:nvPr/>
          </p:nvSpPr>
          <p:spPr>
            <a:xfrm flipH="false" flipV="false" rot="0">
              <a:off x="0" y="0"/>
              <a:ext cx="17458310" cy="1504570"/>
            </a:xfrm>
            <a:custGeom>
              <a:avLst/>
              <a:gdLst/>
              <a:ahLst/>
              <a:cxnLst/>
              <a:rect r="r" b="b" t="t" l="l"/>
              <a:pathLst>
                <a:path h="1504570" w="17458310">
                  <a:moveTo>
                    <a:pt x="0" y="0"/>
                  </a:moveTo>
                  <a:lnTo>
                    <a:pt x="17458310" y="0"/>
                  </a:lnTo>
                  <a:lnTo>
                    <a:pt x="17458310" y="1504570"/>
                  </a:lnTo>
                  <a:lnTo>
                    <a:pt x="0" y="1504570"/>
                  </a:lnTo>
                  <a:lnTo>
                    <a:pt x="0" y="0"/>
                  </a:lnTo>
                  <a:close/>
                </a:path>
              </a:pathLst>
            </a:custGeom>
            <a:blipFill>
              <a:blip r:embed="rId3"/>
              <a:stretch>
                <a:fillRect l="0" t="-7385" r="0" b="-7384"/>
              </a:stretch>
            </a:blipFill>
          </p:spPr>
        </p:sp>
      </p:grpSp>
      <p:grpSp>
        <p:nvGrpSpPr>
          <p:cNvPr name="Group 6" id="6"/>
          <p:cNvGrpSpPr/>
          <p:nvPr/>
        </p:nvGrpSpPr>
        <p:grpSpPr>
          <a:xfrm rot="0">
            <a:off x="3304640" y="2997562"/>
            <a:ext cx="2031637" cy="436346"/>
            <a:chOff x="0" y="0"/>
            <a:chExt cx="2573867" cy="552803"/>
          </a:xfrm>
        </p:grpSpPr>
        <p:sp>
          <p:nvSpPr>
            <p:cNvPr name="Freeform 7" id="7"/>
            <p:cNvSpPr/>
            <p:nvPr/>
          </p:nvSpPr>
          <p:spPr>
            <a:xfrm flipH="false" flipV="false" rot="0">
              <a:off x="0" y="0"/>
              <a:ext cx="2573867" cy="552803"/>
            </a:xfrm>
            <a:custGeom>
              <a:avLst/>
              <a:gdLst/>
              <a:ahLst/>
              <a:cxnLst/>
              <a:rect r="r" b="b" t="t" l="l"/>
              <a:pathLst>
                <a:path h="552803" w="2573867">
                  <a:moveTo>
                    <a:pt x="0" y="0"/>
                  </a:moveTo>
                  <a:lnTo>
                    <a:pt x="2573867" y="0"/>
                  </a:lnTo>
                  <a:lnTo>
                    <a:pt x="2573867" y="552803"/>
                  </a:lnTo>
                  <a:lnTo>
                    <a:pt x="0" y="552803"/>
                  </a:lnTo>
                  <a:close/>
                </a:path>
              </a:pathLst>
            </a:custGeom>
            <a:solidFill>
              <a:srgbClr val="000000">
                <a:alpha val="0"/>
              </a:srgbClr>
            </a:solidFill>
          </p:spPr>
        </p:sp>
        <p:sp>
          <p:nvSpPr>
            <p:cNvPr name="TextBox 8" id="8"/>
            <p:cNvSpPr txBox="true"/>
            <p:nvPr/>
          </p:nvSpPr>
          <p:spPr>
            <a:xfrm>
              <a:off x="0" y="0"/>
              <a:ext cx="2573867" cy="552803"/>
            </a:xfrm>
            <a:prstGeom prst="rect">
              <a:avLst/>
            </a:prstGeom>
          </p:spPr>
          <p:txBody>
            <a:bodyPr anchor="ctr" rtlCol="false" tIns="0" lIns="0" bIns="0" rIns="0"/>
            <a:lstStyle/>
            <a:p>
              <a:pPr algn="ctr">
                <a:lnSpc>
                  <a:spcPts val="2300"/>
                </a:lnSpc>
              </a:pPr>
              <a:r>
                <a:rPr lang="en-US" b="true" sz="2100" spc="-105">
                  <a:solidFill>
                    <a:srgbClr val="141414"/>
                  </a:solidFill>
                  <a:latin typeface="Nanum Square Bold"/>
                  <a:ea typeface="Nanum Square Bold"/>
                  <a:cs typeface="Nanum Square Bold"/>
                  <a:sym typeface="Nanum Square Bold"/>
                </a:rPr>
                <a:t>Process 01</a:t>
              </a:r>
            </a:p>
          </p:txBody>
        </p:sp>
      </p:grpSp>
      <p:grpSp>
        <p:nvGrpSpPr>
          <p:cNvPr name="Group 9" id="9"/>
          <p:cNvGrpSpPr/>
          <p:nvPr/>
        </p:nvGrpSpPr>
        <p:grpSpPr>
          <a:xfrm rot="0">
            <a:off x="8105732" y="2966899"/>
            <a:ext cx="7738931" cy="467010"/>
            <a:chOff x="0" y="0"/>
            <a:chExt cx="9804400" cy="591652"/>
          </a:xfrm>
        </p:grpSpPr>
        <p:sp>
          <p:nvSpPr>
            <p:cNvPr name="Freeform 10" id="10"/>
            <p:cNvSpPr/>
            <p:nvPr/>
          </p:nvSpPr>
          <p:spPr>
            <a:xfrm flipH="false" flipV="false" rot="0">
              <a:off x="0" y="0"/>
              <a:ext cx="9804400" cy="591652"/>
            </a:xfrm>
            <a:custGeom>
              <a:avLst/>
              <a:gdLst/>
              <a:ahLst/>
              <a:cxnLst/>
              <a:rect r="r" b="b" t="t" l="l"/>
              <a:pathLst>
                <a:path h="591652" w="9804400">
                  <a:moveTo>
                    <a:pt x="0" y="0"/>
                  </a:moveTo>
                  <a:lnTo>
                    <a:pt x="9804400" y="0"/>
                  </a:lnTo>
                  <a:lnTo>
                    <a:pt x="9804400" y="591652"/>
                  </a:lnTo>
                  <a:lnTo>
                    <a:pt x="0" y="591652"/>
                  </a:lnTo>
                  <a:close/>
                </a:path>
              </a:pathLst>
            </a:custGeom>
            <a:solidFill>
              <a:srgbClr val="000000">
                <a:alpha val="0"/>
              </a:srgbClr>
            </a:solidFill>
          </p:spPr>
        </p:sp>
        <p:sp>
          <p:nvSpPr>
            <p:cNvPr name="TextBox 11" id="11"/>
            <p:cNvSpPr txBox="true"/>
            <p:nvPr/>
          </p:nvSpPr>
          <p:spPr>
            <a:xfrm>
              <a:off x="0" y="-95250"/>
              <a:ext cx="9804400" cy="686902"/>
            </a:xfrm>
            <a:prstGeom prst="rect">
              <a:avLst/>
            </a:prstGeom>
          </p:spPr>
          <p:txBody>
            <a:bodyPr anchor="ctr" rtlCol="false" tIns="0" lIns="0" bIns="0" rIns="0"/>
            <a:lstStyle/>
            <a:p>
              <a:pPr algn="l">
                <a:lnSpc>
                  <a:spcPts val="3345"/>
                </a:lnSpc>
              </a:pPr>
              <a:r>
                <a:rPr lang="en-US" sz="2100" b="true">
                  <a:solidFill>
                    <a:srgbClr val="000000"/>
                  </a:solidFill>
                  <a:latin typeface="Nanum Square Bold"/>
                  <a:ea typeface="Nanum Square Bold"/>
                  <a:cs typeface="Nanum Square Bold"/>
                  <a:sym typeface="Nanum Square Bold"/>
                </a:rPr>
                <a:t>Kafka를 활용하여 공정 데이터를 실시간 수집 및 연동</a:t>
              </a:r>
            </a:p>
          </p:txBody>
        </p:sp>
      </p:grpSp>
      <p:grpSp>
        <p:nvGrpSpPr>
          <p:cNvPr name="Group 12" id="12"/>
          <p:cNvGrpSpPr/>
          <p:nvPr/>
        </p:nvGrpSpPr>
        <p:grpSpPr>
          <a:xfrm rot="0">
            <a:off x="5469937" y="2863168"/>
            <a:ext cx="2285591" cy="694380"/>
            <a:chOff x="0" y="0"/>
            <a:chExt cx="2895600" cy="879706"/>
          </a:xfrm>
        </p:grpSpPr>
        <p:sp>
          <p:nvSpPr>
            <p:cNvPr name="Freeform 13" id="13"/>
            <p:cNvSpPr/>
            <p:nvPr/>
          </p:nvSpPr>
          <p:spPr>
            <a:xfrm flipH="false" flipV="false" rot="0">
              <a:off x="0" y="0"/>
              <a:ext cx="2895600" cy="879706"/>
            </a:xfrm>
            <a:custGeom>
              <a:avLst/>
              <a:gdLst/>
              <a:ahLst/>
              <a:cxnLst/>
              <a:rect r="r" b="b" t="t" l="l"/>
              <a:pathLst>
                <a:path h="879706" w="2895600">
                  <a:moveTo>
                    <a:pt x="439853" y="0"/>
                  </a:moveTo>
                  <a:lnTo>
                    <a:pt x="2455747" y="0"/>
                  </a:lnTo>
                  <a:cubicBezTo>
                    <a:pt x="2572403" y="0"/>
                    <a:pt x="2684282" y="46342"/>
                    <a:pt x="2766770" y="128830"/>
                  </a:cubicBezTo>
                  <a:cubicBezTo>
                    <a:pt x="2849258" y="211318"/>
                    <a:pt x="2895600" y="323197"/>
                    <a:pt x="2895600" y="439853"/>
                  </a:cubicBezTo>
                  <a:lnTo>
                    <a:pt x="2895600" y="439853"/>
                  </a:lnTo>
                  <a:cubicBezTo>
                    <a:pt x="2895600" y="556509"/>
                    <a:pt x="2849258" y="668387"/>
                    <a:pt x="2766770" y="750876"/>
                  </a:cubicBezTo>
                  <a:cubicBezTo>
                    <a:pt x="2684282" y="833364"/>
                    <a:pt x="2572403" y="879706"/>
                    <a:pt x="2455747" y="879706"/>
                  </a:cubicBezTo>
                  <a:lnTo>
                    <a:pt x="439853" y="879706"/>
                  </a:lnTo>
                  <a:cubicBezTo>
                    <a:pt x="323197" y="879706"/>
                    <a:pt x="211318" y="833364"/>
                    <a:pt x="128830" y="750876"/>
                  </a:cubicBezTo>
                  <a:cubicBezTo>
                    <a:pt x="46342" y="668387"/>
                    <a:pt x="0" y="556509"/>
                    <a:pt x="0" y="439853"/>
                  </a:cubicBezTo>
                  <a:lnTo>
                    <a:pt x="0" y="439853"/>
                  </a:lnTo>
                  <a:cubicBezTo>
                    <a:pt x="0" y="323197"/>
                    <a:pt x="46342" y="211318"/>
                    <a:pt x="128830" y="128830"/>
                  </a:cubicBezTo>
                  <a:cubicBezTo>
                    <a:pt x="211318" y="46342"/>
                    <a:pt x="323197" y="0"/>
                    <a:pt x="439853" y="0"/>
                  </a:cubicBezTo>
                  <a:close/>
                </a:path>
              </a:pathLst>
            </a:custGeom>
            <a:blipFill>
              <a:blip r:embed="rId4"/>
              <a:stretch>
                <a:fillRect l="-4115" t="0" r="-4115" b="0"/>
              </a:stretch>
            </a:blipFill>
          </p:spPr>
        </p:sp>
      </p:grpSp>
      <p:grpSp>
        <p:nvGrpSpPr>
          <p:cNvPr name="Group 14" id="14"/>
          <p:cNvGrpSpPr/>
          <p:nvPr/>
        </p:nvGrpSpPr>
        <p:grpSpPr>
          <a:xfrm rot="0">
            <a:off x="5710525" y="2986736"/>
            <a:ext cx="1804414" cy="447243"/>
            <a:chOff x="0" y="0"/>
            <a:chExt cx="2286000" cy="566609"/>
          </a:xfrm>
        </p:grpSpPr>
        <p:sp>
          <p:nvSpPr>
            <p:cNvPr name="Freeform 15" id="15"/>
            <p:cNvSpPr/>
            <p:nvPr/>
          </p:nvSpPr>
          <p:spPr>
            <a:xfrm flipH="false" flipV="false" rot="0">
              <a:off x="0" y="0"/>
              <a:ext cx="2286000" cy="566609"/>
            </a:xfrm>
            <a:custGeom>
              <a:avLst/>
              <a:gdLst/>
              <a:ahLst/>
              <a:cxnLst/>
              <a:rect r="r" b="b" t="t" l="l"/>
              <a:pathLst>
                <a:path h="566609" w="2286000">
                  <a:moveTo>
                    <a:pt x="0" y="0"/>
                  </a:moveTo>
                  <a:lnTo>
                    <a:pt x="2286000" y="0"/>
                  </a:lnTo>
                  <a:lnTo>
                    <a:pt x="2286000" y="566609"/>
                  </a:lnTo>
                  <a:lnTo>
                    <a:pt x="0" y="566609"/>
                  </a:lnTo>
                  <a:close/>
                </a:path>
              </a:pathLst>
            </a:custGeom>
            <a:solidFill>
              <a:srgbClr val="000000">
                <a:alpha val="0"/>
              </a:srgbClr>
            </a:solidFill>
          </p:spPr>
        </p:sp>
        <p:sp>
          <p:nvSpPr>
            <p:cNvPr name="TextBox 16" id="16"/>
            <p:cNvSpPr txBox="true"/>
            <p:nvPr/>
          </p:nvSpPr>
          <p:spPr>
            <a:xfrm>
              <a:off x="0" y="-95250"/>
              <a:ext cx="2286000" cy="661859"/>
            </a:xfrm>
            <a:prstGeom prst="rect">
              <a:avLst/>
            </a:prstGeom>
          </p:spPr>
          <p:txBody>
            <a:bodyPr anchor="ctr" rtlCol="false" tIns="0" lIns="0" bIns="0" rIns="0"/>
            <a:lstStyle/>
            <a:p>
              <a:pPr algn="ctr">
                <a:lnSpc>
                  <a:spcPts val="3346"/>
                </a:lnSpc>
              </a:pPr>
              <a:r>
                <a:rPr lang="en-US" sz="2100" b="true">
                  <a:solidFill>
                    <a:srgbClr val="FFFFFF"/>
                  </a:solidFill>
                  <a:latin typeface="Nanum Square Bold"/>
                  <a:ea typeface="Nanum Square Bold"/>
                  <a:cs typeface="Nanum Square Bold"/>
                  <a:sym typeface="Nanum Square Bold"/>
                </a:rPr>
                <a:t>실시간 연동</a:t>
              </a:r>
            </a:p>
          </p:txBody>
        </p:sp>
      </p:grpSp>
      <p:grpSp>
        <p:nvGrpSpPr>
          <p:cNvPr name="Group 17" id="17"/>
          <p:cNvGrpSpPr/>
          <p:nvPr/>
        </p:nvGrpSpPr>
        <p:grpSpPr>
          <a:xfrm rot="5400000">
            <a:off x="2133420" y="3162773"/>
            <a:ext cx="1187587" cy="106929"/>
            <a:chOff x="0" y="0"/>
            <a:chExt cx="1504546" cy="135467"/>
          </a:xfrm>
        </p:grpSpPr>
        <p:sp>
          <p:nvSpPr>
            <p:cNvPr name="Freeform 18" id="18"/>
            <p:cNvSpPr/>
            <p:nvPr/>
          </p:nvSpPr>
          <p:spPr>
            <a:xfrm flipH="false" flipV="false" rot="0">
              <a:off x="0" y="0"/>
              <a:ext cx="1504570" cy="135509"/>
            </a:xfrm>
            <a:custGeom>
              <a:avLst/>
              <a:gdLst/>
              <a:ahLst/>
              <a:cxnLst/>
              <a:rect r="r" b="b" t="t" l="l"/>
              <a:pathLst>
                <a:path h="135509" w="1504570">
                  <a:moveTo>
                    <a:pt x="0" y="0"/>
                  </a:moveTo>
                  <a:lnTo>
                    <a:pt x="1504570" y="0"/>
                  </a:lnTo>
                  <a:lnTo>
                    <a:pt x="1504570" y="135509"/>
                  </a:lnTo>
                  <a:lnTo>
                    <a:pt x="0" y="135509"/>
                  </a:lnTo>
                  <a:lnTo>
                    <a:pt x="0" y="0"/>
                  </a:lnTo>
                  <a:close/>
                </a:path>
              </a:pathLst>
            </a:custGeom>
            <a:blipFill>
              <a:blip r:embed="rId5"/>
              <a:stretch>
                <a:fillRect l="-10813" t="-31" r="-10811" b="0"/>
              </a:stretch>
            </a:blipFill>
          </p:spPr>
        </p:sp>
      </p:grpSp>
      <p:grpSp>
        <p:nvGrpSpPr>
          <p:cNvPr name="Group 19" id="19"/>
          <p:cNvGrpSpPr/>
          <p:nvPr/>
        </p:nvGrpSpPr>
        <p:grpSpPr>
          <a:xfrm rot="0">
            <a:off x="2667066" y="4517088"/>
            <a:ext cx="13780377" cy="1182508"/>
            <a:chOff x="0" y="0"/>
            <a:chExt cx="17458268" cy="1498112"/>
          </a:xfrm>
        </p:grpSpPr>
        <p:sp>
          <p:nvSpPr>
            <p:cNvPr name="Freeform 20" id="20"/>
            <p:cNvSpPr/>
            <p:nvPr/>
          </p:nvSpPr>
          <p:spPr>
            <a:xfrm flipH="false" flipV="false" rot="0">
              <a:off x="0" y="0"/>
              <a:ext cx="17458310" cy="1498136"/>
            </a:xfrm>
            <a:custGeom>
              <a:avLst/>
              <a:gdLst/>
              <a:ahLst/>
              <a:cxnLst/>
              <a:rect r="r" b="b" t="t" l="l"/>
              <a:pathLst>
                <a:path h="1498136" w="17458310">
                  <a:moveTo>
                    <a:pt x="0" y="0"/>
                  </a:moveTo>
                  <a:lnTo>
                    <a:pt x="17458310" y="0"/>
                  </a:lnTo>
                  <a:lnTo>
                    <a:pt x="17458310" y="1498136"/>
                  </a:lnTo>
                  <a:lnTo>
                    <a:pt x="0" y="1498136"/>
                  </a:lnTo>
                  <a:lnTo>
                    <a:pt x="0" y="0"/>
                  </a:lnTo>
                  <a:close/>
                </a:path>
              </a:pathLst>
            </a:custGeom>
            <a:blipFill>
              <a:blip r:embed="rId3"/>
              <a:stretch>
                <a:fillRect l="0" t="-7632" r="0" b="-7630"/>
              </a:stretch>
            </a:blipFill>
          </p:spPr>
        </p:sp>
      </p:grpSp>
      <p:grpSp>
        <p:nvGrpSpPr>
          <p:cNvPr name="Group 21" id="21"/>
          <p:cNvGrpSpPr/>
          <p:nvPr/>
        </p:nvGrpSpPr>
        <p:grpSpPr>
          <a:xfrm rot="0">
            <a:off x="3304640" y="4874779"/>
            <a:ext cx="2031637" cy="456157"/>
            <a:chOff x="0" y="0"/>
            <a:chExt cx="2573867" cy="577903"/>
          </a:xfrm>
        </p:grpSpPr>
        <p:sp>
          <p:nvSpPr>
            <p:cNvPr name="Freeform 22" id="22"/>
            <p:cNvSpPr/>
            <p:nvPr/>
          </p:nvSpPr>
          <p:spPr>
            <a:xfrm flipH="false" flipV="false" rot="0">
              <a:off x="0" y="0"/>
              <a:ext cx="2573867" cy="577903"/>
            </a:xfrm>
            <a:custGeom>
              <a:avLst/>
              <a:gdLst/>
              <a:ahLst/>
              <a:cxnLst/>
              <a:rect r="r" b="b" t="t" l="l"/>
              <a:pathLst>
                <a:path h="577903" w="2573867">
                  <a:moveTo>
                    <a:pt x="0" y="0"/>
                  </a:moveTo>
                  <a:lnTo>
                    <a:pt x="2573867" y="0"/>
                  </a:lnTo>
                  <a:lnTo>
                    <a:pt x="2573867" y="577903"/>
                  </a:lnTo>
                  <a:lnTo>
                    <a:pt x="0" y="577903"/>
                  </a:lnTo>
                  <a:close/>
                </a:path>
              </a:pathLst>
            </a:custGeom>
            <a:solidFill>
              <a:srgbClr val="000000">
                <a:alpha val="0"/>
              </a:srgbClr>
            </a:solidFill>
          </p:spPr>
        </p:sp>
        <p:sp>
          <p:nvSpPr>
            <p:cNvPr name="TextBox 23" id="23"/>
            <p:cNvSpPr txBox="true"/>
            <p:nvPr/>
          </p:nvSpPr>
          <p:spPr>
            <a:xfrm>
              <a:off x="0" y="0"/>
              <a:ext cx="2573867" cy="577903"/>
            </a:xfrm>
            <a:prstGeom prst="rect">
              <a:avLst/>
            </a:prstGeom>
          </p:spPr>
          <p:txBody>
            <a:bodyPr anchor="ctr" rtlCol="false" tIns="0" lIns="0" bIns="0" rIns="0"/>
            <a:lstStyle/>
            <a:p>
              <a:pPr algn="ctr">
                <a:lnSpc>
                  <a:spcPts val="2300"/>
                </a:lnSpc>
              </a:pPr>
              <a:r>
                <a:rPr lang="en-US" b="true" sz="2100" spc="-105">
                  <a:solidFill>
                    <a:srgbClr val="141414"/>
                  </a:solidFill>
                  <a:latin typeface="Nanum Square Bold"/>
                  <a:ea typeface="Nanum Square Bold"/>
                  <a:cs typeface="Nanum Square Bold"/>
                  <a:sym typeface="Nanum Square Bold"/>
                </a:rPr>
                <a:t>Process 02</a:t>
              </a:r>
            </a:p>
          </p:txBody>
        </p:sp>
      </p:grpSp>
      <p:grpSp>
        <p:nvGrpSpPr>
          <p:cNvPr name="Group 24" id="24"/>
          <p:cNvGrpSpPr/>
          <p:nvPr/>
        </p:nvGrpSpPr>
        <p:grpSpPr>
          <a:xfrm rot="0">
            <a:off x="8105732" y="4865924"/>
            <a:ext cx="7738931" cy="465013"/>
            <a:chOff x="0" y="0"/>
            <a:chExt cx="9804400" cy="589122"/>
          </a:xfrm>
        </p:grpSpPr>
        <p:sp>
          <p:nvSpPr>
            <p:cNvPr name="Freeform 25" id="25"/>
            <p:cNvSpPr/>
            <p:nvPr/>
          </p:nvSpPr>
          <p:spPr>
            <a:xfrm flipH="false" flipV="false" rot="0">
              <a:off x="0" y="0"/>
              <a:ext cx="9804400" cy="589122"/>
            </a:xfrm>
            <a:custGeom>
              <a:avLst/>
              <a:gdLst/>
              <a:ahLst/>
              <a:cxnLst/>
              <a:rect r="r" b="b" t="t" l="l"/>
              <a:pathLst>
                <a:path h="589122" w="9804400">
                  <a:moveTo>
                    <a:pt x="0" y="0"/>
                  </a:moveTo>
                  <a:lnTo>
                    <a:pt x="9804400" y="0"/>
                  </a:lnTo>
                  <a:lnTo>
                    <a:pt x="9804400" y="589122"/>
                  </a:lnTo>
                  <a:lnTo>
                    <a:pt x="0" y="589122"/>
                  </a:lnTo>
                  <a:close/>
                </a:path>
              </a:pathLst>
            </a:custGeom>
            <a:solidFill>
              <a:srgbClr val="000000">
                <a:alpha val="0"/>
              </a:srgbClr>
            </a:solidFill>
          </p:spPr>
        </p:sp>
        <p:sp>
          <p:nvSpPr>
            <p:cNvPr name="TextBox 26" id="26"/>
            <p:cNvSpPr txBox="true"/>
            <p:nvPr/>
          </p:nvSpPr>
          <p:spPr>
            <a:xfrm>
              <a:off x="0" y="-95250"/>
              <a:ext cx="9804400" cy="684372"/>
            </a:xfrm>
            <a:prstGeom prst="rect">
              <a:avLst/>
            </a:prstGeom>
          </p:spPr>
          <p:txBody>
            <a:bodyPr anchor="ctr" rtlCol="false" tIns="0" lIns="0" bIns="0" rIns="0"/>
            <a:lstStyle/>
            <a:p>
              <a:pPr algn="l">
                <a:lnSpc>
                  <a:spcPts val="3345"/>
                </a:lnSpc>
              </a:pPr>
              <a:r>
                <a:rPr lang="en-US" sz="2100" b="true">
                  <a:solidFill>
                    <a:srgbClr val="000000"/>
                  </a:solidFill>
                  <a:latin typeface="Nanum Square Bold"/>
                  <a:ea typeface="Nanum Square Bold"/>
                  <a:cs typeface="Nanum Square Bold"/>
                  <a:sym typeface="Nanum Square Bold"/>
                </a:rPr>
                <a:t>AI 모델을 활용하여 수집된 데이터를 기반으로 품질을 자동으로 검사</a:t>
              </a:r>
            </a:p>
          </p:txBody>
        </p:sp>
      </p:grpSp>
      <p:grpSp>
        <p:nvGrpSpPr>
          <p:cNvPr name="Group 27" id="27"/>
          <p:cNvGrpSpPr/>
          <p:nvPr/>
        </p:nvGrpSpPr>
        <p:grpSpPr>
          <a:xfrm rot="0">
            <a:off x="5469937" y="4762637"/>
            <a:ext cx="2285591" cy="691411"/>
            <a:chOff x="0" y="0"/>
            <a:chExt cx="2895600" cy="875944"/>
          </a:xfrm>
        </p:grpSpPr>
        <p:sp>
          <p:nvSpPr>
            <p:cNvPr name="Freeform 28" id="28"/>
            <p:cNvSpPr/>
            <p:nvPr/>
          </p:nvSpPr>
          <p:spPr>
            <a:xfrm flipH="false" flipV="false" rot="0">
              <a:off x="0" y="0"/>
              <a:ext cx="2895600" cy="875944"/>
            </a:xfrm>
            <a:custGeom>
              <a:avLst/>
              <a:gdLst/>
              <a:ahLst/>
              <a:cxnLst/>
              <a:rect r="r" b="b" t="t" l="l"/>
              <a:pathLst>
                <a:path h="875944" w="2895600">
                  <a:moveTo>
                    <a:pt x="437972" y="0"/>
                  </a:moveTo>
                  <a:lnTo>
                    <a:pt x="2457628" y="0"/>
                  </a:lnTo>
                  <a:cubicBezTo>
                    <a:pt x="2699513" y="0"/>
                    <a:pt x="2895600" y="196087"/>
                    <a:pt x="2895600" y="437972"/>
                  </a:cubicBezTo>
                  <a:lnTo>
                    <a:pt x="2895600" y="437972"/>
                  </a:lnTo>
                  <a:cubicBezTo>
                    <a:pt x="2895600" y="554129"/>
                    <a:pt x="2849457" y="665529"/>
                    <a:pt x="2767321" y="747665"/>
                  </a:cubicBezTo>
                  <a:cubicBezTo>
                    <a:pt x="2685185" y="829801"/>
                    <a:pt x="2573785" y="875944"/>
                    <a:pt x="2457628" y="875944"/>
                  </a:cubicBezTo>
                  <a:lnTo>
                    <a:pt x="437972" y="875944"/>
                  </a:lnTo>
                  <a:cubicBezTo>
                    <a:pt x="196087" y="875944"/>
                    <a:pt x="0" y="679857"/>
                    <a:pt x="0" y="437972"/>
                  </a:cubicBezTo>
                  <a:lnTo>
                    <a:pt x="0" y="437972"/>
                  </a:lnTo>
                  <a:cubicBezTo>
                    <a:pt x="0" y="196087"/>
                    <a:pt x="196087" y="0"/>
                    <a:pt x="437972" y="0"/>
                  </a:cubicBezTo>
                  <a:close/>
                </a:path>
              </a:pathLst>
            </a:custGeom>
            <a:blipFill>
              <a:blip r:embed="rId4"/>
              <a:stretch>
                <a:fillRect l="-3884" t="0" r="-3884" b="0"/>
              </a:stretch>
            </a:blipFill>
          </p:spPr>
        </p:sp>
      </p:grpSp>
      <p:grpSp>
        <p:nvGrpSpPr>
          <p:cNvPr name="Group 29" id="29"/>
          <p:cNvGrpSpPr/>
          <p:nvPr/>
        </p:nvGrpSpPr>
        <p:grpSpPr>
          <a:xfrm rot="0">
            <a:off x="5710525" y="4885677"/>
            <a:ext cx="1804414" cy="445331"/>
            <a:chOff x="0" y="0"/>
            <a:chExt cx="2286000" cy="564186"/>
          </a:xfrm>
        </p:grpSpPr>
        <p:sp>
          <p:nvSpPr>
            <p:cNvPr name="Freeform 30" id="30"/>
            <p:cNvSpPr/>
            <p:nvPr/>
          </p:nvSpPr>
          <p:spPr>
            <a:xfrm flipH="false" flipV="false" rot="0">
              <a:off x="0" y="0"/>
              <a:ext cx="2286000" cy="564186"/>
            </a:xfrm>
            <a:custGeom>
              <a:avLst/>
              <a:gdLst/>
              <a:ahLst/>
              <a:cxnLst/>
              <a:rect r="r" b="b" t="t" l="l"/>
              <a:pathLst>
                <a:path h="564186" w="2286000">
                  <a:moveTo>
                    <a:pt x="0" y="0"/>
                  </a:moveTo>
                  <a:lnTo>
                    <a:pt x="2286000" y="0"/>
                  </a:lnTo>
                  <a:lnTo>
                    <a:pt x="2286000" y="564186"/>
                  </a:lnTo>
                  <a:lnTo>
                    <a:pt x="0" y="564186"/>
                  </a:lnTo>
                  <a:close/>
                </a:path>
              </a:pathLst>
            </a:custGeom>
            <a:solidFill>
              <a:srgbClr val="000000">
                <a:alpha val="0"/>
              </a:srgbClr>
            </a:solidFill>
          </p:spPr>
        </p:sp>
        <p:sp>
          <p:nvSpPr>
            <p:cNvPr name="TextBox 31" id="31"/>
            <p:cNvSpPr txBox="true"/>
            <p:nvPr/>
          </p:nvSpPr>
          <p:spPr>
            <a:xfrm>
              <a:off x="0" y="-95250"/>
              <a:ext cx="2286000" cy="659436"/>
            </a:xfrm>
            <a:prstGeom prst="rect">
              <a:avLst/>
            </a:prstGeom>
          </p:spPr>
          <p:txBody>
            <a:bodyPr anchor="ctr" rtlCol="false" tIns="0" lIns="0" bIns="0" rIns="0"/>
            <a:lstStyle/>
            <a:p>
              <a:pPr algn="ctr">
                <a:lnSpc>
                  <a:spcPts val="3346"/>
                </a:lnSpc>
              </a:pPr>
              <a:r>
                <a:rPr lang="en-US" sz="2100" b="true">
                  <a:solidFill>
                    <a:srgbClr val="FFFFFF"/>
                  </a:solidFill>
                  <a:latin typeface="Nanum Square Bold"/>
                  <a:ea typeface="Nanum Square Bold"/>
                  <a:cs typeface="Nanum Square Bold"/>
                  <a:sym typeface="Nanum Square Bold"/>
                </a:rPr>
                <a:t>품질 검사</a:t>
              </a:r>
            </a:p>
          </p:txBody>
        </p:sp>
      </p:grpSp>
      <p:grpSp>
        <p:nvGrpSpPr>
          <p:cNvPr name="Group 32" id="32"/>
          <p:cNvGrpSpPr/>
          <p:nvPr/>
        </p:nvGrpSpPr>
        <p:grpSpPr>
          <a:xfrm rot="5400000">
            <a:off x="2135959" y="5060733"/>
            <a:ext cx="1182508" cy="106929"/>
            <a:chOff x="0" y="0"/>
            <a:chExt cx="1498112" cy="135467"/>
          </a:xfrm>
        </p:grpSpPr>
        <p:sp>
          <p:nvSpPr>
            <p:cNvPr name="Freeform 33" id="33"/>
            <p:cNvSpPr/>
            <p:nvPr/>
          </p:nvSpPr>
          <p:spPr>
            <a:xfrm flipH="false" flipV="false" rot="0">
              <a:off x="0" y="0"/>
              <a:ext cx="1498136" cy="135509"/>
            </a:xfrm>
            <a:custGeom>
              <a:avLst/>
              <a:gdLst/>
              <a:ahLst/>
              <a:cxnLst/>
              <a:rect r="r" b="b" t="t" l="l"/>
              <a:pathLst>
                <a:path h="135509" w="1498136">
                  <a:moveTo>
                    <a:pt x="0" y="0"/>
                  </a:moveTo>
                  <a:lnTo>
                    <a:pt x="1498136" y="0"/>
                  </a:lnTo>
                  <a:lnTo>
                    <a:pt x="1498136" y="135509"/>
                  </a:lnTo>
                  <a:lnTo>
                    <a:pt x="0" y="135509"/>
                  </a:lnTo>
                  <a:lnTo>
                    <a:pt x="0" y="0"/>
                  </a:lnTo>
                  <a:close/>
                </a:path>
              </a:pathLst>
            </a:custGeom>
            <a:blipFill>
              <a:blip r:embed="rId5"/>
              <a:stretch>
                <a:fillRect l="-11074" t="-31" r="-11073" b="0"/>
              </a:stretch>
            </a:blipFill>
          </p:spPr>
        </p:sp>
      </p:grpSp>
      <p:grpSp>
        <p:nvGrpSpPr>
          <p:cNvPr name="Group 34" id="34"/>
          <p:cNvGrpSpPr/>
          <p:nvPr/>
        </p:nvGrpSpPr>
        <p:grpSpPr>
          <a:xfrm rot="5400000">
            <a:off x="9493755" y="4049260"/>
            <a:ext cx="127000" cy="228600"/>
            <a:chOff x="0" y="0"/>
            <a:chExt cx="169333" cy="304800"/>
          </a:xfrm>
        </p:grpSpPr>
        <p:sp>
          <p:nvSpPr>
            <p:cNvPr name="Freeform 35" id="35"/>
            <p:cNvSpPr/>
            <p:nvPr/>
          </p:nvSpPr>
          <p:spPr>
            <a:xfrm flipH="false" flipV="false" rot="0">
              <a:off x="0" y="0"/>
              <a:ext cx="169291" cy="304800"/>
            </a:xfrm>
            <a:custGeom>
              <a:avLst/>
              <a:gdLst/>
              <a:ahLst/>
              <a:cxnLst/>
              <a:rect r="r" b="b" t="t" l="l"/>
              <a:pathLst>
                <a:path h="304800" w="169291">
                  <a:moveTo>
                    <a:pt x="0" y="0"/>
                  </a:moveTo>
                  <a:lnTo>
                    <a:pt x="169291" y="0"/>
                  </a:lnTo>
                  <a:lnTo>
                    <a:pt x="169291" y="304800"/>
                  </a:lnTo>
                  <a:lnTo>
                    <a:pt x="0" y="304800"/>
                  </a:lnTo>
                  <a:lnTo>
                    <a:pt x="0" y="0"/>
                  </a:lnTo>
                  <a:close/>
                </a:path>
              </a:pathLst>
            </a:custGeom>
            <a:blipFill>
              <a:blip r:embed="rId6">
                <a:alphaModFix amt="19999"/>
              </a:blip>
              <a:stretch>
                <a:fillRect l="-2500" t="0" r="-2525" b="0"/>
              </a:stretch>
            </a:blipFill>
          </p:spPr>
        </p:sp>
      </p:grpSp>
      <p:grpSp>
        <p:nvGrpSpPr>
          <p:cNvPr name="Group 36" id="36"/>
          <p:cNvGrpSpPr/>
          <p:nvPr/>
        </p:nvGrpSpPr>
        <p:grpSpPr>
          <a:xfrm rot="0">
            <a:off x="2667066" y="6412508"/>
            <a:ext cx="13780377" cy="1194692"/>
            <a:chOff x="0" y="0"/>
            <a:chExt cx="17458268" cy="1513547"/>
          </a:xfrm>
        </p:grpSpPr>
        <p:sp>
          <p:nvSpPr>
            <p:cNvPr name="Freeform 37" id="37"/>
            <p:cNvSpPr/>
            <p:nvPr/>
          </p:nvSpPr>
          <p:spPr>
            <a:xfrm flipH="false" flipV="false" rot="0">
              <a:off x="0" y="0"/>
              <a:ext cx="17458310" cy="1513571"/>
            </a:xfrm>
            <a:custGeom>
              <a:avLst/>
              <a:gdLst/>
              <a:ahLst/>
              <a:cxnLst/>
              <a:rect r="r" b="b" t="t" l="l"/>
              <a:pathLst>
                <a:path h="1513571" w="17458310">
                  <a:moveTo>
                    <a:pt x="0" y="0"/>
                  </a:moveTo>
                  <a:lnTo>
                    <a:pt x="17458310" y="0"/>
                  </a:lnTo>
                  <a:lnTo>
                    <a:pt x="17458310" y="1513571"/>
                  </a:lnTo>
                  <a:lnTo>
                    <a:pt x="0" y="1513571"/>
                  </a:lnTo>
                  <a:lnTo>
                    <a:pt x="0" y="0"/>
                  </a:lnTo>
                  <a:close/>
                </a:path>
              </a:pathLst>
            </a:custGeom>
            <a:blipFill>
              <a:blip r:embed="rId3"/>
              <a:stretch>
                <a:fillRect l="0" t="-7044" r="0" b="-7042"/>
              </a:stretch>
            </a:blipFill>
          </p:spPr>
        </p:sp>
      </p:grpSp>
      <p:grpSp>
        <p:nvGrpSpPr>
          <p:cNvPr name="Group 38" id="38"/>
          <p:cNvGrpSpPr/>
          <p:nvPr/>
        </p:nvGrpSpPr>
        <p:grpSpPr>
          <a:xfrm rot="0">
            <a:off x="3304641" y="6795786"/>
            <a:ext cx="2031637" cy="438956"/>
            <a:chOff x="0" y="0"/>
            <a:chExt cx="2573867" cy="556111"/>
          </a:xfrm>
        </p:grpSpPr>
        <p:sp>
          <p:nvSpPr>
            <p:cNvPr name="Freeform 39" id="39"/>
            <p:cNvSpPr/>
            <p:nvPr/>
          </p:nvSpPr>
          <p:spPr>
            <a:xfrm flipH="false" flipV="false" rot="0">
              <a:off x="0" y="0"/>
              <a:ext cx="2573867" cy="556111"/>
            </a:xfrm>
            <a:custGeom>
              <a:avLst/>
              <a:gdLst/>
              <a:ahLst/>
              <a:cxnLst/>
              <a:rect r="r" b="b" t="t" l="l"/>
              <a:pathLst>
                <a:path h="556111" w="2573867">
                  <a:moveTo>
                    <a:pt x="0" y="0"/>
                  </a:moveTo>
                  <a:lnTo>
                    <a:pt x="2573867" y="0"/>
                  </a:lnTo>
                  <a:lnTo>
                    <a:pt x="2573867" y="556111"/>
                  </a:lnTo>
                  <a:lnTo>
                    <a:pt x="0" y="556111"/>
                  </a:lnTo>
                  <a:close/>
                </a:path>
              </a:pathLst>
            </a:custGeom>
            <a:solidFill>
              <a:srgbClr val="000000">
                <a:alpha val="0"/>
              </a:srgbClr>
            </a:solidFill>
          </p:spPr>
        </p:sp>
        <p:sp>
          <p:nvSpPr>
            <p:cNvPr name="TextBox 40" id="40"/>
            <p:cNvSpPr txBox="true"/>
            <p:nvPr/>
          </p:nvSpPr>
          <p:spPr>
            <a:xfrm>
              <a:off x="0" y="0"/>
              <a:ext cx="2573867" cy="556111"/>
            </a:xfrm>
            <a:prstGeom prst="rect">
              <a:avLst/>
            </a:prstGeom>
          </p:spPr>
          <p:txBody>
            <a:bodyPr anchor="ctr" rtlCol="false" tIns="0" lIns="0" bIns="0" rIns="0"/>
            <a:lstStyle/>
            <a:p>
              <a:pPr algn="ctr">
                <a:lnSpc>
                  <a:spcPts val="2300"/>
                </a:lnSpc>
              </a:pPr>
              <a:r>
                <a:rPr lang="en-US" b="true" sz="2100" spc="-105">
                  <a:solidFill>
                    <a:srgbClr val="141414"/>
                  </a:solidFill>
                  <a:latin typeface="Nanum Square Bold"/>
                  <a:ea typeface="Nanum Square Bold"/>
                  <a:cs typeface="Nanum Square Bold"/>
                  <a:sym typeface="Nanum Square Bold"/>
                </a:rPr>
                <a:t>Process 03</a:t>
              </a:r>
            </a:p>
          </p:txBody>
        </p:sp>
      </p:grpSp>
      <p:grpSp>
        <p:nvGrpSpPr>
          <p:cNvPr name="Group 41" id="41"/>
          <p:cNvGrpSpPr/>
          <p:nvPr/>
        </p:nvGrpSpPr>
        <p:grpSpPr>
          <a:xfrm rot="0">
            <a:off x="8105732" y="6764938"/>
            <a:ext cx="7738931" cy="469804"/>
            <a:chOff x="0" y="0"/>
            <a:chExt cx="9804400" cy="595192"/>
          </a:xfrm>
        </p:grpSpPr>
        <p:sp>
          <p:nvSpPr>
            <p:cNvPr name="Freeform 42" id="42"/>
            <p:cNvSpPr/>
            <p:nvPr/>
          </p:nvSpPr>
          <p:spPr>
            <a:xfrm flipH="false" flipV="false" rot="0">
              <a:off x="0" y="0"/>
              <a:ext cx="9804400" cy="595192"/>
            </a:xfrm>
            <a:custGeom>
              <a:avLst/>
              <a:gdLst/>
              <a:ahLst/>
              <a:cxnLst/>
              <a:rect r="r" b="b" t="t" l="l"/>
              <a:pathLst>
                <a:path h="595192" w="9804400">
                  <a:moveTo>
                    <a:pt x="0" y="0"/>
                  </a:moveTo>
                  <a:lnTo>
                    <a:pt x="9804400" y="0"/>
                  </a:lnTo>
                  <a:lnTo>
                    <a:pt x="9804400" y="595192"/>
                  </a:lnTo>
                  <a:lnTo>
                    <a:pt x="0" y="595192"/>
                  </a:lnTo>
                  <a:close/>
                </a:path>
              </a:pathLst>
            </a:custGeom>
            <a:solidFill>
              <a:srgbClr val="000000">
                <a:alpha val="0"/>
              </a:srgbClr>
            </a:solidFill>
          </p:spPr>
        </p:sp>
        <p:sp>
          <p:nvSpPr>
            <p:cNvPr name="TextBox 43" id="43"/>
            <p:cNvSpPr txBox="true"/>
            <p:nvPr/>
          </p:nvSpPr>
          <p:spPr>
            <a:xfrm>
              <a:off x="0" y="-95250"/>
              <a:ext cx="9804400" cy="690442"/>
            </a:xfrm>
            <a:prstGeom prst="rect">
              <a:avLst/>
            </a:prstGeom>
          </p:spPr>
          <p:txBody>
            <a:bodyPr anchor="ctr" rtlCol="false" tIns="0" lIns="0" bIns="0" rIns="0"/>
            <a:lstStyle/>
            <a:p>
              <a:pPr algn="l">
                <a:lnSpc>
                  <a:spcPts val="3345"/>
                </a:lnSpc>
              </a:pPr>
              <a:r>
                <a:rPr lang="en-US" sz="2100" b="true">
                  <a:solidFill>
                    <a:srgbClr val="000000"/>
                  </a:solidFill>
                  <a:latin typeface="Nanum Square Bold"/>
                  <a:ea typeface="Nanum Square Bold"/>
                  <a:cs typeface="Nanum Square Bold"/>
                  <a:sym typeface="Nanum Square Bold"/>
                </a:rPr>
                <a:t>공정 데이터와 품질 검사 결과를 데이터베이스에 저장</a:t>
              </a:r>
            </a:p>
          </p:txBody>
        </p:sp>
      </p:grpSp>
      <p:grpSp>
        <p:nvGrpSpPr>
          <p:cNvPr name="Group 44" id="44"/>
          <p:cNvGrpSpPr/>
          <p:nvPr/>
        </p:nvGrpSpPr>
        <p:grpSpPr>
          <a:xfrm rot="0">
            <a:off x="5469937" y="6660587"/>
            <a:ext cx="2285591" cy="698535"/>
            <a:chOff x="0" y="0"/>
            <a:chExt cx="2895600" cy="884969"/>
          </a:xfrm>
        </p:grpSpPr>
        <p:sp>
          <p:nvSpPr>
            <p:cNvPr name="Freeform 45" id="45"/>
            <p:cNvSpPr/>
            <p:nvPr/>
          </p:nvSpPr>
          <p:spPr>
            <a:xfrm flipH="false" flipV="false" rot="0">
              <a:off x="0" y="0"/>
              <a:ext cx="2895600" cy="884969"/>
            </a:xfrm>
            <a:custGeom>
              <a:avLst/>
              <a:gdLst/>
              <a:ahLst/>
              <a:cxnLst/>
              <a:rect r="r" b="b" t="t" l="l"/>
              <a:pathLst>
                <a:path h="884969" w="2895600">
                  <a:moveTo>
                    <a:pt x="442484" y="0"/>
                  </a:moveTo>
                  <a:lnTo>
                    <a:pt x="2453116" y="0"/>
                  </a:lnTo>
                  <a:cubicBezTo>
                    <a:pt x="2570470" y="0"/>
                    <a:pt x="2683017" y="46619"/>
                    <a:pt x="2765999" y="129601"/>
                  </a:cubicBezTo>
                  <a:cubicBezTo>
                    <a:pt x="2848981" y="212583"/>
                    <a:pt x="2895600" y="325130"/>
                    <a:pt x="2895600" y="442484"/>
                  </a:cubicBezTo>
                  <a:lnTo>
                    <a:pt x="2895600" y="442484"/>
                  </a:lnTo>
                  <a:cubicBezTo>
                    <a:pt x="2895600" y="559839"/>
                    <a:pt x="2848981" y="672386"/>
                    <a:pt x="2765999" y="755368"/>
                  </a:cubicBezTo>
                  <a:cubicBezTo>
                    <a:pt x="2683017" y="838350"/>
                    <a:pt x="2570470" y="884969"/>
                    <a:pt x="2453116" y="884969"/>
                  </a:cubicBezTo>
                  <a:lnTo>
                    <a:pt x="442484" y="884969"/>
                  </a:lnTo>
                  <a:cubicBezTo>
                    <a:pt x="325130" y="884969"/>
                    <a:pt x="212583" y="838350"/>
                    <a:pt x="129601" y="755368"/>
                  </a:cubicBezTo>
                  <a:cubicBezTo>
                    <a:pt x="46619" y="672386"/>
                    <a:pt x="0" y="559839"/>
                    <a:pt x="0" y="442484"/>
                  </a:cubicBezTo>
                  <a:lnTo>
                    <a:pt x="0" y="442484"/>
                  </a:lnTo>
                  <a:cubicBezTo>
                    <a:pt x="0" y="325130"/>
                    <a:pt x="46619" y="212583"/>
                    <a:pt x="129601" y="129601"/>
                  </a:cubicBezTo>
                  <a:cubicBezTo>
                    <a:pt x="212583" y="46619"/>
                    <a:pt x="325130" y="0"/>
                    <a:pt x="442484" y="0"/>
                  </a:cubicBezTo>
                  <a:close/>
                </a:path>
              </a:pathLst>
            </a:custGeom>
            <a:blipFill>
              <a:blip r:embed="rId4"/>
              <a:stretch>
                <a:fillRect l="-4439" t="0" r="-4439" b="0"/>
              </a:stretch>
            </a:blipFill>
          </p:spPr>
        </p:sp>
      </p:grpSp>
      <p:grpSp>
        <p:nvGrpSpPr>
          <p:cNvPr name="Group 46" id="46"/>
          <p:cNvGrpSpPr/>
          <p:nvPr/>
        </p:nvGrpSpPr>
        <p:grpSpPr>
          <a:xfrm rot="0">
            <a:off x="5710526" y="6784895"/>
            <a:ext cx="1804414" cy="449919"/>
            <a:chOff x="0" y="0"/>
            <a:chExt cx="2286000" cy="569999"/>
          </a:xfrm>
        </p:grpSpPr>
        <p:sp>
          <p:nvSpPr>
            <p:cNvPr name="Freeform 47" id="47"/>
            <p:cNvSpPr/>
            <p:nvPr/>
          </p:nvSpPr>
          <p:spPr>
            <a:xfrm flipH="false" flipV="false" rot="0">
              <a:off x="0" y="0"/>
              <a:ext cx="2286000" cy="569999"/>
            </a:xfrm>
            <a:custGeom>
              <a:avLst/>
              <a:gdLst/>
              <a:ahLst/>
              <a:cxnLst/>
              <a:rect r="r" b="b" t="t" l="l"/>
              <a:pathLst>
                <a:path h="569999" w="2286000">
                  <a:moveTo>
                    <a:pt x="0" y="0"/>
                  </a:moveTo>
                  <a:lnTo>
                    <a:pt x="2286000" y="0"/>
                  </a:lnTo>
                  <a:lnTo>
                    <a:pt x="2286000" y="569999"/>
                  </a:lnTo>
                  <a:lnTo>
                    <a:pt x="0" y="569999"/>
                  </a:lnTo>
                  <a:close/>
                </a:path>
              </a:pathLst>
            </a:custGeom>
            <a:solidFill>
              <a:srgbClr val="000000">
                <a:alpha val="0"/>
              </a:srgbClr>
            </a:solidFill>
          </p:spPr>
        </p:sp>
        <p:sp>
          <p:nvSpPr>
            <p:cNvPr name="TextBox 48" id="48"/>
            <p:cNvSpPr txBox="true"/>
            <p:nvPr/>
          </p:nvSpPr>
          <p:spPr>
            <a:xfrm>
              <a:off x="0" y="-95250"/>
              <a:ext cx="2286000" cy="665249"/>
            </a:xfrm>
            <a:prstGeom prst="rect">
              <a:avLst/>
            </a:prstGeom>
          </p:spPr>
          <p:txBody>
            <a:bodyPr anchor="ctr" rtlCol="false" tIns="0" lIns="0" bIns="0" rIns="0"/>
            <a:lstStyle/>
            <a:p>
              <a:pPr algn="ctr">
                <a:lnSpc>
                  <a:spcPts val="3346"/>
                </a:lnSpc>
              </a:pPr>
              <a:r>
                <a:rPr lang="en-US" sz="2100" b="true">
                  <a:solidFill>
                    <a:srgbClr val="FFFFFF"/>
                  </a:solidFill>
                  <a:latin typeface="Nanum Square Bold"/>
                  <a:ea typeface="Nanum Square Bold"/>
                  <a:cs typeface="Nanum Square Bold"/>
                  <a:sym typeface="Nanum Square Bold"/>
                </a:rPr>
                <a:t>로그 기록</a:t>
              </a:r>
            </a:p>
          </p:txBody>
        </p:sp>
      </p:grpSp>
      <p:grpSp>
        <p:nvGrpSpPr>
          <p:cNvPr name="Group 49" id="49"/>
          <p:cNvGrpSpPr/>
          <p:nvPr/>
        </p:nvGrpSpPr>
        <p:grpSpPr>
          <a:xfrm rot="5400000">
            <a:off x="2129867" y="6962305"/>
            <a:ext cx="1194692" cy="106929"/>
            <a:chOff x="0" y="0"/>
            <a:chExt cx="1513547" cy="135467"/>
          </a:xfrm>
        </p:grpSpPr>
        <p:sp>
          <p:nvSpPr>
            <p:cNvPr name="Freeform 50" id="50"/>
            <p:cNvSpPr/>
            <p:nvPr/>
          </p:nvSpPr>
          <p:spPr>
            <a:xfrm flipH="false" flipV="false" rot="0">
              <a:off x="0" y="0"/>
              <a:ext cx="1513571" cy="135509"/>
            </a:xfrm>
            <a:custGeom>
              <a:avLst/>
              <a:gdLst/>
              <a:ahLst/>
              <a:cxnLst/>
              <a:rect r="r" b="b" t="t" l="l"/>
              <a:pathLst>
                <a:path h="135509" w="1513571">
                  <a:moveTo>
                    <a:pt x="0" y="0"/>
                  </a:moveTo>
                  <a:lnTo>
                    <a:pt x="1513571" y="0"/>
                  </a:lnTo>
                  <a:lnTo>
                    <a:pt x="1513571" y="135509"/>
                  </a:lnTo>
                  <a:lnTo>
                    <a:pt x="0" y="135509"/>
                  </a:lnTo>
                  <a:lnTo>
                    <a:pt x="0" y="0"/>
                  </a:lnTo>
                  <a:close/>
                </a:path>
              </a:pathLst>
            </a:custGeom>
            <a:blipFill>
              <a:blip r:embed="rId5"/>
              <a:stretch>
                <a:fillRect l="-10451" t="-31" r="-10450" b="0"/>
              </a:stretch>
            </a:blipFill>
          </p:spPr>
        </p:sp>
      </p:grpSp>
      <p:grpSp>
        <p:nvGrpSpPr>
          <p:cNvPr name="Group 51" id="51"/>
          <p:cNvGrpSpPr/>
          <p:nvPr/>
        </p:nvGrpSpPr>
        <p:grpSpPr>
          <a:xfrm rot="0">
            <a:off x="2667066" y="8317965"/>
            <a:ext cx="13780377" cy="1184678"/>
            <a:chOff x="0" y="0"/>
            <a:chExt cx="17458268" cy="1500861"/>
          </a:xfrm>
        </p:grpSpPr>
        <p:sp>
          <p:nvSpPr>
            <p:cNvPr name="Freeform 52" id="52"/>
            <p:cNvSpPr/>
            <p:nvPr/>
          </p:nvSpPr>
          <p:spPr>
            <a:xfrm flipH="false" flipV="false" rot="0">
              <a:off x="0" y="0"/>
              <a:ext cx="17458310" cy="1500885"/>
            </a:xfrm>
            <a:custGeom>
              <a:avLst/>
              <a:gdLst/>
              <a:ahLst/>
              <a:cxnLst/>
              <a:rect r="r" b="b" t="t" l="l"/>
              <a:pathLst>
                <a:path h="1500885" w="17458310">
                  <a:moveTo>
                    <a:pt x="0" y="0"/>
                  </a:moveTo>
                  <a:lnTo>
                    <a:pt x="17458310" y="0"/>
                  </a:lnTo>
                  <a:lnTo>
                    <a:pt x="17458310" y="1500885"/>
                  </a:lnTo>
                  <a:lnTo>
                    <a:pt x="0" y="1500885"/>
                  </a:lnTo>
                  <a:lnTo>
                    <a:pt x="0" y="0"/>
                  </a:lnTo>
                  <a:close/>
                </a:path>
              </a:pathLst>
            </a:custGeom>
            <a:blipFill>
              <a:blip r:embed="rId3"/>
              <a:stretch>
                <a:fillRect l="0" t="-7526" r="0" b="-7524"/>
              </a:stretch>
            </a:blipFill>
          </p:spPr>
        </p:sp>
      </p:grpSp>
      <p:grpSp>
        <p:nvGrpSpPr>
          <p:cNvPr name="Group 53" id="53"/>
          <p:cNvGrpSpPr/>
          <p:nvPr/>
        </p:nvGrpSpPr>
        <p:grpSpPr>
          <a:xfrm rot="0">
            <a:off x="3304640" y="8698029"/>
            <a:ext cx="2031637" cy="435277"/>
            <a:chOff x="0" y="0"/>
            <a:chExt cx="2573867" cy="551449"/>
          </a:xfrm>
        </p:grpSpPr>
        <p:sp>
          <p:nvSpPr>
            <p:cNvPr name="Freeform 54" id="54"/>
            <p:cNvSpPr/>
            <p:nvPr/>
          </p:nvSpPr>
          <p:spPr>
            <a:xfrm flipH="false" flipV="false" rot="0">
              <a:off x="0" y="0"/>
              <a:ext cx="2573867" cy="551449"/>
            </a:xfrm>
            <a:custGeom>
              <a:avLst/>
              <a:gdLst/>
              <a:ahLst/>
              <a:cxnLst/>
              <a:rect r="r" b="b" t="t" l="l"/>
              <a:pathLst>
                <a:path h="551449" w="2573867">
                  <a:moveTo>
                    <a:pt x="0" y="0"/>
                  </a:moveTo>
                  <a:lnTo>
                    <a:pt x="2573867" y="0"/>
                  </a:lnTo>
                  <a:lnTo>
                    <a:pt x="2573867" y="551449"/>
                  </a:lnTo>
                  <a:lnTo>
                    <a:pt x="0" y="551449"/>
                  </a:lnTo>
                  <a:close/>
                </a:path>
              </a:pathLst>
            </a:custGeom>
            <a:solidFill>
              <a:srgbClr val="000000">
                <a:alpha val="0"/>
              </a:srgbClr>
            </a:solidFill>
          </p:spPr>
        </p:sp>
        <p:sp>
          <p:nvSpPr>
            <p:cNvPr name="TextBox 55" id="55"/>
            <p:cNvSpPr txBox="true"/>
            <p:nvPr/>
          </p:nvSpPr>
          <p:spPr>
            <a:xfrm>
              <a:off x="0" y="0"/>
              <a:ext cx="2573867" cy="551449"/>
            </a:xfrm>
            <a:prstGeom prst="rect">
              <a:avLst/>
            </a:prstGeom>
          </p:spPr>
          <p:txBody>
            <a:bodyPr anchor="ctr" rtlCol="false" tIns="0" lIns="0" bIns="0" rIns="0"/>
            <a:lstStyle/>
            <a:p>
              <a:pPr algn="ctr">
                <a:lnSpc>
                  <a:spcPts val="2300"/>
                </a:lnSpc>
              </a:pPr>
              <a:r>
                <a:rPr lang="en-US" b="true" sz="2100" spc="-105">
                  <a:solidFill>
                    <a:srgbClr val="141414"/>
                  </a:solidFill>
                  <a:latin typeface="Nanum Square Bold"/>
                  <a:ea typeface="Nanum Square Bold"/>
                  <a:cs typeface="Nanum Square Bold"/>
                  <a:sym typeface="Nanum Square Bold"/>
                </a:rPr>
                <a:t>Process 04</a:t>
              </a:r>
            </a:p>
          </p:txBody>
        </p:sp>
      </p:grpSp>
      <p:grpSp>
        <p:nvGrpSpPr>
          <p:cNvPr name="Group 56" id="56"/>
          <p:cNvGrpSpPr/>
          <p:nvPr/>
        </p:nvGrpSpPr>
        <p:grpSpPr>
          <a:xfrm rot="0">
            <a:off x="8105732" y="8667440"/>
            <a:ext cx="7738931" cy="465866"/>
            <a:chOff x="0" y="0"/>
            <a:chExt cx="9804400" cy="590203"/>
          </a:xfrm>
        </p:grpSpPr>
        <p:sp>
          <p:nvSpPr>
            <p:cNvPr name="Freeform 57" id="57"/>
            <p:cNvSpPr/>
            <p:nvPr/>
          </p:nvSpPr>
          <p:spPr>
            <a:xfrm flipH="false" flipV="false" rot="0">
              <a:off x="0" y="0"/>
              <a:ext cx="9804400" cy="590203"/>
            </a:xfrm>
            <a:custGeom>
              <a:avLst/>
              <a:gdLst/>
              <a:ahLst/>
              <a:cxnLst/>
              <a:rect r="r" b="b" t="t" l="l"/>
              <a:pathLst>
                <a:path h="590203" w="9804400">
                  <a:moveTo>
                    <a:pt x="0" y="0"/>
                  </a:moveTo>
                  <a:lnTo>
                    <a:pt x="9804400" y="0"/>
                  </a:lnTo>
                  <a:lnTo>
                    <a:pt x="9804400" y="590203"/>
                  </a:lnTo>
                  <a:lnTo>
                    <a:pt x="0" y="590203"/>
                  </a:lnTo>
                  <a:close/>
                </a:path>
              </a:pathLst>
            </a:custGeom>
            <a:solidFill>
              <a:srgbClr val="000000">
                <a:alpha val="0"/>
              </a:srgbClr>
            </a:solidFill>
          </p:spPr>
        </p:sp>
        <p:sp>
          <p:nvSpPr>
            <p:cNvPr name="TextBox 58" id="58"/>
            <p:cNvSpPr txBox="true"/>
            <p:nvPr/>
          </p:nvSpPr>
          <p:spPr>
            <a:xfrm>
              <a:off x="0" y="-95250"/>
              <a:ext cx="9804400" cy="685453"/>
            </a:xfrm>
            <a:prstGeom prst="rect">
              <a:avLst/>
            </a:prstGeom>
          </p:spPr>
          <p:txBody>
            <a:bodyPr anchor="ctr" rtlCol="false" tIns="0" lIns="0" bIns="0" rIns="0"/>
            <a:lstStyle/>
            <a:p>
              <a:pPr algn="l">
                <a:lnSpc>
                  <a:spcPts val="3345"/>
                </a:lnSpc>
              </a:pPr>
              <a:r>
                <a:rPr lang="en-US" sz="2100" b="true">
                  <a:solidFill>
                    <a:srgbClr val="000000"/>
                  </a:solidFill>
                  <a:latin typeface="Nanum Square Bold"/>
                  <a:ea typeface="Nanum Square Bold"/>
                  <a:cs typeface="Nanum Square Bold"/>
                  <a:sym typeface="Nanum Square Bold"/>
                </a:rPr>
                <a:t>Superset을 활용하여 공정 데이터 시각화</a:t>
              </a:r>
            </a:p>
          </p:txBody>
        </p:sp>
      </p:grpSp>
      <p:grpSp>
        <p:nvGrpSpPr>
          <p:cNvPr name="Group 59" id="59"/>
          <p:cNvGrpSpPr/>
          <p:nvPr/>
        </p:nvGrpSpPr>
        <p:grpSpPr>
          <a:xfrm rot="0">
            <a:off x="5469937" y="8563964"/>
            <a:ext cx="2285591" cy="692679"/>
            <a:chOff x="0" y="0"/>
            <a:chExt cx="2895600" cy="877551"/>
          </a:xfrm>
        </p:grpSpPr>
        <p:sp>
          <p:nvSpPr>
            <p:cNvPr name="Freeform 60" id="60"/>
            <p:cNvSpPr/>
            <p:nvPr/>
          </p:nvSpPr>
          <p:spPr>
            <a:xfrm flipH="false" flipV="false" rot="0">
              <a:off x="0" y="0"/>
              <a:ext cx="2895600" cy="877551"/>
            </a:xfrm>
            <a:custGeom>
              <a:avLst/>
              <a:gdLst/>
              <a:ahLst/>
              <a:cxnLst/>
              <a:rect r="r" b="b" t="t" l="l"/>
              <a:pathLst>
                <a:path h="877551" w="2895600">
                  <a:moveTo>
                    <a:pt x="438776" y="0"/>
                  </a:moveTo>
                  <a:lnTo>
                    <a:pt x="2456824" y="0"/>
                  </a:lnTo>
                  <a:cubicBezTo>
                    <a:pt x="2573195" y="0"/>
                    <a:pt x="2684799" y="46228"/>
                    <a:pt x="2767086" y="128514"/>
                  </a:cubicBezTo>
                  <a:cubicBezTo>
                    <a:pt x="2849372" y="210801"/>
                    <a:pt x="2895600" y="322405"/>
                    <a:pt x="2895600" y="438776"/>
                  </a:cubicBezTo>
                  <a:lnTo>
                    <a:pt x="2895600" y="438776"/>
                  </a:lnTo>
                  <a:cubicBezTo>
                    <a:pt x="2895600" y="681105"/>
                    <a:pt x="2699153" y="877551"/>
                    <a:pt x="2456824" y="877551"/>
                  </a:cubicBezTo>
                  <a:lnTo>
                    <a:pt x="438776" y="877551"/>
                  </a:lnTo>
                  <a:cubicBezTo>
                    <a:pt x="322405" y="877551"/>
                    <a:pt x="210801" y="831323"/>
                    <a:pt x="128514" y="749037"/>
                  </a:cubicBezTo>
                  <a:cubicBezTo>
                    <a:pt x="46228" y="666750"/>
                    <a:pt x="0" y="555146"/>
                    <a:pt x="0" y="438776"/>
                  </a:cubicBezTo>
                  <a:lnTo>
                    <a:pt x="0" y="438776"/>
                  </a:lnTo>
                  <a:cubicBezTo>
                    <a:pt x="0" y="322405"/>
                    <a:pt x="46228" y="210801"/>
                    <a:pt x="128514" y="128514"/>
                  </a:cubicBezTo>
                  <a:cubicBezTo>
                    <a:pt x="210801" y="46228"/>
                    <a:pt x="322405" y="0"/>
                    <a:pt x="438776" y="0"/>
                  </a:cubicBezTo>
                  <a:close/>
                </a:path>
              </a:pathLst>
            </a:custGeom>
            <a:blipFill>
              <a:blip r:embed="rId4"/>
              <a:stretch>
                <a:fillRect l="-3983" t="0" r="-3983" b="0"/>
              </a:stretch>
            </a:blipFill>
          </p:spPr>
        </p:sp>
      </p:grpSp>
      <p:grpSp>
        <p:nvGrpSpPr>
          <p:cNvPr name="Group 61" id="61"/>
          <p:cNvGrpSpPr/>
          <p:nvPr/>
        </p:nvGrpSpPr>
        <p:grpSpPr>
          <a:xfrm rot="0">
            <a:off x="5710525" y="8687230"/>
            <a:ext cx="1804414" cy="446148"/>
            <a:chOff x="0" y="0"/>
            <a:chExt cx="2286000" cy="565221"/>
          </a:xfrm>
        </p:grpSpPr>
        <p:sp>
          <p:nvSpPr>
            <p:cNvPr name="Freeform 62" id="62"/>
            <p:cNvSpPr/>
            <p:nvPr/>
          </p:nvSpPr>
          <p:spPr>
            <a:xfrm flipH="false" flipV="false" rot="0">
              <a:off x="0" y="0"/>
              <a:ext cx="2286000" cy="565221"/>
            </a:xfrm>
            <a:custGeom>
              <a:avLst/>
              <a:gdLst/>
              <a:ahLst/>
              <a:cxnLst/>
              <a:rect r="r" b="b" t="t" l="l"/>
              <a:pathLst>
                <a:path h="565221" w="2286000">
                  <a:moveTo>
                    <a:pt x="0" y="0"/>
                  </a:moveTo>
                  <a:lnTo>
                    <a:pt x="2286000" y="0"/>
                  </a:lnTo>
                  <a:lnTo>
                    <a:pt x="2286000" y="565221"/>
                  </a:lnTo>
                  <a:lnTo>
                    <a:pt x="0" y="565221"/>
                  </a:lnTo>
                  <a:close/>
                </a:path>
              </a:pathLst>
            </a:custGeom>
            <a:solidFill>
              <a:srgbClr val="000000">
                <a:alpha val="0"/>
              </a:srgbClr>
            </a:solidFill>
          </p:spPr>
        </p:sp>
        <p:sp>
          <p:nvSpPr>
            <p:cNvPr name="TextBox 63" id="63"/>
            <p:cNvSpPr txBox="true"/>
            <p:nvPr/>
          </p:nvSpPr>
          <p:spPr>
            <a:xfrm>
              <a:off x="0" y="-95250"/>
              <a:ext cx="2286000" cy="660471"/>
            </a:xfrm>
            <a:prstGeom prst="rect">
              <a:avLst/>
            </a:prstGeom>
          </p:spPr>
          <p:txBody>
            <a:bodyPr anchor="ctr" rtlCol="false" tIns="0" lIns="0" bIns="0" rIns="0"/>
            <a:lstStyle/>
            <a:p>
              <a:pPr algn="ctr">
                <a:lnSpc>
                  <a:spcPts val="3346"/>
                </a:lnSpc>
              </a:pPr>
              <a:r>
                <a:rPr lang="en-US" sz="2100" b="true">
                  <a:solidFill>
                    <a:srgbClr val="FFFFFF"/>
                  </a:solidFill>
                  <a:latin typeface="Nanum Square Bold"/>
                  <a:ea typeface="Nanum Square Bold"/>
                  <a:cs typeface="Nanum Square Bold"/>
                  <a:sym typeface="Nanum Square Bold"/>
                </a:rPr>
                <a:t>데이터 시각화</a:t>
              </a:r>
            </a:p>
          </p:txBody>
        </p:sp>
      </p:grpSp>
      <p:grpSp>
        <p:nvGrpSpPr>
          <p:cNvPr name="Group 64" id="64"/>
          <p:cNvGrpSpPr/>
          <p:nvPr/>
        </p:nvGrpSpPr>
        <p:grpSpPr>
          <a:xfrm rot="5400000">
            <a:off x="2134874" y="8862704"/>
            <a:ext cx="1184678" cy="106929"/>
            <a:chOff x="0" y="0"/>
            <a:chExt cx="1500861" cy="135467"/>
          </a:xfrm>
        </p:grpSpPr>
        <p:sp>
          <p:nvSpPr>
            <p:cNvPr name="Freeform 65" id="65"/>
            <p:cNvSpPr/>
            <p:nvPr/>
          </p:nvSpPr>
          <p:spPr>
            <a:xfrm flipH="false" flipV="false" rot="0">
              <a:off x="0" y="0"/>
              <a:ext cx="1500885" cy="135509"/>
            </a:xfrm>
            <a:custGeom>
              <a:avLst/>
              <a:gdLst/>
              <a:ahLst/>
              <a:cxnLst/>
              <a:rect r="r" b="b" t="t" l="l"/>
              <a:pathLst>
                <a:path h="135509" w="1500885">
                  <a:moveTo>
                    <a:pt x="0" y="0"/>
                  </a:moveTo>
                  <a:lnTo>
                    <a:pt x="1500885" y="0"/>
                  </a:lnTo>
                  <a:lnTo>
                    <a:pt x="1500885" y="135509"/>
                  </a:lnTo>
                  <a:lnTo>
                    <a:pt x="0" y="135509"/>
                  </a:lnTo>
                  <a:lnTo>
                    <a:pt x="0" y="0"/>
                  </a:lnTo>
                  <a:close/>
                </a:path>
              </a:pathLst>
            </a:custGeom>
            <a:blipFill>
              <a:blip r:embed="rId5"/>
              <a:stretch>
                <a:fillRect l="-10962" t="-31" r="-10961" b="0"/>
              </a:stretch>
            </a:blipFill>
          </p:spPr>
        </p:sp>
      </p:grpSp>
      <p:grpSp>
        <p:nvGrpSpPr>
          <p:cNvPr name="Group 66" id="66"/>
          <p:cNvGrpSpPr/>
          <p:nvPr/>
        </p:nvGrpSpPr>
        <p:grpSpPr>
          <a:xfrm rot="0">
            <a:off x="1028700" y="1374175"/>
            <a:ext cx="7789185" cy="955113"/>
            <a:chOff x="0" y="0"/>
            <a:chExt cx="10385580" cy="1273484"/>
          </a:xfrm>
        </p:grpSpPr>
        <p:sp>
          <p:nvSpPr>
            <p:cNvPr name="Freeform 67" id="67"/>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68" id="68"/>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흐름도</a:t>
              </a:r>
            </a:p>
          </p:txBody>
        </p:sp>
      </p:grpSp>
      <p:grpSp>
        <p:nvGrpSpPr>
          <p:cNvPr name="Group 69" id="69"/>
          <p:cNvGrpSpPr/>
          <p:nvPr/>
        </p:nvGrpSpPr>
        <p:grpSpPr>
          <a:xfrm rot="0">
            <a:off x="1028700" y="978979"/>
            <a:ext cx="3557205" cy="395196"/>
            <a:chOff x="0" y="0"/>
            <a:chExt cx="4742940" cy="526928"/>
          </a:xfrm>
        </p:grpSpPr>
        <p:sp>
          <p:nvSpPr>
            <p:cNvPr name="Freeform 70" id="70"/>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71" id="71"/>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 관리</a:t>
              </a:r>
            </a:p>
          </p:txBody>
        </p:sp>
      </p:grpSp>
      <p:grpSp>
        <p:nvGrpSpPr>
          <p:cNvPr name="Group 72" id="72"/>
          <p:cNvGrpSpPr/>
          <p:nvPr/>
        </p:nvGrpSpPr>
        <p:grpSpPr>
          <a:xfrm rot="5400000">
            <a:off x="9493755" y="5940401"/>
            <a:ext cx="127000" cy="228600"/>
            <a:chOff x="0" y="0"/>
            <a:chExt cx="169333" cy="304800"/>
          </a:xfrm>
        </p:grpSpPr>
        <p:sp>
          <p:nvSpPr>
            <p:cNvPr name="Freeform 73" id="73"/>
            <p:cNvSpPr/>
            <p:nvPr/>
          </p:nvSpPr>
          <p:spPr>
            <a:xfrm flipH="false" flipV="false" rot="0">
              <a:off x="0" y="0"/>
              <a:ext cx="169291" cy="304800"/>
            </a:xfrm>
            <a:custGeom>
              <a:avLst/>
              <a:gdLst/>
              <a:ahLst/>
              <a:cxnLst/>
              <a:rect r="r" b="b" t="t" l="l"/>
              <a:pathLst>
                <a:path h="304800" w="169291">
                  <a:moveTo>
                    <a:pt x="0" y="0"/>
                  </a:moveTo>
                  <a:lnTo>
                    <a:pt x="169291" y="0"/>
                  </a:lnTo>
                  <a:lnTo>
                    <a:pt x="169291" y="304800"/>
                  </a:lnTo>
                  <a:lnTo>
                    <a:pt x="0" y="304800"/>
                  </a:lnTo>
                  <a:lnTo>
                    <a:pt x="0" y="0"/>
                  </a:lnTo>
                  <a:close/>
                </a:path>
              </a:pathLst>
            </a:custGeom>
            <a:blipFill>
              <a:blip r:embed="rId6">
                <a:alphaModFix amt="19999"/>
              </a:blip>
              <a:stretch>
                <a:fillRect l="-2500" t="0" r="-2525" b="0"/>
              </a:stretch>
            </a:blipFill>
          </p:spPr>
        </p:sp>
      </p:grpSp>
      <p:grpSp>
        <p:nvGrpSpPr>
          <p:cNvPr name="Group 74" id="74"/>
          <p:cNvGrpSpPr/>
          <p:nvPr/>
        </p:nvGrpSpPr>
        <p:grpSpPr>
          <a:xfrm rot="5400000">
            <a:off x="9493755" y="7831542"/>
            <a:ext cx="127000" cy="228600"/>
            <a:chOff x="0" y="0"/>
            <a:chExt cx="169333" cy="304800"/>
          </a:xfrm>
        </p:grpSpPr>
        <p:sp>
          <p:nvSpPr>
            <p:cNvPr name="Freeform 75" id="75"/>
            <p:cNvSpPr/>
            <p:nvPr/>
          </p:nvSpPr>
          <p:spPr>
            <a:xfrm flipH="false" flipV="false" rot="0">
              <a:off x="0" y="0"/>
              <a:ext cx="169291" cy="304800"/>
            </a:xfrm>
            <a:custGeom>
              <a:avLst/>
              <a:gdLst/>
              <a:ahLst/>
              <a:cxnLst/>
              <a:rect r="r" b="b" t="t" l="l"/>
              <a:pathLst>
                <a:path h="304800" w="169291">
                  <a:moveTo>
                    <a:pt x="0" y="0"/>
                  </a:moveTo>
                  <a:lnTo>
                    <a:pt x="169291" y="0"/>
                  </a:lnTo>
                  <a:lnTo>
                    <a:pt x="169291" y="304800"/>
                  </a:lnTo>
                  <a:lnTo>
                    <a:pt x="0" y="304800"/>
                  </a:lnTo>
                  <a:lnTo>
                    <a:pt x="0" y="0"/>
                  </a:lnTo>
                  <a:close/>
                </a:path>
              </a:pathLst>
            </a:custGeom>
            <a:blipFill>
              <a:blip r:embed="rId6">
                <a:alphaModFix amt="19999"/>
              </a:blip>
              <a:stretch>
                <a:fillRect l="-2500" t="0" r="-2525" b="0"/>
              </a:stretch>
            </a:blipFill>
          </p:spPr>
        </p:sp>
      </p:grpSp>
      <p:grpSp>
        <p:nvGrpSpPr>
          <p:cNvPr name="Group 76" id="76"/>
          <p:cNvGrpSpPr/>
          <p:nvPr/>
        </p:nvGrpSpPr>
        <p:grpSpPr>
          <a:xfrm rot="0">
            <a:off x="338696" y="209742"/>
            <a:ext cx="18054079" cy="115550"/>
            <a:chOff x="0" y="0"/>
            <a:chExt cx="4754984" cy="30433"/>
          </a:xfrm>
        </p:grpSpPr>
        <p:sp>
          <p:nvSpPr>
            <p:cNvPr name="Freeform 77" id="77"/>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78" id="78"/>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181600" y="7810500"/>
            <a:ext cx="787400" cy="25400"/>
            <a:chOff x="0" y="0"/>
            <a:chExt cx="1049867" cy="33867"/>
          </a:xfrm>
        </p:grpSpPr>
        <p:sp>
          <p:nvSpPr>
            <p:cNvPr name="Freeform 3" id="3"/>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3"/>
              <a:stretch>
                <a:fillRect l="0" t="-6016" r="4" b="-5891"/>
              </a:stretch>
            </a:blipFill>
          </p:spPr>
        </p:sp>
      </p:grpSp>
      <p:grpSp>
        <p:nvGrpSpPr>
          <p:cNvPr name="Group 4" id="4"/>
          <p:cNvGrpSpPr/>
          <p:nvPr/>
        </p:nvGrpSpPr>
        <p:grpSpPr>
          <a:xfrm rot="0">
            <a:off x="15008859" y="9993627"/>
            <a:ext cx="3279141" cy="268898"/>
            <a:chOff x="0" y="0"/>
            <a:chExt cx="4372188" cy="358531"/>
          </a:xfrm>
        </p:grpSpPr>
        <p:sp>
          <p:nvSpPr>
            <p:cNvPr name="Freeform 5" id="5"/>
            <p:cNvSpPr/>
            <p:nvPr/>
          </p:nvSpPr>
          <p:spPr>
            <a:xfrm flipH="false" flipV="false" rot="0">
              <a:off x="0" y="0"/>
              <a:ext cx="4372188" cy="358531"/>
            </a:xfrm>
            <a:custGeom>
              <a:avLst/>
              <a:gdLst/>
              <a:ahLst/>
              <a:cxnLst/>
              <a:rect r="r" b="b" t="t" l="l"/>
              <a:pathLst>
                <a:path h="358531" w="4372188">
                  <a:moveTo>
                    <a:pt x="0" y="0"/>
                  </a:moveTo>
                  <a:lnTo>
                    <a:pt x="4372188" y="0"/>
                  </a:lnTo>
                  <a:lnTo>
                    <a:pt x="4372188" y="358531"/>
                  </a:lnTo>
                  <a:lnTo>
                    <a:pt x="0" y="358531"/>
                  </a:lnTo>
                  <a:close/>
                </a:path>
              </a:pathLst>
            </a:custGeom>
            <a:solidFill>
              <a:srgbClr val="000000">
                <a:alpha val="0"/>
              </a:srgbClr>
            </a:solidFill>
          </p:spPr>
        </p:sp>
        <p:sp>
          <p:nvSpPr>
            <p:cNvPr name="TextBox 6" id="6"/>
            <p:cNvSpPr txBox="true"/>
            <p:nvPr/>
          </p:nvSpPr>
          <p:spPr>
            <a:xfrm>
              <a:off x="0" y="-57150"/>
              <a:ext cx="4372188" cy="415681"/>
            </a:xfrm>
            <a:prstGeom prst="rect">
              <a:avLst/>
            </a:prstGeom>
          </p:spPr>
          <p:txBody>
            <a:bodyPr anchor="t" rtlCol="false" tIns="0" lIns="0" bIns="0" rIns="0"/>
            <a:lstStyle/>
            <a:p>
              <a:pPr algn="l">
                <a:lnSpc>
                  <a:spcPts val="1977"/>
                </a:lnSpc>
              </a:pPr>
              <a:r>
                <a:rPr lang="en-US" sz="1413" u="sng">
                  <a:solidFill>
                    <a:srgbClr val="0000FF"/>
                  </a:solidFill>
                  <a:latin typeface="Arial"/>
                  <a:ea typeface="Arial"/>
                  <a:cs typeface="Arial"/>
                  <a:sym typeface="Arial"/>
                  <a:hlinkClick r:id="rId4" tooltip="https://www.kamp-ai.kr/aidataDetail?AI_SEARCH=%ED%81%AC%EB%A1%9C&amp;page=1&amp;DATASET_SEQ=25&amp;EQUIP_SEL=&amp;GUBUN_SEL=&amp;FILE_TYPE_SEL=&amp;WDATE_SEL="/>
                </a:rPr>
                <a:t>데이터 출처: KAMP 인공지능 제조 플랫폼</a:t>
              </a:r>
            </a:p>
          </p:txBody>
        </p:sp>
      </p:grpSp>
      <p:grpSp>
        <p:nvGrpSpPr>
          <p:cNvPr name="Group 7" id="7"/>
          <p:cNvGrpSpPr/>
          <p:nvPr/>
        </p:nvGrpSpPr>
        <p:grpSpPr>
          <a:xfrm rot="0">
            <a:off x="1028700" y="1374175"/>
            <a:ext cx="7789185" cy="955113"/>
            <a:chOff x="0" y="0"/>
            <a:chExt cx="10385580" cy="1273484"/>
          </a:xfrm>
        </p:grpSpPr>
        <p:sp>
          <p:nvSpPr>
            <p:cNvPr name="Freeform 8" id="8"/>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9" id="9"/>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a:t>
              </a:r>
            </a:p>
          </p:txBody>
        </p:sp>
      </p:grpSp>
      <p:grpSp>
        <p:nvGrpSpPr>
          <p:cNvPr name="Group 10" id="10"/>
          <p:cNvGrpSpPr/>
          <p:nvPr/>
        </p:nvGrpSpPr>
        <p:grpSpPr>
          <a:xfrm rot="0">
            <a:off x="1028700" y="978979"/>
            <a:ext cx="3557205" cy="395196"/>
            <a:chOff x="0" y="0"/>
            <a:chExt cx="4742940" cy="526928"/>
          </a:xfrm>
        </p:grpSpPr>
        <p:sp>
          <p:nvSpPr>
            <p:cNvPr name="Freeform 11" id="11"/>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12" id="12"/>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 관리</a:t>
              </a:r>
            </a:p>
          </p:txBody>
        </p:sp>
      </p:grpSp>
      <p:grpSp>
        <p:nvGrpSpPr>
          <p:cNvPr name="Group 13" id="13"/>
          <p:cNvGrpSpPr/>
          <p:nvPr/>
        </p:nvGrpSpPr>
        <p:grpSpPr>
          <a:xfrm rot="0">
            <a:off x="329171" y="209742"/>
            <a:ext cx="18054079" cy="115550"/>
            <a:chOff x="0" y="0"/>
            <a:chExt cx="4754984" cy="30433"/>
          </a:xfrm>
        </p:grpSpPr>
        <p:sp>
          <p:nvSpPr>
            <p:cNvPr name="Freeform 14" id="14"/>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5" id="15"/>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
        <p:nvSpPr>
          <p:cNvPr name="Freeform 16" id="16"/>
          <p:cNvSpPr/>
          <p:nvPr/>
        </p:nvSpPr>
        <p:spPr>
          <a:xfrm flipH="false" flipV="false" rot="0">
            <a:off x="2415389" y="2194764"/>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5"/>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1120" y="8164186"/>
            <a:ext cx="2567826" cy="1094114"/>
            <a:chOff x="0" y="0"/>
            <a:chExt cx="2977339" cy="1268601"/>
          </a:xfrm>
        </p:grpSpPr>
        <p:sp>
          <p:nvSpPr>
            <p:cNvPr name="Freeform 3" id="3"/>
            <p:cNvSpPr/>
            <p:nvPr/>
          </p:nvSpPr>
          <p:spPr>
            <a:xfrm flipH="false" flipV="false" rot="0">
              <a:off x="0" y="0"/>
              <a:ext cx="2977388" cy="1268603"/>
            </a:xfrm>
            <a:custGeom>
              <a:avLst/>
              <a:gdLst/>
              <a:ahLst/>
              <a:cxnLst/>
              <a:rect r="r" b="b" t="t" l="l"/>
              <a:pathLst>
                <a:path h="1268603" w="2977388">
                  <a:moveTo>
                    <a:pt x="21717" y="0"/>
                  </a:moveTo>
                  <a:lnTo>
                    <a:pt x="2955671" y="0"/>
                  </a:lnTo>
                  <a:cubicBezTo>
                    <a:pt x="2967736" y="0"/>
                    <a:pt x="2977388" y="8636"/>
                    <a:pt x="2977388" y="19177"/>
                  </a:cubicBezTo>
                  <a:lnTo>
                    <a:pt x="2977388" y="1249426"/>
                  </a:lnTo>
                  <a:cubicBezTo>
                    <a:pt x="2977388" y="1260094"/>
                    <a:pt x="2967609" y="1268603"/>
                    <a:pt x="2955671" y="1268603"/>
                  </a:cubicBezTo>
                  <a:lnTo>
                    <a:pt x="21717" y="1268603"/>
                  </a:lnTo>
                  <a:cubicBezTo>
                    <a:pt x="9779" y="1268603"/>
                    <a:pt x="0" y="1259967"/>
                    <a:pt x="0" y="1249426"/>
                  </a:cubicBezTo>
                  <a:lnTo>
                    <a:pt x="0" y="19177"/>
                  </a:lnTo>
                  <a:cubicBezTo>
                    <a:pt x="0" y="8636"/>
                    <a:pt x="9779" y="0"/>
                    <a:pt x="21717" y="0"/>
                  </a:cubicBezTo>
                  <a:moveTo>
                    <a:pt x="21717" y="38481"/>
                  </a:moveTo>
                  <a:lnTo>
                    <a:pt x="21717" y="19177"/>
                  </a:lnTo>
                  <a:lnTo>
                    <a:pt x="43561" y="19177"/>
                  </a:lnTo>
                  <a:lnTo>
                    <a:pt x="43561" y="1249426"/>
                  </a:lnTo>
                  <a:lnTo>
                    <a:pt x="21717" y="1249426"/>
                  </a:lnTo>
                  <a:lnTo>
                    <a:pt x="21717" y="1230122"/>
                  </a:lnTo>
                  <a:lnTo>
                    <a:pt x="2955671" y="1230122"/>
                  </a:lnTo>
                  <a:lnTo>
                    <a:pt x="2955671" y="1249299"/>
                  </a:lnTo>
                  <a:lnTo>
                    <a:pt x="2933954" y="1249299"/>
                  </a:lnTo>
                  <a:lnTo>
                    <a:pt x="2933954" y="19177"/>
                  </a:lnTo>
                  <a:lnTo>
                    <a:pt x="2955671" y="19177"/>
                  </a:lnTo>
                  <a:lnTo>
                    <a:pt x="2955671" y="38481"/>
                  </a:lnTo>
                  <a:lnTo>
                    <a:pt x="21717" y="38481"/>
                  </a:lnTo>
                  <a:close/>
                </a:path>
              </a:pathLst>
            </a:custGeom>
            <a:solidFill>
              <a:srgbClr val="385D8A"/>
            </a:solidFill>
          </p:spPr>
        </p:sp>
      </p:grpSp>
      <p:grpSp>
        <p:nvGrpSpPr>
          <p:cNvPr name="Group 4" id="4"/>
          <p:cNvGrpSpPr/>
          <p:nvPr/>
        </p:nvGrpSpPr>
        <p:grpSpPr>
          <a:xfrm rot="0">
            <a:off x="902026" y="8193259"/>
            <a:ext cx="2546014" cy="1065041"/>
            <a:chOff x="0" y="0"/>
            <a:chExt cx="2952048" cy="1234892"/>
          </a:xfrm>
        </p:grpSpPr>
        <p:sp>
          <p:nvSpPr>
            <p:cNvPr name="Freeform 5" id="5"/>
            <p:cNvSpPr/>
            <p:nvPr/>
          </p:nvSpPr>
          <p:spPr>
            <a:xfrm flipH="false" flipV="false" rot="0">
              <a:off x="0" y="0"/>
              <a:ext cx="2952048" cy="1234892"/>
            </a:xfrm>
            <a:custGeom>
              <a:avLst/>
              <a:gdLst/>
              <a:ahLst/>
              <a:cxnLst/>
              <a:rect r="r" b="b" t="t" l="l"/>
              <a:pathLst>
                <a:path h="1234892" w="2952048">
                  <a:moveTo>
                    <a:pt x="0" y="0"/>
                  </a:moveTo>
                  <a:lnTo>
                    <a:pt x="2952048" y="0"/>
                  </a:lnTo>
                  <a:lnTo>
                    <a:pt x="2952048" y="1234892"/>
                  </a:lnTo>
                  <a:lnTo>
                    <a:pt x="0" y="1234892"/>
                  </a:lnTo>
                  <a:close/>
                </a:path>
              </a:pathLst>
            </a:custGeom>
            <a:solidFill>
              <a:srgbClr val="000000">
                <a:alpha val="0"/>
              </a:srgbClr>
            </a:solidFill>
          </p:spPr>
        </p:sp>
        <p:sp>
          <p:nvSpPr>
            <p:cNvPr name="TextBox 6" id="6"/>
            <p:cNvSpPr txBox="true"/>
            <p:nvPr/>
          </p:nvSpPr>
          <p:spPr>
            <a:xfrm>
              <a:off x="0" y="-9525"/>
              <a:ext cx="2952048" cy="1244417"/>
            </a:xfrm>
            <a:prstGeom prst="rect">
              <a:avLst/>
            </a:prstGeom>
          </p:spPr>
          <p:txBody>
            <a:bodyPr anchor="ctr" rtlCol="false" tIns="0" lIns="0" bIns="0" rIns="0"/>
            <a:lstStyle/>
            <a:p>
              <a:pPr algn="ctr">
                <a:lnSpc>
                  <a:spcPts val="2160"/>
                </a:lnSpc>
              </a:pPr>
              <a:r>
                <a:rPr lang="en-US" sz="1800">
                  <a:solidFill>
                    <a:srgbClr val="000000"/>
                  </a:solidFill>
                  <a:latin typeface="Nanum Square"/>
                  <a:ea typeface="Nanum Square"/>
                  <a:cs typeface="Nanum Square"/>
                  <a:sym typeface="Nanum Square"/>
                </a:rPr>
                <a:t>사원 정보</a:t>
              </a:r>
            </a:p>
            <a:p>
              <a:pPr algn="ctr">
                <a:lnSpc>
                  <a:spcPts val="2160"/>
                </a:lnSpc>
              </a:pPr>
              <a:r>
                <a:rPr lang="en-US" sz="1800">
                  <a:solidFill>
                    <a:srgbClr val="000000"/>
                  </a:solidFill>
                  <a:latin typeface="Nanum Square"/>
                  <a:ea typeface="Nanum Square"/>
                  <a:cs typeface="Nanum Square"/>
                  <a:sym typeface="Nanum Square"/>
                </a:rPr>
                <a:t>테이블</a:t>
              </a:r>
            </a:p>
          </p:txBody>
        </p:sp>
      </p:grpSp>
      <p:grpSp>
        <p:nvGrpSpPr>
          <p:cNvPr name="Group 7" id="7"/>
          <p:cNvGrpSpPr/>
          <p:nvPr/>
        </p:nvGrpSpPr>
        <p:grpSpPr>
          <a:xfrm rot="0">
            <a:off x="5193884" y="8222332"/>
            <a:ext cx="2437755" cy="1035968"/>
            <a:chOff x="0" y="0"/>
            <a:chExt cx="2826524" cy="1201183"/>
          </a:xfrm>
        </p:grpSpPr>
        <p:sp>
          <p:nvSpPr>
            <p:cNvPr name="Freeform 8" id="8"/>
            <p:cNvSpPr/>
            <p:nvPr/>
          </p:nvSpPr>
          <p:spPr>
            <a:xfrm flipH="false" flipV="false" rot="0">
              <a:off x="0" y="0"/>
              <a:ext cx="2826512" cy="1201166"/>
            </a:xfrm>
            <a:custGeom>
              <a:avLst/>
              <a:gdLst/>
              <a:ahLst/>
              <a:cxnLst/>
              <a:rect r="r" b="b" t="t" l="l"/>
              <a:pathLst>
                <a:path h="1201166" w="2826512">
                  <a:moveTo>
                    <a:pt x="20574" y="0"/>
                  </a:moveTo>
                  <a:lnTo>
                    <a:pt x="2805938" y="0"/>
                  </a:lnTo>
                  <a:cubicBezTo>
                    <a:pt x="2817368" y="0"/>
                    <a:pt x="2826512" y="8128"/>
                    <a:pt x="2826512" y="18161"/>
                  </a:cubicBezTo>
                  <a:lnTo>
                    <a:pt x="2826512" y="1183005"/>
                  </a:lnTo>
                  <a:cubicBezTo>
                    <a:pt x="2826512" y="1193165"/>
                    <a:pt x="2817241" y="1201166"/>
                    <a:pt x="2805938" y="1201166"/>
                  </a:cubicBezTo>
                  <a:lnTo>
                    <a:pt x="20574" y="1201166"/>
                  </a:lnTo>
                  <a:cubicBezTo>
                    <a:pt x="9271" y="1201166"/>
                    <a:pt x="0" y="1193038"/>
                    <a:pt x="0" y="1183005"/>
                  </a:cubicBezTo>
                  <a:lnTo>
                    <a:pt x="0" y="18161"/>
                  </a:lnTo>
                  <a:cubicBezTo>
                    <a:pt x="0" y="8128"/>
                    <a:pt x="9271" y="0"/>
                    <a:pt x="20574" y="0"/>
                  </a:cubicBezTo>
                  <a:moveTo>
                    <a:pt x="20574" y="36449"/>
                  </a:moveTo>
                  <a:lnTo>
                    <a:pt x="20574" y="18161"/>
                  </a:lnTo>
                  <a:lnTo>
                    <a:pt x="41275" y="18161"/>
                  </a:lnTo>
                  <a:lnTo>
                    <a:pt x="41275" y="1183005"/>
                  </a:lnTo>
                  <a:lnTo>
                    <a:pt x="20574" y="1183005"/>
                  </a:lnTo>
                  <a:lnTo>
                    <a:pt x="20574" y="1164717"/>
                  </a:lnTo>
                  <a:lnTo>
                    <a:pt x="2805938" y="1164717"/>
                  </a:lnTo>
                  <a:lnTo>
                    <a:pt x="2805938" y="1182878"/>
                  </a:lnTo>
                  <a:lnTo>
                    <a:pt x="2785364" y="1182878"/>
                  </a:lnTo>
                  <a:lnTo>
                    <a:pt x="2785364" y="18161"/>
                  </a:lnTo>
                  <a:lnTo>
                    <a:pt x="2805938" y="18161"/>
                  </a:lnTo>
                  <a:lnTo>
                    <a:pt x="2805938" y="36449"/>
                  </a:lnTo>
                  <a:lnTo>
                    <a:pt x="20574" y="36449"/>
                  </a:lnTo>
                  <a:close/>
                </a:path>
              </a:pathLst>
            </a:custGeom>
            <a:solidFill>
              <a:srgbClr val="385D8A"/>
            </a:solidFill>
          </p:spPr>
        </p:sp>
      </p:grpSp>
      <p:grpSp>
        <p:nvGrpSpPr>
          <p:cNvPr name="Group 9" id="9"/>
          <p:cNvGrpSpPr/>
          <p:nvPr/>
        </p:nvGrpSpPr>
        <p:grpSpPr>
          <a:xfrm rot="0">
            <a:off x="5190117" y="8222332"/>
            <a:ext cx="2437021" cy="1035968"/>
            <a:chOff x="0" y="0"/>
            <a:chExt cx="2825674" cy="1201183"/>
          </a:xfrm>
        </p:grpSpPr>
        <p:sp>
          <p:nvSpPr>
            <p:cNvPr name="Freeform 10" id="10"/>
            <p:cNvSpPr/>
            <p:nvPr/>
          </p:nvSpPr>
          <p:spPr>
            <a:xfrm flipH="false" flipV="false" rot="0">
              <a:off x="0" y="0"/>
              <a:ext cx="2825674" cy="1201183"/>
            </a:xfrm>
            <a:custGeom>
              <a:avLst/>
              <a:gdLst/>
              <a:ahLst/>
              <a:cxnLst/>
              <a:rect r="r" b="b" t="t" l="l"/>
              <a:pathLst>
                <a:path h="1201183" w="2825674">
                  <a:moveTo>
                    <a:pt x="0" y="0"/>
                  </a:moveTo>
                  <a:lnTo>
                    <a:pt x="2825674" y="0"/>
                  </a:lnTo>
                  <a:lnTo>
                    <a:pt x="2825674" y="1201183"/>
                  </a:lnTo>
                  <a:lnTo>
                    <a:pt x="0" y="1201183"/>
                  </a:lnTo>
                  <a:close/>
                </a:path>
              </a:pathLst>
            </a:custGeom>
            <a:solidFill>
              <a:srgbClr val="000000">
                <a:alpha val="0"/>
              </a:srgbClr>
            </a:solidFill>
          </p:spPr>
        </p:sp>
        <p:sp>
          <p:nvSpPr>
            <p:cNvPr name="TextBox 11" id="11"/>
            <p:cNvSpPr txBox="true"/>
            <p:nvPr/>
          </p:nvSpPr>
          <p:spPr>
            <a:xfrm>
              <a:off x="0" y="-9525"/>
              <a:ext cx="2825674" cy="1210708"/>
            </a:xfrm>
            <a:prstGeom prst="rect">
              <a:avLst/>
            </a:prstGeom>
          </p:spPr>
          <p:txBody>
            <a:bodyPr anchor="ctr" rtlCol="false" tIns="0" lIns="0" bIns="0" rIns="0"/>
            <a:lstStyle/>
            <a:p>
              <a:pPr algn="ctr">
                <a:lnSpc>
                  <a:spcPts val="2160"/>
                </a:lnSpc>
              </a:pPr>
              <a:r>
                <a:rPr lang="en-US" sz="1800">
                  <a:solidFill>
                    <a:srgbClr val="000000"/>
                  </a:solidFill>
                  <a:latin typeface="Nanum Square"/>
                  <a:ea typeface="Nanum Square"/>
                  <a:cs typeface="Nanum Square"/>
                  <a:sym typeface="Nanum Square"/>
                </a:rPr>
                <a:t>이미지 저장 테이블</a:t>
              </a:r>
            </a:p>
          </p:txBody>
        </p:sp>
      </p:grpSp>
      <p:grpSp>
        <p:nvGrpSpPr>
          <p:cNvPr name="Group 12" id="12"/>
          <p:cNvGrpSpPr/>
          <p:nvPr/>
        </p:nvGrpSpPr>
        <p:grpSpPr>
          <a:xfrm rot="0">
            <a:off x="8036713" y="8222332"/>
            <a:ext cx="2489867" cy="1035968"/>
            <a:chOff x="0" y="0"/>
            <a:chExt cx="2886947" cy="1201183"/>
          </a:xfrm>
        </p:grpSpPr>
        <p:sp>
          <p:nvSpPr>
            <p:cNvPr name="Freeform 13" id="13"/>
            <p:cNvSpPr/>
            <p:nvPr/>
          </p:nvSpPr>
          <p:spPr>
            <a:xfrm flipH="false" flipV="false" rot="0">
              <a:off x="0" y="0"/>
              <a:ext cx="2886964" cy="1201166"/>
            </a:xfrm>
            <a:custGeom>
              <a:avLst/>
              <a:gdLst/>
              <a:ahLst/>
              <a:cxnLst/>
              <a:rect r="r" b="b" t="t" l="l"/>
              <a:pathLst>
                <a:path h="1201166" w="2886964">
                  <a:moveTo>
                    <a:pt x="21082" y="0"/>
                  </a:moveTo>
                  <a:lnTo>
                    <a:pt x="2865882" y="0"/>
                  </a:lnTo>
                  <a:cubicBezTo>
                    <a:pt x="2877566" y="0"/>
                    <a:pt x="2886964" y="8128"/>
                    <a:pt x="2886964" y="18161"/>
                  </a:cubicBezTo>
                  <a:lnTo>
                    <a:pt x="2886964" y="1183005"/>
                  </a:lnTo>
                  <a:cubicBezTo>
                    <a:pt x="2886964" y="1193165"/>
                    <a:pt x="2877439" y="1201166"/>
                    <a:pt x="2865882" y="1201166"/>
                  </a:cubicBezTo>
                  <a:lnTo>
                    <a:pt x="21082" y="1201166"/>
                  </a:lnTo>
                  <a:cubicBezTo>
                    <a:pt x="9525" y="1201166"/>
                    <a:pt x="0" y="1193038"/>
                    <a:pt x="0" y="1183005"/>
                  </a:cubicBezTo>
                  <a:lnTo>
                    <a:pt x="0" y="18161"/>
                  </a:lnTo>
                  <a:cubicBezTo>
                    <a:pt x="0" y="8128"/>
                    <a:pt x="9525" y="0"/>
                    <a:pt x="21082" y="0"/>
                  </a:cubicBezTo>
                  <a:moveTo>
                    <a:pt x="21082" y="36449"/>
                  </a:moveTo>
                  <a:lnTo>
                    <a:pt x="21082" y="18161"/>
                  </a:lnTo>
                  <a:lnTo>
                    <a:pt x="42164" y="18161"/>
                  </a:lnTo>
                  <a:lnTo>
                    <a:pt x="42164" y="1183005"/>
                  </a:lnTo>
                  <a:lnTo>
                    <a:pt x="21082" y="1183005"/>
                  </a:lnTo>
                  <a:lnTo>
                    <a:pt x="21082" y="1164717"/>
                  </a:lnTo>
                  <a:lnTo>
                    <a:pt x="2865882" y="1164717"/>
                  </a:lnTo>
                  <a:lnTo>
                    <a:pt x="2865882" y="1182878"/>
                  </a:lnTo>
                  <a:lnTo>
                    <a:pt x="2844800" y="1182878"/>
                  </a:lnTo>
                  <a:lnTo>
                    <a:pt x="2844800" y="18161"/>
                  </a:lnTo>
                  <a:lnTo>
                    <a:pt x="2865882" y="18161"/>
                  </a:lnTo>
                  <a:lnTo>
                    <a:pt x="2865882" y="36449"/>
                  </a:lnTo>
                  <a:lnTo>
                    <a:pt x="21082" y="36449"/>
                  </a:lnTo>
                  <a:close/>
                </a:path>
              </a:pathLst>
            </a:custGeom>
            <a:solidFill>
              <a:srgbClr val="385D8A"/>
            </a:solidFill>
          </p:spPr>
        </p:sp>
      </p:grpSp>
      <p:grpSp>
        <p:nvGrpSpPr>
          <p:cNvPr name="Group 14" id="14"/>
          <p:cNvGrpSpPr/>
          <p:nvPr/>
        </p:nvGrpSpPr>
        <p:grpSpPr>
          <a:xfrm rot="0">
            <a:off x="8039220" y="8219000"/>
            <a:ext cx="2489354" cy="1035968"/>
            <a:chOff x="0" y="0"/>
            <a:chExt cx="2886352" cy="1201183"/>
          </a:xfrm>
        </p:grpSpPr>
        <p:sp>
          <p:nvSpPr>
            <p:cNvPr name="Freeform 15" id="15"/>
            <p:cNvSpPr/>
            <p:nvPr/>
          </p:nvSpPr>
          <p:spPr>
            <a:xfrm flipH="false" flipV="false" rot="0">
              <a:off x="0" y="0"/>
              <a:ext cx="2886353" cy="1201183"/>
            </a:xfrm>
            <a:custGeom>
              <a:avLst/>
              <a:gdLst/>
              <a:ahLst/>
              <a:cxnLst/>
              <a:rect r="r" b="b" t="t" l="l"/>
              <a:pathLst>
                <a:path h="1201183" w="2886353">
                  <a:moveTo>
                    <a:pt x="0" y="0"/>
                  </a:moveTo>
                  <a:lnTo>
                    <a:pt x="2886353" y="0"/>
                  </a:lnTo>
                  <a:lnTo>
                    <a:pt x="2886353" y="1201183"/>
                  </a:lnTo>
                  <a:lnTo>
                    <a:pt x="0" y="1201183"/>
                  </a:lnTo>
                  <a:close/>
                </a:path>
              </a:pathLst>
            </a:custGeom>
            <a:solidFill>
              <a:srgbClr val="000000">
                <a:alpha val="0"/>
              </a:srgbClr>
            </a:solidFill>
          </p:spPr>
        </p:sp>
        <p:sp>
          <p:nvSpPr>
            <p:cNvPr name="TextBox 16" id="16"/>
            <p:cNvSpPr txBox="true"/>
            <p:nvPr/>
          </p:nvSpPr>
          <p:spPr>
            <a:xfrm>
              <a:off x="0" y="-9525"/>
              <a:ext cx="2886352" cy="1210708"/>
            </a:xfrm>
            <a:prstGeom prst="rect">
              <a:avLst/>
            </a:prstGeom>
          </p:spPr>
          <p:txBody>
            <a:bodyPr anchor="ctr" rtlCol="false" tIns="0" lIns="0" bIns="0" rIns="0"/>
            <a:lstStyle/>
            <a:p>
              <a:pPr algn="ctr">
                <a:lnSpc>
                  <a:spcPts val="2160"/>
                </a:lnSpc>
              </a:pPr>
              <a:r>
                <a:rPr lang="en-US" sz="1800">
                  <a:solidFill>
                    <a:srgbClr val="000000"/>
                  </a:solidFill>
                  <a:latin typeface="Nanum Square"/>
                  <a:ea typeface="Nanum Square"/>
                  <a:cs typeface="Nanum Square"/>
                  <a:sym typeface="Nanum Square"/>
                </a:rPr>
                <a:t>합/불 판별 저장</a:t>
              </a:r>
            </a:p>
            <a:p>
              <a:pPr algn="ctr">
                <a:lnSpc>
                  <a:spcPts val="2160"/>
                </a:lnSpc>
              </a:pPr>
              <a:r>
                <a:rPr lang="en-US" sz="1800">
                  <a:solidFill>
                    <a:srgbClr val="000000"/>
                  </a:solidFill>
                  <a:latin typeface="Nanum Square"/>
                  <a:ea typeface="Nanum Square"/>
                  <a:cs typeface="Nanum Square"/>
                  <a:sym typeface="Nanum Square"/>
                </a:rPr>
                <a:t>테이블</a:t>
              </a:r>
            </a:p>
          </p:txBody>
        </p:sp>
      </p:grpSp>
      <p:grpSp>
        <p:nvGrpSpPr>
          <p:cNvPr name="Group 17" id="17"/>
          <p:cNvGrpSpPr/>
          <p:nvPr/>
        </p:nvGrpSpPr>
        <p:grpSpPr>
          <a:xfrm rot="0">
            <a:off x="10936156" y="8222332"/>
            <a:ext cx="2150340" cy="1035968"/>
            <a:chOff x="0" y="0"/>
            <a:chExt cx="2493273" cy="1201183"/>
          </a:xfrm>
        </p:grpSpPr>
        <p:sp>
          <p:nvSpPr>
            <p:cNvPr name="Freeform 18" id="18"/>
            <p:cNvSpPr/>
            <p:nvPr/>
          </p:nvSpPr>
          <p:spPr>
            <a:xfrm flipH="false" flipV="false" rot="0">
              <a:off x="0" y="0"/>
              <a:ext cx="2493264" cy="1201166"/>
            </a:xfrm>
            <a:custGeom>
              <a:avLst/>
              <a:gdLst/>
              <a:ahLst/>
              <a:cxnLst/>
              <a:rect r="r" b="b" t="t" l="l"/>
              <a:pathLst>
                <a:path h="1201166" w="2493264">
                  <a:moveTo>
                    <a:pt x="18161" y="0"/>
                  </a:moveTo>
                  <a:lnTo>
                    <a:pt x="2475103" y="0"/>
                  </a:lnTo>
                  <a:cubicBezTo>
                    <a:pt x="2485263" y="0"/>
                    <a:pt x="2493264" y="8128"/>
                    <a:pt x="2493264" y="18161"/>
                  </a:cubicBezTo>
                  <a:lnTo>
                    <a:pt x="2493264" y="1183005"/>
                  </a:lnTo>
                  <a:cubicBezTo>
                    <a:pt x="2493264" y="1193165"/>
                    <a:pt x="2485136" y="1201166"/>
                    <a:pt x="2475103" y="1201166"/>
                  </a:cubicBezTo>
                  <a:lnTo>
                    <a:pt x="18161" y="1201166"/>
                  </a:lnTo>
                  <a:cubicBezTo>
                    <a:pt x="8128" y="1201166"/>
                    <a:pt x="0" y="1193038"/>
                    <a:pt x="0" y="1183005"/>
                  </a:cubicBezTo>
                  <a:lnTo>
                    <a:pt x="0" y="18161"/>
                  </a:lnTo>
                  <a:cubicBezTo>
                    <a:pt x="0" y="8128"/>
                    <a:pt x="8128" y="0"/>
                    <a:pt x="18161" y="0"/>
                  </a:cubicBezTo>
                  <a:moveTo>
                    <a:pt x="18161" y="36449"/>
                  </a:moveTo>
                  <a:lnTo>
                    <a:pt x="18161" y="18161"/>
                  </a:lnTo>
                  <a:lnTo>
                    <a:pt x="36449" y="18161"/>
                  </a:lnTo>
                  <a:lnTo>
                    <a:pt x="36449" y="1183005"/>
                  </a:lnTo>
                  <a:lnTo>
                    <a:pt x="18161" y="1183005"/>
                  </a:lnTo>
                  <a:lnTo>
                    <a:pt x="18161" y="1164717"/>
                  </a:lnTo>
                  <a:lnTo>
                    <a:pt x="2475103" y="1164717"/>
                  </a:lnTo>
                  <a:lnTo>
                    <a:pt x="2475103" y="1182878"/>
                  </a:lnTo>
                  <a:lnTo>
                    <a:pt x="2456942" y="1182878"/>
                  </a:lnTo>
                  <a:lnTo>
                    <a:pt x="2456942" y="18161"/>
                  </a:lnTo>
                  <a:lnTo>
                    <a:pt x="2475103" y="18161"/>
                  </a:lnTo>
                  <a:lnTo>
                    <a:pt x="2475103" y="36449"/>
                  </a:lnTo>
                  <a:lnTo>
                    <a:pt x="18161" y="36449"/>
                  </a:lnTo>
                  <a:close/>
                </a:path>
              </a:pathLst>
            </a:custGeom>
            <a:solidFill>
              <a:srgbClr val="385D8A"/>
            </a:solidFill>
          </p:spPr>
        </p:sp>
      </p:grpSp>
      <p:grpSp>
        <p:nvGrpSpPr>
          <p:cNvPr name="Group 19" id="19"/>
          <p:cNvGrpSpPr/>
          <p:nvPr/>
        </p:nvGrpSpPr>
        <p:grpSpPr>
          <a:xfrm rot="0">
            <a:off x="10938149" y="8222332"/>
            <a:ext cx="2104812" cy="1035968"/>
            <a:chOff x="0" y="0"/>
            <a:chExt cx="2440484" cy="1201183"/>
          </a:xfrm>
        </p:grpSpPr>
        <p:sp>
          <p:nvSpPr>
            <p:cNvPr name="Freeform 20" id="20"/>
            <p:cNvSpPr/>
            <p:nvPr/>
          </p:nvSpPr>
          <p:spPr>
            <a:xfrm flipH="false" flipV="false" rot="0">
              <a:off x="0" y="0"/>
              <a:ext cx="2440484" cy="1201183"/>
            </a:xfrm>
            <a:custGeom>
              <a:avLst/>
              <a:gdLst/>
              <a:ahLst/>
              <a:cxnLst/>
              <a:rect r="r" b="b" t="t" l="l"/>
              <a:pathLst>
                <a:path h="1201183" w="2440484">
                  <a:moveTo>
                    <a:pt x="0" y="0"/>
                  </a:moveTo>
                  <a:lnTo>
                    <a:pt x="2440484" y="0"/>
                  </a:lnTo>
                  <a:lnTo>
                    <a:pt x="2440484" y="1201183"/>
                  </a:lnTo>
                  <a:lnTo>
                    <a:pt x="0" y="1201183"/>
                  </a:lnTo>
                  <a:close/>
                </a:path>
              </a:pathLst>
            </a:custGeom>
            <a:solidFill>
              <a:srgbClr val="000000">
                <a:alpha val="0"/>
              </a:srgbClr>
            </a:solidFill>
          </p:spPr>
        </p:sp>
        <p:sp>
          <p:nvSpPr>
            <p:cNvPr name="TextBox 21" id="21"/>
            <p:cNvSpPr txBox="true"/>
            <p:nvPr/>
          </p:nvSpPr>
          <p:spPr>
            <a:xfrm>
              <a:off x="0" y="-9525"/>
              <a:ext cx="2440484" cy="1210708"/>
            </a:xfrm>
            <a:prstGeom prst="rect">
              <a:avLst/>
            </a:prstGeom>
          </p:spPr>
          <p:txBody>
            <a:bodyPr anchor="ctr" rtlCol="false" tIns="0" lIns="0" bIns="0" rIns="0"/>
            <a:lstStyle/>
            <a:p>
              <a:pPr algn="ctr">
                <a:lnSpc>
                  <a:spcPts val="2160"/>
                </a:lnSpc>
              </a:pPr>
              <a:r>
                <a:rPr lang="en-US" sz="1800">
                  <a:solidFill>
                    <a:srgbClr val="000000"/>
                  </a:solidFill>
                  <a:latin typeface="Nanum Square"/>
                  <a:ea typeface="Nanum Square"/>
                  <a:cs typeface="Nanum Square"/>
                  <a:sym typeface="Nanum Square"/>
                </a:rPr>
                <a:t>분석계 저장</a:t>
              </a:r>
            </a:p>
            <a:p>
              <a:pPr algn="ctr">
                <a:lnSpc>
                  <a:spcPts val="2160"/>
                </a:lnSpc>
              </a:pPr>
              <a:r>
                <a:rPr lang="en-US" sz="1800">
                  <a:solidFill>
                    <a:srgbClr val="000000"/>
                  </a:solidFill>
                  <a:latin typeface="Nanum Square"/>
                  <a:ea typeface="Nanum Square"/>
                  <a:cs typeface="Nanum Square"/>
                  <a:sym typeface="Nanum Square"/>
                </a:rPr>
                <a:t>테이블</a:t>
              </a:r>
            </a:p>
          </p:txBody>
        </p:sp>
      </p:grpSp>
      <p:sp>
        <p:nvSpPr>
          <p:cNvPr name="Freeform 22" id="22"/>
          <p:cNvSpPr/>
          <p:nvPr/>
        </p:nvSpPr>
        <p:spPr>
          <a:xfrm flipH="false" flipV="false" rot="0">
            <a:off x="12582040" y="5075816"/>
            <a:ext cx="1040567" cy="947538"/>
          </a:xfrm>
          <a:custGeom>
            <a:avLst/>
            <a:gdLst/>
            <a:ahLst/>
            <a:cxnLst/>
            <a:rect r="r" b="b" t="t" l="l"/>
            <a:pathLst>
              <a:path h="947538" w="1040567">
                <a:moveTo>
                  <a:pt x="0" y="0"/>
                </a:moveTo>
                <a:lnTo>
                  <a:pt x="1040567" y="0"/>
                </a:lnTo>
                <a:lnTo>
                  <a:pt x="1040567" y="947539"/>
                </a:lnTo>
                <a:lnTo>
                  <a:pt x="0" y="9475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3" id="23"/>
          <p:cNvGrpSpPr/>
          <p:nvPr/>
        </p:nvGrpSpPr>
        <p:grpSpPr>
          <a:xfrm rot="0">
            <a:off x="5924183" y="3410626"/>
            <a:ext cx="6191132" cy="4101864"/>
            <a:chOff x="0" y="0"/>
            <a:chExt cx="4862293" cy="3221457"/>
          </a:xfrm>
        </p:grpSpPr>
        <p:sp>
          <p:nvSpPr>
            <p:cNvPr name="Freeform 24" id="24"/>
            <p:cNvSpPr/>
            <p:nvPr/>
          </p:nvSpPr>
          <p:spPr>
            <a:xfrm flipH="false" flipV="false" rot="0">
              <a:off x="0" y="0"/>
              <a:ext cx="4862322" cy="3221482"/>
            </a:xfrm>
            <a:custGeom>
              <a:avLst/>
              <a:gdLst/>
              <a:ahLst/>
              <a:cxnLst/>
              <a:rect r="r" b="b" t="t" l="l"/>
              <a:pathLst>
                <a:path h="3221482" w="4862322">
                  <a:moveTo>
                    <a:pt x="0" y="0"/>
                  </a:moveTo>
                  <a:lnTo>
                    <a:pt x="4862322" y="0"/>
                  </a:lnTo>
                  <a:lnTo>
                    <a:pt x="4862322" y="3221482"/>
                  </a:lnTo>
                  <a:lnTo>
                    <a:pt x="0" y="3221482"/>
                  </a:lnTo>
                  <a:lnTo>
                    <a:pt x="0" y="0"/>
                  </a:lnTo>
                  <a:close/>
                </a:path>
              </a:pathLst>
            </a:custGeom>
            <a:blipFill>
              <a:blip r:embed="rId5"/>
              <a:stretch>
                <a:fillRect l="0" t="-68" r="0" b="-67"/>
              </a:stretch>
            </a:blipFill>
          </p:spPr>
        </p:sp>
      </p:grpSp>
      <p:grpSp>
        <p:nvGrpSpPr>
          <p:cNvPr name="Group 25" id="25"/>
          <p:cNvGrpSpPr/>
          <p:nvPr/>
        </p:nvGrpSpPr>
        <p:grpSpPr>
          <a:xfrm rot="0">
            <a:off x="14089332" y="4136944"/>
            <a:ext cx="3375546" cy="337554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812800" y="0"/>
                  </a:moveTo>
                  <a:lnTo>
                    <a:pt x="0" y="0"/>
                  </a:lnTo>
                  <a:lnTo>
                    <a:pt x="0" y="624840"/>
                  </a:lnTo>
                  <a:lnTo>
                    <a:pt x="157480" y="624840"/>
                  </a:lnTo>
                  <a:lnTo>
                    <a:pt x="157480" y="812800"/>
                  </a:lnTo>
                  <a:lnTo>
                    <a:pt x="463550" y="624840"/>
                  </a:lnTo>
                  <a:lnTo>
                    <a:pt x="812800" y="624840"/>
                  </a:lnTo>
                  <a:lnTo>
                    <a:pt x="812800" y="0"/>
                  </a:lnTo>
                  <a:close/>
                </a:path>
              </a:pathLst>
            </a:custGeom>
            <a:solidFill>
              <a:srgbClr val="5E76ED"/>
            </a:solidFill>
          </p:spPr>
        </p:sp>
        <p:sp>
          <p:nvSpPr>
            <p:cNvPr name="TextBox 27" id="27"/>
            <p:cNvSpPr txBox="true"/>
            <p:nvPr/>
          </p:nvSpPr>
          <p:spPr>
            <a:xfrm>
              <a:off x="0" y="-104775"/>
              <a:ext cx="812800" cy="727075"/>
            </a:xfrm>
            <a:prstGeom prst="rect">
              <a:avLst/>
            </a:prstGeom>
          </p:spPr>
          <p:txBody>
            <a:bodyPr anchor="ctr" rtlCol="false" tIns="50800" lIns="50800" bIns="50800" rIns="50800"/>
            <a:lstStyle/>
            <a:p>
              <a:pPr algn="ctr">
                <a:lnSpc>
                  <a:spcPts val="3802"/>
                </a:lnSpc>
              </a:pPr>
            </a:p>
          </p:txBody>
        </p:sp>
      </p:grpSp>
      <p:grpSp>
        <p:nvGrpSpPr>
          <p:cNvPr name="Group 28" id="28"/>
          <p:cNvGrpSpPr/>
          <p:nvPr/>
        </p:nvGrpSpPr>
        <p:grpSpPr>
          <a:xfrm rot="0">
            <a:off x="14234055" y="4785704"/>
            <a:ext cx="3086100" cy="1237651"/>
            <a:chOff x="0" y="0"/>
            <a:chExt cx="3578266" cy="1435029"/>
          </a:xfrm>
        </p:grpSpPr>
        <p:sp>
          <p:nvSpPr>
            <p:cNvPr name="Freeform 29" id="29"/>
            <p:cNvSpPr/>
            <p:nvPr/>
          </p:nvSpPr>
          <p:spPr>
            <a:xfrm flipH="false" flipV="false" rot="0">
              <a:off x="0" y="0"/>
              <a:ext cx="3578266" cy="1435029"/>
            </a:xfrm>
            <a:custGeom>
              <a:avLst/>
              <a:gdLst/>
              <a:ahLst/>
              <a:cxnLst/>
              <a:rect r="r" b="b" t="t" l="l"/>
              <a:pathLst>
                <a:path h="1435029" w="3578266">
                  <a:moveTo>
                    <a:pt x="0" y="0"/>
                  </a:moveTo>
                  <a:lnTo>
                    <a:pt x="3578266" y="0"/>
                  </a:lnTo>
                  <a:lnTo>
                    <a:pt x="3578266" y="1435029"/>
                  </a:lnTo>
                  <a:lnTo>
                    <a:pt x="0" y="1435029"/>
                  </a:lnTo>
                  <a:close/>
                </a:path>
              </a:pathLst>
            </a:custGeom>
            <a:solidFill>
              <a:srgbClr val="000000">
                <a:alpha val="0"/>
              </a:srgbClr>
            </a:solidFill>
          </p:spPr>
        </p:sp>
        <p:sp>
          <p:nvSpPr>
            <p:cNvPr name="TextBox 30" id="30"/>
            <p:cNvSpPr txBox="true"/>
            <p:nvPr/>
          </p:nvSpPr>
          <p:spPr>
            <a:xfrm>
              <a:off x="0" y="-104775"/>
              <a:ext cx="3578266" cy="1539804"/>
            </a:xfrm>
            <a:prstGeom prst="rect">
              <a:avLst/>
            </a:prstGeom>
          </p:spPr>
          <p:txBody>
            <a:bodyPr anchor="ctr" rtlCol="false" tIns="0" lIns="0" bIns="0" rIns="0"/>
            <a:lstStyle/>
            <a:p>
              <a:pPr algn="ctr">
                <a:lnSpc>
                  <a:spcPts val="3505"/>
                </a:lnSpc>
              </a:pPr>
              <a:r>
                <a:rPr lang="en-US" sz="2198">
                  <a:solidFill>
                    <a:srgbClr val="FFFFFF"/>
                  </a:solidFill>
                  <a:latin typeface="Nanum Square"/>
                  <a:ea typeface="Nanum Square"/>
                  <a:cs typeface="Nanum Square"/>
                  <a:sym typeface="Nanum Square"/>
                </a:rPr>
                <a:t>파이프 판별 넘버링을 통해 </a:t>
              </a:r>
            </a:p>
            <a:p>
              <a:pPr algn="ctr">
                <a:lnSpc>
                  <a:spcPts val="3505"/>
                </a:lnSpc>
              </a:pPr>
              <a:r>
                <a:rPr lang="en-US" sz="2198">
                  <a:solidFill>
                    <a:srgbClr val="FFFFFF"/>
                  </a:solidFill>
                  <a:latin typeface="Nanum Square"/>
                  <a:ea typeface="Nanum Square"/>
                  <a:cs typeface="Nanum Square"/>
                  <a:sym typeface="Nanum Square"/>
                </a:rPr>
                <a:t>데이터 조회를 </a:t>
              </a:r>
            </a:p>
            <a:p>
              <a:pPr algn="ctr">
                <a:lnSpc>
                  <a:spcPts val="3505"/>
                </a:lnSpc>
              </a:pPr>
              <a:r>
                <a:rPr lang="en-US" b="true" sz="2198">
                  <a:solidFill>
                    <a:srgbClr val="FFC840"/>
                  </a:solidFill>
                  <a:latin typeface="Nanum Square Bold"/>
                  <a:ea typeface="Nanum Square Bold"/>
                  <a:cs typeface="Nanum Square Bold"/>
                  <a:sym typeface="Nanum Square Bold"/>
                </a:rPr>
                <a:t>효율적</a:t>
              </a:r>
              <a:r>
                <a:rPr lang="en-US" sz="2198">
                  <a:solidFill>
                    <a:srgbClr val="FFFFFF"/>
                  </a:solidFill>
                  <a:latin typeface="Nanum Square"/>
                  <a:ea typeface="Nanum Square"/>
                  <a:cs typeface="Nanum Square"/>
                  <a:sym typeface="Nanum Square"/>
                </a:rPr>
                <a:t>으로 할 수 있음.</a:t>
              </a:r>
            </a:p>
          </p:txBody>
        </p:sp>
      </p:grpSp>
      <p:sp>
        <p:nvSpPr>
          <p:cNvPr name="Freeform 31" id="31"/>
          <p:cNvSpPr/>
          <p:nvPr/>
        </p:nvSpPr>
        <p:spPr>
          <a:xfrm flipH="false" flipV="false" rot="0">
            <a:off x="823121" y="4250015"/>
            <a:ext cx="2733321" cy="2599140"/>
          </a:xfrm>
          <a:custGeom>
            <a:avLst/>
            <a:gdLst/>
            <a:ahLst/>
            <a:cxnLst/>
            <a:rect r="r" b="b" t="t" l="l"/>
            <a:pathLst>
              <a:path h="2599140" w="2733321">
                <a:moveTo>
                  <a:pt x="0" y="0"/>
                </a:moveTo>
                <a:lnTo>
                  <a:pt x="2733322" y="0"/>
                </a:lnTo>
                <a:lnTo>
                  <a:pt x="2733322" y="2599140"/>
                </a:lnTo>
                <a:lnTo>
                  <a:pt x="0" y="25991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4022623" y="4832168"/>
            <a:ext cx="1434835" cy="1434835"/>
          </a:xfrm>
          <a:custGeom>
            <a:avLst/>
            <a:gdLst/>
            <a:ahLst/>
            <a:cxnLst/>
            <a:rect r="r" b="b" t="t" l="l"/>
            <a:pathLst>
              <a:path h="1434835" w="1434835">
                <a:moveTo>
                  <a:pt x="0" y="0"/>
                </a:moveTo>
                <a:lnTo>
                  <a:pt x="1434835" y="0"/>
                </a:lnTo>
                <a:lnTo>
                  <a:pt x="1434835" y="1434835"/>
                </a:lnTo>
                <a:lnTo>
                  <a:pt x="0" y="1434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3" id="33"/>
          <p:cNvGrpSpPr/>
          <p:nvPr/>
        </p:nvGrpSpPr>
        <p:grpSpPr>
          <a:xfrm rot="0">
            <a:off x="1028700" y="1374175"/>
            <a:ext cx="4748434" cy="955113"/>
            <a:chOff x="0" y="0"/>
            <a:chExt cx="6331245" cy="1273484"/>
          </a:xfrm>
        </p:grpSpPr>
        <p:sp>
          <p:nvSpPr>
            <p:cNvPr name="Freeform 34" id="34"/>
            <p:cNvSpPr/>
            <p:nvPr/>
          </p:nvSpPr>
          <p:spPr>
            <a:xfrm flipH="false" flipV="false" rot="0">
              <a:off x="0" y="0"/>
              <a:ext cx="6331245" cy="1273484"/>
            </a:xfrm>
            <a:custGeom>
              <a:avLst/>
              <a:gdLst/>
              <a:ahLst/>
              <a:cxnLst/>
              <a:rect r="r" b="b" t="t" l="l"/>
              <a:pathLst>
                <a:path h="1273484" w="6331245">
                  <a:moveTo>
                    <a:pt x="0" y="0"/>
                  </a:moveTo>
                  <a:lnTo>
                    <a:pt x="6331245" y="0"/>
                  </a:lnTo>
                  <a:lnTo>
                    <a:pt x="6331245" y="1273484"/>
                  </a:lnTo>
                  <a:lnTo>
                    <a:pt x="0" y="1273484"/>
                  </a:lnTo>
                  <a:close/>
                </a:path>
              </a:pathLst>
            </a:custGeom>
            <a:solidFill>
              <a:srgbClr val="000000">
                <a:alpha val="0"/>
              </a:srgbClr>
            </a:solidFill>
          </p:spPr>
        </p:sp>
        <p:sp>
          <p:nvSpPr>
            <p:cNvPr name="TextBox 35" id="35"/>
            <p:cNvSpPr txBox="true"/>
            <p:nvPr/>
          </p:nvSpPr>
          <p:spPr>
            <a:xfrm>
              <a:off x="0" y="-47625"/>
              <a:ext cx="6331245"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36" id="36"/>
          <p:cNvGrpSpPr/>
          <p:nvPr/>
        </p:nvGrpSpPr>
        <p:grpSpPr>
          <a:xfrm rot="0">
            <a:off x="1028700" y="978979"/>
            <a:ext cx="3557205" cy="395196"/>
            <a:chOff x="0" y="0"/>
            <a:chExt cx="4742940" cy="526928"/>
          </a:xfrm>
        </p:grpSpPr>
        <p:sp>
          <p:nvSpPr>
            <p:cNvPr name="Freeform 37" id="37"/>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38" id="38"/>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품질관리</a:t>
              </a:r>
            </a:p>
          </p:txBody>
        </p:sp>
      </p:grpSp>
      <p:grpSp>
        <p:nvGrpSpPr>
          <p:cNvPr name="Group 39" id="39"/>
          <p:cNvGrpSpPr/>
          <p:nvPr/>
        </p:nvGrpSpPr>
        <p:grpSpPr>
          <a:xfrm rot="0">
            <a:off x="1028700" y="2329288"/>
            <a:ext cx="5271649" cy="431006"/>
            <a:chOff x="0" y="0"/>
            <a:chExt cx="7028865" cy="574675"/>
          </a:xfrm>
        </p:grpSpPr>
        <p:sp>
          <p:nvSpPr>
            <p:cNvPr name="Freeform 40" id="40"/>
            <p:cNvSpPr/>
            <p:nvPr/>
          </p:nvSpPr>
          <p:spPr>
            <a:xfrm flipH="false" flipV="false" rot="0">
              <a:off x="0" y="0"/>
              <a:ext cx="7028865" cy="574675"/>
            </a:xfrm>
            <a:custGeom>
              <a:avLst/>
              <a:gdLst/>
              <a:ahLst/>
              <a:cxnLst/>
              <a:rect r="r" b="b" t="t" l="l"/>
              <a:pathLst>
                <a:path h="574675" w="7028865">
                  <a:moveTo>
                    <a:pt x="0" y="0"/>
                  </a:moveTo>
                  <a:lnTo>
                    <a:pt x="7028865" y="0"/>
                  </a:lnTo>
                  <a:lnTo>
                    <a:pt x="7028865" y="574675"/>
                  </a:lnTo>
                  <a:lnTo>
                    <a:pt x="0" y="574675"/>
                  </a:lnTo>
                  <a:close/>
                </a:path>
              </a:pathLst>
            </a:custGeom>
            <a:solidFill>
              <a:srgbClr val="000000">
                <a:alpha val="0"/>
              </a:srgbClr>
            </a:solidFill>
          </p:spPr>
        </p:sp>
        <p:sp>
          <p:nvSpPr>
            <p:cNvPr name="TextBox 41" id="41"/>
            <p:cNvSpPr txBox="true"/>
            <p:nvPr/>
          </p:nvSpPr>
          <p:spPr>
            <a:xfrm>
              <a:off x="0" y="-104775"/>
              <a:ext cx="7028865" cy="67945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DB 설계</a:t>
              </a:r>
            </a:p>
          </p:txBody>
        </p:sp>
      </p:grpSp>
      <p:sp>
        <p:nvSpPr>
          <p:cNvPr name="Freeform 42" id="42"/>
          <p:cNvSpPr/>
          <p:nvPr/>
        </p:nvSpPr>
        <p:spPr>
          <a:xfrm flipH="false" flipV="false" rot="0">
            <a:off x="8938421" y="1274155"/>
            <a:ext cx="4610123" cy="1765579"/>
          </a:xfrm>
          <a:custGeom>
            <a:avLst/>
            <a:gdLst/>
            <a:ahLst/>
            <a:cxnLst/>
            <a:rect r="r" b="b" t="t" l="l"/>
            <a:pathLst>
              <a:path h="1765579" w="4610123">
                <a:moveTo>
                  <a:pt x="0" y="0"/>
                </a:moveTo>
                <a:lnTo>
                  <a:pt x="4610124" y="0"/>
                </a:lnTo>
                <a:lnTo>
                  <a:pt x="4610124" y="1765579"/>
                </a:lnTo>
                <a:lnTo>
                  <a:pt x="0" y="1765579"/>
                </a:lnTo>
                <a:lnTo>
                  <a:pt x="0" y="0"/>
                </a:lnTo>
                <a:close/>
              </a:path>
            </a:pathLst>
          </a:custGeom>
          <a:blipFill>
            <a:blip r:embed="rId10"/>
            <a:stretch>
              <a:fillRect l="0" t="0" r="0" b="0"/>
            </a:stretch>
          </a:blipFill>
          <a:ln w="38100" cap="sq">
            <a:solidFill>
              <a:srgbClr val="9E9E9E"/>
            </a:solidFill>
            <a:prstDash val="solid"/>
            <a:miter/>
          </a:ln>
        </p:spPr>
      </p:sp>
      <p:sp>
        <p:nvSpPr>
          <p:cNvPr name="AutoShape 43" id="43"/>
          <p:cNvSpPr/>
          <p:nvPr/>
        </p:nvSpPr>
        <p:spPr>
          <a:xfrm flipV="true">
            <a:off x="7461845" y="1274155"/>
            <a:ext cx="1476576" cy="2653757"/>
          </a:xfrm>
          <a:prstGeom prst="line">
            <a:avLst/>
          </a:prstGeom>
          <a:ln cap="flat" w="38100">
            <a:solidFill>
              <a:srgbClr val="9E9E9E"/>
            </a:solidFill>
            <a:prstDash val="sysDash"/>
            <a:headEnd type="none" len="sm" w="sm"/>
            <a:tailEnd type="none" len="sm" w="sm"/>
          </a:ln>
        </p:spPr>
      </p:sp>
      <p:sp>
        <p:nvSpPr>
          <p:cNvPr name="AutoShape 44" id="44"/>
          <p:cNvSpPr/>
          <p:nvPr/>
        </p:nvSpPr>
        <p:spPr>
          <a:xfrm flipV="true">
            <a:off x="7461845" y="3039734"/>
            <a:ext cx="1476576" cy="981716"/>
          </a:xfrm>
          <a:prstGeom prst="line">
            <a:avLst/>
          </a:prstGeom>
          <a:ln cap="flat" w="38100">
            <a:solidFill>
              <a:srgbClr val="9E9E9E"/>
            </a:solidFill>
            <a:prstDash val="sysDash"/>
            <a:headEnd type="none" len="sm" w="sm"/>
            <a:tailEnd type="none" len="sm" w="sm"/>
          </a:ln>
        </p:spPr>
      </p:sp>
      <p:grpSp>
        <p:nvGrpSpPr>
          <p:cNvPr name="Group 45" id="45"/>
          <p:cNvGrpSpPr/>
          <p:nvPr/>
        </p:nvGrpSpPr>
        <p:grpSpPr>
          <a:xfrm rot="0">
            <a:off x="329171" y="209742"/>
            <a:ext cx="18054079" cy="115550"/>
            <a:chOff x="0" y="0"/>
            <a:chExt cx="4754984" cy="30433"/>
          </a:xfrm>
        </p:grpSpPr>
        <p:sp>
          <p:nvSpPr>
            <p:cNvPr name="Freeform 46" id="46"/>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47" id="47"/>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3750" y="3040612"/>
            <a:ext cx="16700500" cy="6752006"/>
            <a:chOff x="0" y="0"/>
            <a:chExt cx="22267333" cy="9002675"/>
          </a:xfrm>
        </p:grpSpPr>
        <p:sp>
          <p:nvSpPr>
            <p:cNvPr name="Freeform 3" id="3"/>
            <p:cNvSpPr/>
            <p:nvPr/>
          </p:nvSpPr>
          <p:spPr>
            <a:xfrm flipH="false" flipV="false" rot="0">
              <a:off x="0" y="0"/>
              <a:ext cx="22267290" cy="9002675"/>
            </a:xfrm>
            <a:custGeom>
              <a:avLst/>
              <a:gdLst/>
              <a:ahLst/>
              <a:cxnLst/>
              <a:rect r="r" b="b" t="t" l="l"/>
              <a:pathLst>
                <a:path h="9002675" w="22267290">
                  <a:moveTo>
                    <a:pt x="635000" y="0"/>
                  </a:moveTo>
                  <a:lnTo>
                    <a:pt x="21632290" y="0"/>
                  </a:lnTo>
                  <a:cubicBezTo>
                    <a:pt x="21982992" y="0"/>
                    <a:pt x="22267290" y="284299"/>
                    <a:pt x="22267290" y="635000"/>
                  </a:cubicBezTo>
                  <a:lnTo>
                    <a:pt x="22267290" y="8367675"/>
                  </a:lnTo>
                  <a:cubicBezTo>
                    <a:pt x="22267290" y="8536087"/>
                    <a:pt x="22200389" y="8697602"/>
                    <a:pt x="22081303" y="8816687"/>
                  </a:cubicBezTo>
                  <a:cubicBezTo>
                    <a:pt x="21962218" y="8935773"/>
                    <a:pt x="21800703" y="9002675"/>
                    <a:pt x="21632290" y="9002675"/>
                  </a:cubicBezTo>
                  <a:lnTo>
                    <a:pt x="635000" y="9002675"/>
                  </a:lnTo>
                  <a:cubicBezTo>
                    <a:pt x="284299" y="9002675"/>
                    <a:pt x="0" y="8718376"/>
                    <a:pt x="0" y="8367675"/>
                  </a:cubicBezTo>
                  <a:lnTo>
                    <a:pt x="0" y="635000"/>
                  </a:lnTo>
                  <a:cubicBezTo>
                    <a:pt x="0" y="284299"/>
                    <a:pt x="284299" y="0"/>
                    <a:pt x="635000" y="0"/>
                  </a:cubicBezTo>
                  <a:close/>
                </a:path>
              </a:pathLst>
            </a:custGeom>
            <a:blipFill>
              <a:blip r:embed="rId3"/>
              <a:stretch>
                <a:fillRect l="0" t="-14585" r="0" b="-14585"/>
              </a:stretch>
            </a:blipFill>
          </p:spPr>
        </p:sp>
      </p:grpSp>
      <p:sp>
        <p:nvSpPr>
          <p:cNvPr name="Freeform 4" id="4"/>
          <p:cNvSpPr/>
          <p:nvPr/>
        </p:nvSpPr>
        <p:spPr>
          <a:xfrm flipH="false" flipV="false" rot="0">
            <a:off x="1046743" y="3551756"/>
            <a:ext cx="2868027" cy="5896964"/>
          </a:xfrm>
          <a:custGeom>
            <a:avLst/>
            <a:gdLst/>
            <a:ahLst/>
            <a:cxnLst/>
            <a:rect r="r" b="b" t="t" l="l"/>
            <a:pathLst>
              <a:path h="5896964" w="2868027">
                <a:moveTo>
                  <a:pt x="0" y="0"/>
                </a:moveTo>
                <a:lnTo>
                  <a:pt x="2868027" y="0"/>
                </a:lnTo>
                <a:lnTo>
                  <a:pt x="2868027" y="5896964"/>
                </a:lnTo>
                <a:lnTo>
                  <a:pt x="0" y="58969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124770" y="3551756"/>
            <a:ext cx="9369240" cy="5896964"/>
          </a:xfrm>
          <a:custGeom>
            <a:avLst/>
            <a:gdLst/>
            <a:ahLst/>
            <a:cxnLst/>
            <a:rect r="r" b="b" t="t" l="l"/>
            <a:pathLst>
              <a:path h="5896964" w="9369240">
                <a:moveTo>
                  <a:pt x="0" y="0"/>
                </a:moveTo>
                <a:lnTo>
                  <a:pt x="9369240" y="0"/>
                </a:lnTo>
                <a:lnTo>
                  <a:pt x="9369240" y="5896964"/>
                </a:lnTo>
                <a:lnTo>
                  <a:pt x="0" y="58969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4406439" y="5849997"/>
            <a:ext cx="1511116" cy="1511115"/>
            <a:chOff x="0" y="0"/>
            <a:chExt cx="1730291" cy="1730290"/>
          </a:xfrm>
        </p:grpSpPr>
        <p:sp>
          <p:nvSpPr>
            <p:cNvPr name="Freeform 7" id="7"/>
            <p:cNvSpPr/>
            <p:nvPr/>
          </p:nvSpPr>
          <p:spPr>
            <a:xfrm flipH="false" flipV="false" rot="0">
              <a:off x="0" y="0"/>
              <a:ext cx="1730248" cy="1730248"/>
            </a:xfrm>
            <a:custGeom>
              <a:avLst/>
              <a:gdLst/>
              <a:ahLst/>
              <a:cxnLst/>
              <a:rect r="r" b="b" t="t" l="l"/>
              <a:pathLst>
                <a:path h="1730248" w="1730248">
                  <a:moveTo>
                    <a:pt x="865124" y="0"/>
                  </a:moveTo>
                  <a:cubicBezTo>
                    <a:pt x="387350" y="0"/>
                    <a:pt x="0" y="387350"/>
                    <a:pt x="0" y="865124"/>
                  </a:cubicBezTo>
                  <a:cubicBezTo>
                    <a:pt x="0" y="1342898"/>
                    <a:pt x="387350" y="1730248"/>
                    <a:pt x="865124" y="1730248"/>
                  </a:cubicBezTo>
                  <a:cubicBezTo>
                    <a:pt x="1342898" y="1730248"/>
                    <a:pt x="1730248" y="1342898"/>
                    <a:pt x="1730248" y="865124"/>
                  </a:cubicBezTo>
                  <a:cubicBezTo>
                    <a:pt x="1730248" y="387350"/>
                    <a:pt x="1342898" y="0"/>
                    <a:pt x="865124" y="0"/>
                  </a:cubicBezTo>
                  <a:close/>
                </a:path>
              </a:pathLst>
            </a:custGeom>
            <a:solidFill>
              <a:srgbClr val="BFBFBF"/>
            </a:solidFill>
          </p:spPr>
        </p:sp>
      </p:grpSp>
      <p:grpSp>
        <p:nvGrpSpPr>
          <p:cNvPr name="Group 8" id="8"/>
          <p:cNvGrpSpPr/>
          <p:nvPr/>
        </p:nvGrpSpPr>
        <p:grpSpPr>
          <a:xfrm rot="0">
            <a:off x="4548106" y="5920831"/>
            <a:ext cx="1227782" cy="1298615"/>
            <a:chOff x="0" y="0"/>
            <a:chExt cx="1405861" cy="1486968"/>
          </a:xfrm>
        </p:grpSpPr>
        <p:sp>
          <p:nvSpPr>
            <p:cNvPr name="Freeform 9" id="9"/>
            <p:cNvSpPr/>
            <p:nvPr/>
          </p:nvSpPr>
          <p:spPr>
            <a:xfrm flipH="false" flipV="false" rot="0">
              <a:off x="0" y="0"/>
              <a:ext cx="1405861" cy="1486968"/>
            </a:xfrm>
            <a:custGeom>
              <a:avLst/>
              <a:gdLst/>
              <a:ahLst/>
              <a:cxnLst/>
              <a:rect r="r" b="b" t="t" l="l"/>
              <a:pathLst>
                <a:path h="1486968" w="1405861">
                  <a:moveTo>
                    <a:pt x="0" y="0"/>
                  </a:moveTo>
                  <a:lnTo>
                    <a:pt x="1405861" y="0"/>
                  </a:lnTo>
                  <a:lnTo>
                    <a:pt x="1405861" y="1486968"/>
                  </a:lnTo>
                  <a:lnTo>
                    <a:pt x="0" y="1486968"/>
                  </a:lnTo>
                  <a:close/>
                </a:path>
              </a:pathLst>
            </a:custGeom>
            <a:solidFill>
              <a:srgbClr val="000000">
                <a:alpha val="0"/>
              </a:srgbClr>
            </a:solidFill>
          </p:spPr>
        </p:sp>
        <p:sp>
          <p:nvSpPr>
            <p:cNvPr name="TextBox 10" id="10"/>
            <p:cNvSpPr txBox="true"/>
            <p:nvPr/>
          </p:nvSpPr>
          <p:spPr>
            <a:xfrm>
              <a:off x="0" y="-38100"/>
              <a:ext cx="1405861" cy="1525068"/>
            </a:xfrm>
            <a:prstGeom prst="rect">
              <a:avLst/>
            </a:prstGeom>
          </p:spPr>
          <p:txBody>
            <a:bodyPr anchor="ctr" rtlCol="false" tIns="0" lIns="0" bIns="0" rIns="0"/>
            <a:lstStyle/>
            <a:p>
              <a:pPr algn="ctr">
                <a:lnSpc>
                  <a:spcPts val="1800"/>
                </a:lnSpc>
              </a:pPr>
              <a:r>
                <a:rPr lang="en-US" sz="1500" b="true">
                  <a:solidFill>
                    <a:srgbClr val="FFFFFF"/>
                  </a:solidFill>
                  <a:latin typeface="Arial Bold"/>
                  <a:ea typeface="Arial Bold"/>
                  <a:cs typeface="Arial Bold"/>
                  <a:sym typeface="Arial Bold"/>
                </a:rPr>
                <a:t>Producer</a:t>
              </a:r>
            </a:p>
          </p:txBody>
        </p:sp>
      </p:grpSp>
      <p:grpSp>
        <p:nvGrpSpPr>
          <p:cNvPr name="Group 11" id="11"/>
          <p:cNvGrpSpPr/>
          <p:nvPr/>
        </p:nvGrpSpPr>
        <p:grpSpPr>
          <a:xfrm rot="0">
            <a:off x="5207201" y="6885164"/>
            <a:ext cx="653885" cy="717569"/>
            <a:chOff x="0" y="0"/>
            <a:chExt cx="748725" cy="821646"/>
          </a:xfrm>
        </p:grpSpPr>
        <p:sp>
          <p:nvSpPr>
            <p:cNvPr name="Freeform 12" id="12"/>
            <p:cNvSpPr/>
            <p:nvPr/>
          </p:nvSpPr>
          <p:spPr>
            <a:xfrm flipH="false" flipV="false" rot="0">
              <a:off x="0" y="0"/>
              <a:ext cx="748665" cy="821690"/>
            </a:xfrm>
            <a:custGeom>
              <a:avLst/>
              <a:gdLst/>
              <a:ahLst/>
              <a:cxnLst/>
              <a:rect r="r" b="b" t="t" l="l"/>
              <a:pathLst>
                <a:path h="821690" w="748665">
                  <a:moveTo>
                    <a:pt x="0" y="0"/>
                  </a:moveTo>
                  <a:lnTo>
                    <a:pt x="748665" y="0"/>
                  </a:lnTo>
                  <a:lnTo>
                    <a:pt x="748665" y="821690"/>
                  </a:lnTo>
                  <a:lnTo>
                    <a:pt x="0" y="821690"/>
                  </a:lnTo>
                  <a:lnTo>
                    <a:pt x="0" y="0"/>
                  </a:lnTo>
                  <a:close/>
                </a:path>
              </a:pathLst>
            </a:custGeom>
            <a:blipFill>
              <a:blip r:embed="rId8"/>
              <a:stretch>
                <a:fillRect l="0" t="-70" r="-8" b="-64"/>
              </a:stretch>
            </a:blipFill>
          </p:spPr>
        </p:sp>
      </p:grpSp>
      <p:grpSp>
        <p:nvGrpSpPr>
          <p:cNvPr name="Group 13" id="13"/>
          <p:cNvGrpSpPr/>
          <p:nvPr/>
        </p:nvGrpSpPr>
        <p:grpSpPr>
          <a:xfrm rot="0">
            <a:off x="4300599" y="3373842"/>
            <a:ext cx="9022821" cy="692728"/>
            <a:chOff x="0" y="0"/>
            <a:chExt cx="10331505" cy="793203"/>
          </a:xfrm>
        </p:grpSpPr>
        <p:sp>
          <p:nvSpPr>
            <p:cNvPr name="Freeform 14" id="14"/>
            <p:cNvSpPr/>
            <p:nvPr/>
          </p:nvSpPr>
          <p:spPr>
            <a:xfrm flipH="false" flipV="false" rot="0">
              <a:off x="0" y="0"/>
              <a:ext cx="10331577" cy="793242"/>
            </a:xfrm>
            <a:custGeom>
              <a:avLst/>
              <a:gdLst/>
              <a:ahLst/>
              <a:cxnLst/>
              <a:rect r="r" b="b" t="t" l="l"/>
              <a:pathLst>
                <a:path h="793242" w="10331577">
                  <a:moveTo>
                    <a:pt x="60706" y="0"/>
                  </a:moveTo>
                  <a:lnTo>
                    <a:pt x="10270871" y="0"/>
                  </a:lnTo>
                  <a:cubicBezTo>
                    <a:pt x="10304399" y="0"/>
                    <a:pt x="10331577" y="27178"/>
                    <a:pt x="10331577" y="60706"/>
                  </a:cubicBezTo>
                  <a:lnTo>
                    <a:pt x="10331577" y="732536"/>
                  </a:lnTo>
                  <a:cubicBezTo>
                    <a:pt x="10331577" y="748665"/>
                    <a:pt x="10325227" y="764032"/>
                    <a:pt x="10313797" y="775462"/>
                  </a:cubicBezTo>
                  <a:cubicBezTo>
                    <a:pt x="10302367" y="786892"/>
                    <a:pt x="10287000" y="793242"/>
                    <a:pt x="10270871" y="793242"/>
                  </a:cubicBezTo>
                  <a:lnTo>
                    <a:pt x="60706" y="793242"/>
                  </a:lnTo>
                  <a:cubicBezTo>
                    <a:pt x="44577" y="793242"/>
                    <a:pt x="29210" y="786892"/>
                    <a:pt x="17780" y="775462"/>
                  </a:cubicBezTo>
                  <a:cubicBezTo>
                    <a:pt x="6350" y="764032"/>
                    <a:pt x="0" y="748665"/>
                    <a:pt x="0" y="732536"/>
                  </a:cubicBezTo>
                  <a:lnTo>
                    <a:pt x="0" y="60706"/>
                  </a:lnTo>
                  <a:cubicBezTo>
                    <a:pt x="0" y="44577"/>
                    <a:pt x="6350" y="29210"/>
                    <a:pt x="17780" y="17780"/>
                  </a:cubicBezTo>
                  <a:cubicBezTo>
                    <a:pt x="29210" y="6350"/>
                    <a:pt x="44577" y="0"/>
                    <a:pt x="60706" y="0"/>
                  </a:cubicBezTo>
                  <a:close/>
                </a:path>
              </a:pathLst>
            </a:custGeom>
            <a:solidFill>
              <a:srgbClr val="5E76ED"/>
            </a:solidFill>
          </p:spPr>
        </p:sp>
      </p:grpSp>
      <p:sp>
        <p:nvSpPr>
          <p:cNvPr name="Freeform 15" id="15"/>
          <p:cNvSpPr/>
          <p:nvPr/>
        </p:nvSpPr>
        <p:spPr>
          <a:xfrm flipH="false" flipV="false" rot="0">
            <a:off x="6376804" y="5683172"/>
            <a:ext cx="4783490" cy="1711490"/>
          </a:xfrm>
          <a:custGeom>
            <a:avLst/>
            <a:gdLst/>
            <a:ahLst/>
            <a:cxnLst/>
            <a:rect r="r" b="b" t="t" l="l"/>
            <a:pathLst>
              <a:path h="1711490" w="4783490">
                <a:moveTo>
                  <a:pt x="0" y="0"/>
                </a:moveTo>
                <a:lnTo>
                  <a:pt x="4783490" y="0"/>
                </a:lnTo>
                <a:lnTo>
                  <a:pt x="4783490" y="1711491"/>
                </a:lnTo>
                <a:lnTo>
                  <a:pt x="0" y="17114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7586095" y="6036761"/>
            <a:ext cx="2364909" cy="1182455"/>
            <a:chOff x="0" y="0"/>
            <a:chExt cx="2707919" cy="1353960"/>
          </a:xfrm>
        </p:grpSpPr>
        <p:sp>
          <p:nvSpPr>
            <p:cNvPr name="Freeform 17" id="17"/>
            <p:cNvSpPr/>
            <p:nvPr/>
          </p:nvSpPr>
          <p:spPr>
            <a:xfrm flipH="false" flipV="false" rot="0">
              <a:off x="0" y="0"/>
              <a:ext cx="2707894" cy="1353947"/>
            </a:xfrm>
            <a:custGeom>
              <a:avLst/>
              <a:gdLst/>
              <a:ahLst/>
              <a:cxnLst/>
              <a:rect r="r" b="b" t="t" l="l"/>
              <a:pathLst>
                <a:path h="1353947" w="2707894">
                  <a:moveTo>
                    <a:pt x="0" y="0"/>
                  </a:moveTo>
                  <a:lnTo>
                    <a:pt x="2707894" y="0"/>
                  </a:lnTo>
                  <a:lnTo>
                    <a:pt x="2707894" y="1353947"/>
                  </a:lnTo>
                  <a:lnTo>
                    <a:pt x="0" y="1353947"/>
                  </a:lnTo>
                  <a:lnTo>
                    <a:pt x="0" y="0"/>
                  </a:lnTo>
                  <a:close/>
                </a:path>
              </a:pathLst>
            </a:custGeom>
            <a:blipFill>
              <a:blip r:embed="rId11"/>
              <a:stretch>
                <a:fillRect l="0" t="0" r="0" b="0"/>
              </a:stretch>
            </a:blipFill>
          </p:spPr>
        </p:sp>
      </p:grpSp>
      <p:grpSp>
        <p:nvGrpSpPr>
          <p:cNvPr name="Group 18" id="18"/>
          <p:cNvGrpSpPr/>
          <p:nvPr/>
        </p:nvGrpSpPr>
        <p:grpSpPr>
          <a:xfrm rot="-10800000">
            <a:off x="8333827" y="4732593"/>
            <a:ext cx="869445" cy="1304168"/>
            <a:chOff x="0" y="0"/>
            <a:chExt cx="995551" cy="1493327"/>
          </a:xfrm>
        </p:grpSpPr>
        <p:sp>
          <p:nvSpPr>
            <p:cNvPr name="Freeform 19" id="19"/>
            <p:cNvSpPr/>
            <p:nvPr/>
          </p:nvSpPr>
          <p:spPr>
            <a:xfrm flipH="false" flipV="false" rot="0">
              <a:off x="0" y="0"/>
              <a:ext cx="995553" cy="1493266"/>
            </a:xfrm>
            <a:custGeom>
              <a:avLst/>
              <a:gdLst/>
              <a:ahLst/>
              <a:cxnLst/>
              <a:rect r="r" b="b" t="t" l="l"/>
              <a:pathLst>
                <a:path h="1493266" w="995553">
                  <a:moveTo>
                    <a:pt x="0" y="0"/>
                  </a:moveTo>
                  <a:lnTo>
                    <a:pt x="995553" y="0"/>
                  </a:lnTo>
                  <a:lnTo>
                    <a:pt x="995553" y="1493266"/>
                  </a:lnTo>
                  <a:lnTo>
                    <a:pt x="0" y="1493266"/>
                  </a:lnTo>
                  <a:lnTo>
                    <a:pt x="0" y="0"/>
                  </a:lnTo>
                  <a:close/>
                </a:path>
              </a:pathLst>
            </a:custGeom>
            <a:blipFill>
              <a:blip r:embed="rId12"/>
              <a:stretch>
                <a:fillRect l="0" t="0" r="0" b="-4"/>
              </a:stretch>
            </a:blipFill>
          </p:spPr>
        </p:sp>
      </p:grpSp>
      <p:sp>
        <p:nvSpPr>
          <p:cNvPr name="Freeform 20" id="20"/>
          <p:cNvSpPr/>
          <p:nvPr/>
        </p:nvSpPr>
        <p:spPr>
          <a:xfrm flipH="false" flipV="false" rot="0">
            <a:off x="1463830" y="5480287"/>
            <a:ext cx="1768515" cy="2241343"/>
          </a:xfrm>
          <a:custGeom>
            <a:avLst/>
            <a:gdLst/>
            <a:ahLst/>
            <a:cxnLst/>
            <a:rect r="r" b="b" t="t" l="l"/>
            <a:pathLst>
              <a:path h="2241343" w="1768515">
                <a:moveTo>
                  <a:pt x="0" y="0"/>
                </a:moveTo>
                <a:lnTo>
                  <a:pt x="1768515" y="0"/>
                </a:lnTo>
                <a:lnTo>
                  <a:pt x="1768515" y="2241344"/>
                </a:lnTo>
                <a:lnTo>
                  <a:pt x="0" y="2241344"/>
                </a:lnTo>
                <a:lnTo>
                  <a:pt x="0" y="0"/>
                </a:lnTo>
                <a:close/>
              </a:path>
            </a:pathLst>
          </a:custGeom>
          <a:blipFill>
            <a:blip r:embed="rId13">
              <a:extLst>
                <a:ext uri="{96DAC541-7B7A-43D3-8B79-37D633B846F1}">
                  <asvg:svgBlip xmlns:asvg="http://schemas.microsoft.com/office/drawing/2016/SVG/main" r:embed="rId14"/>
                </a:ext>
              </a:extLst>
            </a:blip>
            <a:stretch>
              <a:fillRect l="0" t="-54" r="0" b="-54"/>
            </a:stretch>
          </a:blipFill>
        </p:spPr>
      </p:sp>
      <p:grpSp>
        <p:nvGrpSpPr>
          <p:cNvPr name="Group 21" id="21"/>
          <p:cNvGrpSpPr/>
          <p:nvPr/>
        </p:nvGrpSpPr>
        <p:grpSpPr>
          <a:xfrm rot="0">
            <a:off x="1955685" y="7197033"/>
            <a:ext cx="1542001" cy="1049196"/>
            <a:chOff x="0" y="0"/>
            <a:chExt cx="1765655" cy="1201373"/>
          </a:xfrm>
        </p:grpSpPr>
        <p:sp>
          <p:nvSpPr>
            <p:cNvPr name="Freeform 22" id="22"/>
            <p:cNvSpPr/>
            <p:nvPr/>
          </p:nvSpPr>
          <p:spPr>
            <a:xfrm flipH="false" flipV="false" rot="0">
              <a:off x="0" y="0"/>
              <a:ext cx="1765681" cy="1201420"/>
            </a:xfrm>
            <a:custGeom>
              <a:avLst/>
              <a:gdLst/>
              <a:ahLst/>
              <a:cxnLst/>
              <a:rect r="r" b="b" t="t" l="l"/>
              <a:pathLst>
                <a:path h="1201420" w="1765681">
                  <a:moveTo>
                    <a:pt x="0" y="0"/>
                  </a:moveTo>
                  <a:lnTo>
                    <a:pt x="1765681" y="0"/>
                  </a:lnTo>
                  <a:lnTo>
                    <a:pt x="1765681" y="1201420"/>
                  </a:lnTo>
                  <a:lnTo>
                    <a:pt x="0" y="1201420"/>
                  </a:lnTo>
                  <a:lnTo>
                    <a:pt x="0" y="0"/>
                  </a:lnTo>
                  <a:close/>
                </a:path>
              </a:pathLst>
            </a:custGeom>
            <a:blipFill>
              <a:blip r:embed="rId15"/>
              <a:stretch>
                <a:fillRect l="0" t="0" r="1" b="3"/>
              </a:stretch>
            </a:blipFill>
          </p:spPr>
        </p:sp>
      </p:grpSp>
      <p:grpSp>
        <p:nvGrpSpPr>
          <p:cNvPr name="Group 23" id="23"/>
          <p:cNvGrpSpPr/>
          <p:nvPr/>
        </p:nvGrpSpPr>
        <p:grpSpPr>
          <a:xfrm rot="-10800000">
            <a:off x="2271250" y="5852630"/>
            <a:ext cx="574155" cy="861233"/>
            <a:chOff x="0" y="0"/>
            <a:chExt cx="657431" cy="986147"/>
          </a:xfrm>
        </p:grpSpPr>
        <p:sp>
          <p:nvSpPr>
            <p:cNvPr name="Freeform 24" id="24"/>
            <p:cNvSpPr/>
            <p:nvPr/>
          </p:nvSpPr>
          <p:spPr>
            <a:xfrm flipH="false" flipV="false" rot="0">
              <a:off x="0" y="0"/>
              <a:ext cx="657479" cy="986155"/>
            </a:xfrm>
            <a:custGeom>
              <a:avLst/>
              <a:gdLst/>
              <a:ahLst/>
              <a:cxnLst/>
              <a:rect r="r" b="b" t="t" l="l"/>
              <a:pathLst>
                <a:path h="986155" w="657479">
                  <a:moveTo>
                    <a:pt x="0" y="0"/>
                  </a:moveTo>
                  <a:lnTo>
                    <a:pt x="657479" y="0"/>
                  </a:lnTo>
                  <a:lnTo>
                    <a:pt x="657479" y="986155"/>
                  </a:lnTo>
                  <a:lnTo>
                    <a:pt x="0" y="986155"/>
                  </a:lnTo>
                  <a:lnTo>
                    <a:pt x="0" y="0"/>
                  </a:lnTo>
                  <a:close/>
                </a:path>
              </a:pathLst>
            </a:custGeom>
            <a:blipFill>
              <a:blip r:embed="rId12"/>
              <a:stretch>
                <a:fillRect l="0" t="0" r="7" b="0"/>
              </a:stretch>
            </a:blipFill>
          </p:spPr>
        </p:sp>
      </p:grpSp>
      <p:grpSp>
        <p:nvGrpSpPr>
          <p:cNvPr name="Group 25" id="25"/>
          <p:cNvGrpSpPr/>
          <p:nvPr/>
        </p:nvGrpSpPr>
        <p:grpSpPr>
          <a:xfrm rot="-10800000">
            <a:off x="2348087" y="6355845"/>
            <a:ext cx="574155" cy="861233"/>
            <a:chOff x="0" y="0"/>
            <a:chExt cx="657431" cy="986147"/>
          </a:xfrm>
        </p:grpSpPr>
        <p:sp>
          <p:nvSpPr>
            <p:cNvPr name="Freeform 26" id="26"/>
            <p:cNvSpPr/>
            <p:nvPr/>
          </p:nvSpPr>
          <p:spPr>
            <a:xfrm flipH="false" flipV="false" rot="0">
              <a:off x="0" y="0"/>
              <a:ext cx="657479" cy="986155"/>
            </a:xfrm>
            <a:custGeom>
              <a:avLst/>
              <a:gdLst/>
              <a:ahLst/>
              <a:cxnLst/>
              <a:rect r="r" b="b" t="t" l="l"/>
              <a:pathLst>
                <a:path h="986155" w="657479">
                  <a:moveTo>
                    <a:pt x="0" y="0"/>
                  </a:moveTo>
                  <a:lnTo>
                    <a:pt x="657479" y="0"/>
                  </a:lnTo>
                  <a:lnTo>
                    <a:pt x="657479" y="986155"/>
                  </a:lnTo>
                  <a:lnTo>
                    <a:pt x="0" y="986155"/>
                  </a:lnTo>
                  <a:lnTo>
                    <a:pt x="0" y="0"/>
                  </a:lnTo>
                  <a:close/>
                </a:path>
              </a:pathLst>
            </a:custGeom>
            <a:blipFill>
              <a:blip r:embed="rId12"/>
              <a:stretch>
                <a:fillRect l="0" t="0" r="7" b="0"/>
              </a:stretch>
            </a:blipFill>
          </p:spPr>
        </p:sp>
      </p:grpSp>
      <p:grpSp>
        <p:nvGrpSpPr>
          <p:cNvPr name="Group 27" id="27"/>
          <p:cNvGrpSpPr/>
          <p:nvPr/>
        </p:nvGrpSpPr>
        <p:grpSpPr>
          <a:xfrm rot="-10800000">
            <a:off x="2104535" y="5717065"/>
            <a:ext cx="574155" cy="861233"/>
            <a:chOff x="0" y="0"/>
            <a:chExt cx="657431" cy="986147"/>
          </a:xfrm>
        </p:grpSpPr>
        <p:sp>
          <p:nvSpPr>
            <p:cNvPr name="Freeform 28" id="28"/>
            <p:cNvSpPr/>
            <p:nvPr/>
          </p:nvSpPr>
          <p:spPr>
            <a:xfrm flipH="false" flipV="false" rot="0">
              <a:off x="0" y="0"/>
              <a:ext cx="657479" cy="986155"/>
            </a:xfrm>
            <a:custGeom>
              <a:avLst/>
              <a:gdLst/>
              <a:ahLst/>
              <a:cxnLst/>
              <a:rect r="r" b="b" t="t" l="l"/>
              <a:pathLst>
                <a:path h="986155" w="657479">
                  <a:moveTo>
                    <a:pt x="0" y="0"/>
                  </a:moveTo>
                  <a:lnTo>
                    <a:pt x="657479" y="0"/>
                  </a:lnTo>
                  <a:lnTo>
                    <a:pt x="657479" y="986155"/>
                  </a:lnTo>
                  <a:lnTo>
                    <a:pt x="0" y="986155"/>
                  </a:lnTo>
                  <a:lnTo>
                    <a:pt x="0" y="0"/>
                  </a:lnTo>
                  <a:close/>
                </a:path>
              </a:pathLst>
            </a:custGeom>
            <a:blipFill>
              <a:blip r:embed="rId12"/>
              <a:stretch>
                <a:fillRect l="0" t="0" r="7" b="0"/>
              </a:stretch>
            </a:blipFill>
          </p:spPr>
        </p:sp>
      </p:grpSp>
      <p:grpSp>
        <p:nvGrpSpPr>
          <p:cNvPr name="Group 29" id="29"/>
          <p:cNvGrpSpPr/>
          <p:nvPr/>
        </p:nvGrpSpPr>
        <p:grpSpPr>
          <a:xfrm rot="-10800000">
            <a:off x="1773932" y="5935303"/>
            <a:ext cx="574155" cy="861233"/>
            <a:chOff x="0" y="0"/>
            <a:chExt cx="657431" cy="986147"/>
          </a:xfrm>
        </p:grpSpPr>
        <p:sp>
          <p:nvSpPr>
            <p:cNvPr name="Freeform 30" id="30"/>
            <p:cNvSpPr/>
            <p:nvPr/>
          </p:nvSpPr>
          <p:spPr>
            <a:xfrm flipH="false" flipV="false" rot="0">
              <a:off x="0" y="0"/>
              <a:ext cx="657479" cy="986155"/>
            </a:xfrm>
            <a:custGeom>
              <a:avLst/>
              <a:gdLst/>
              <a:ahLst/>
              <a:cxnLst/>
              <a:rect r="r" b="b" t="t" l="l"/>
              <a:pathLst>
                <a:path h="986155" w="657479">
                  <a:moveTo>
                    <a:pt x="0" y="0"/>
                  </a:moveTo>
                  <a:lnTo>
                    <a:pt x="657479" y="0"/>
                  </a:lnTo>
                  <a:lnTo>
                    <a:pt x="657479" y="986155"/>
                  </a:lnTo>
                  <a:lnTo>
                    <a:pt x="0" y="986155"/>
                  </a:lnTo>
                  <a:lnTo>
                    <a:pt x="0" y="0"/>
                  </a:lnTo>
                  <a:close/>
                </a:path>
              </a:pathLst>
            </a:custGeom>
            <a:blipFill>
              <a:blip r:embed="rId12"/>
              <a:stretch>
                <a:fillRect l="0" t="0" r="7" b="0"/>
              </a:stretch>
            </a:blipFill>
          </p:spPr>
        </p:sp>
      </p:grpSp>
      <p:grpSp>
        <p:nvGrpSpPr>
          <p:cNvPr name="Group 31" id="31"/>
          <p:cNvGrpSpPr/>
          <p:nvPr/>
        </p:nvGrpSpPr>
        <p:grpSpPr>
          <a:xfrm rot="-10800000">
            <a:off x="1984172" y="6475000"/>
            <a:ext cx="574155" cy="861233"/>
            <a:chOff x="0" y="0"/>
            <a:chExt cx="657431" cy="986147"/>
          </a:xfrm>
        </p:grpSpPr>
        <p:sp>
          <p:nvSpPr>
            <p:cNvPr name="Freeform 32" id="32"/>
            <p:cNvSpPr/>
            <p:nvPr/>
          </p:nvSpPr>
          <p:spPr>
            <a:xfrm flipH="false" flipV="false" rot="0">
              <a:off x="0" y="0"/>
              <a:ext cx="657479" cy="986155"/>
            </a:xfrm>
            <a:custGeom>
              <a:avLst/>
              <a:gdLst/>
              <a:ahLst/>
              <a:cxnLst/>
              <a:rect r="r" b="b" t="t" l="l"/>
              <a:pathLst>
                <a:path h="986155" w="657479">
                  <a:moveTo>
                    <a:pt x="0" y="0"/>
                  </a:moveTo>
                  <a:lnTo>
                    <a:pt x="657479" y="0"/>
                  </a:lnTo>
                  <a:lnTo>
                    <a:pt x="657479" y="986155"/>
                  </a:lnTo>
                  <a:lnTo>
                    <a:pt x="0" y="986155"/>
                  </a:lnTo>
                  <a:lnTo>
                    <a:pt x="0" y="0"/>
                  </a:lnTo>
                  <a:close/>
                </a:path>
              </a:pathLst>
            </a:custGeom>
            <a:blipFill>
              <a:blip r:embed="rId16"/>
              <a:stretch>
                <a:fillRect l="0" t="0" r="7" b="0"/>
              </a:stretch>
            </a:blipFill>
          </p:spPr>
        </p:sp>
      </p:grpSp>
      <p:grpSp>
        <p:nvGrpSpPr>
          <p:cNvPr name="Group 33" id="33"/>
          <p:cNvGrpSpPr/>
          <p:nvPr/>
        </p:nvGrpSpPr>
        <p:grpSpPr>
          <a:xfrm rot="0">
            <a:off x="11658158" y="5849997"/>
            <a:ext cx="1511116" cy="1511116"/>
            <a:chOff x="0" y="0"/>
            <a:chExt cx="1730291" cy="1730291"/>
          </a:xfrm>
        </p:grpSpPr>
        <p:sp>
          <p:nvSpPr>
            <p:cNvPr name="Freeform 34" id="34"/>
            <p:cNvSpPr/>
            <p:nvPr/>
          </p:nvSpPr>
          <p:spPr>
            <a:xfrm flipH="false" flipV="false" rot="0">
              <a:off x="0" y="0"/>
              <a:ext cx="1730248" cy="1730248"/>
            </a:xfrm>
            <a:custGeom>
              <a:avLst/>
              <a:gdLst/>
              <a:ahLst/>
              <a:cxnLst/>
              <a:rect r="r" b="b" t="t" l="l"/>
              <a:pathLst>
                <a:path h="1730248" w="1730248">
                  <a:moveTo>
                    <a:pt x="865124" y="0"/>
                  </a:moveTo>
                  <a:cubicBezTo>
                    <a:pt x="387350" y="0"/>
                    <a:pt x="0" y="387350"/>
                    <a:pt x="0" y="865124"/>
                  </a:cubicBezTo>
                  <a:cubicBezTo>
                    <a:pt x="0" y="1342898"/>
                    <a:pt x="387350" y="1730248"/>
                    <a:pt x="865124" y="1730248"/>
                  </a:cubicBezTo>
                  <a:cubicBezTo>
                    <a:pt x="1342898" y="1730248"/>
                    <a:pt x="1730248" y="1342898"/>
                    <a:pt x="1730248" y="865124"/>
                  </a:cubicBezTo>
                  <a:cubicBezTo>
                    <a:pt x="1730248" y="387350"/>
                    <a:pt x="1342898" y="0"/>
                    <a:pt x="865124" y="0"/>
                  </a:cubicBezTo>
                  <a:close/>
                </a:path>
              </a:pathLst>
            </a:custGeom>
            <a:solidFill>
              <a:srgbClr val="BFBFBF"/>
            </a:solidFill>
          </p:spPr>
        </p:sp>
      </p:grpSp>
      <p:grpSp>
        <p:nvGrpSpPr>
          <p:cNvPr name="Group 35" id="35"/>
          <p:cNvGrpSpPr/>
          <p:nvPr/>
        </p:nvGrpSpPr>
        <p:grpSpPr>
          <a:xfrm rot="0">
            <a:off x="11799825" y="5920831"/>
            <a:ext cx="1227782" cy="1298615"/>
            <a:chOff x="0" y="0"/>
            <a:chExt cx="1405861" cy="1486968"/>
          </a:xfrm>
        </p:grpSpPr>
        <p:sp>
          <p:nvSpPr>
            <p:cNvPr name="Freeform 36" id="36"/>
            <p:cNvSpPr/>
            <p:nvPr/>
          </p:nvSpPr>
          <p:spPr>
            <a:xfrm flipH="false" flipV="false" rot="0">
              <a:off x="0" y="0"/>
              <a:ext cx="1405861" cy="1486968"/>
            </a:xfrm>
            <a:custGeom>
              <a:avLst/>
              <a:gdLst/>
              <a:ahLst/>
              <a:cxnLst/>
              <a:rect r="r" b="b" t="t" l="l"/>
              <a:pathLst>
                <a:path h="1486968" w="1405861">
                  <a:moveTo>
                    <a:pt x="0" y="0"/>
                  </a:moveTo>
                  <a:lnTo>
                    <a:pt x="1405861" y="0"/>
                  </a:lnTo>
                  <a:lnTo>
                    <a:pt x="1405861" y="1486968"/>
                  </a:lnTo>
                  <a:lnTo>
                    <a:pt x="0" y="1486968"/>
                  </a:lnTo>
                  <a:close/>
                </a:path>
              </a:pathLst>
            </a:custGeom>
            <a:solidFill>
              <a:srgbClr val="000000">
                <a:alpha val="0"/>
              </a:srgbClr>
            </a:solidFill>
          </p:spPr>
        </p:sp>
        <p:sp>
          <p:nvSpPr>
            <p:cNvPr name="TextBox 37" id="37"/>
            <p:cNvSpPr txBox="true"/>
            <p:nvPr/>
          </p:nvSpPr>
          <p:spPr>
            <a:xfrm>
              <a:off x="0" y="-38100"/>
              <a:ext cx="1405861" cy="1525068"/>
            </a:xfrm>
            <a:prstGeom prst="rect">
              <a:avLst/>
            </a:prstGeom>
          </p:spPr>
          <p:txBody>
            <a:bodyPr anchor="ctr" rtlCol="false" tIns="0" lIns="0" bIns="0" rIns="0"/>
            <a:lstStyle/>
            <a:p>
              <a:pPr algn="ctr">
                <a:lnSpc>
                  <a:spcPts val="1800"/>
                </a:lnSpc>
              </a:pPr>
              <a:r>
                <a:rPr lang="en-US" sz="1500" b="true">
                  <a:solidFill>
                    <a:srgbClr val="FFFFFF"/>
                  </a:solidFill>
                  <a:latin typeface="Arial Bold"/>
                  <a:ea typeface="Arial Bold"/>
                  <a:cs typeface="Arial Bold"/>
                  <a:sym typeface="Arial Bold"/>
                </a:rPr>
                <a:t>Consumer</a:t>
              </a:r>
            </a:p>
          </p:txBody>
        </p:sp>
      </p:grpSp>
      <p:grpSp>
        <p:nvGrpSpPr>
          <p:cNvPr name="Group 38" id="38"/>
          <p:cNvGrpSpPr/>
          <p:nvPr/>
        </p:nvGrpSpPr>
        <p:grpSpPr>
          <a:xfrm rot="0">
            <a:off x="12460270" y="6904524"/>
            <a:ext cx="653885" cy="717569"/>
            <a:chOff x="0" y="0"/>
            <a:chExt cx="748725" cy="821646"/>
          </a:xfrm>
        </p:grpSpPr>
        <p:sp>
          <p:nvSpPr>
            <p:cNvPr name="Freeform 39" id="39"/>
            <p:cNvSpPr/>
            <p:nvPr/>
          </p:nvSpPr>
          <p:spPr>
            <a:xfrm flipH="false" flipV="false" rot="0">
              <a:off x="0" y="0"/>
              <a:ext cx="748665" cy="821690"/>
            </a:xfrm>
            <a:custGeom>
              <a:avLst/>
              <a:gdLst/>
              <a:ahLst/>
              <a:cxnLst/>
              <a:rect r="r" b="b" t="t" l="l"/>
              <a:pathLst>
                <a:path h="821690" w="748665">
                  <a:moveTo>
                    <a:pt x="0" y="0"/>
                  </a:moveTo>
                  <a:lnTo>
                    <a:pt x="748665" y="0"/>
                  </a:lnTo>
                  <a:lnTo>
                    <a:pt x="748665" y="821690"/>
                  </a:lnTo>
                  <a:lnTo>
                    <a:pt x="0" y="821690"/>
                  </a:lnTo>
                  <a:lnTo>
                    <a:pt x="0" y="0"/>
                  </a:lnTo>
                  <a:close/>
                </a:path>
              </a:pathLst>
            </a:custGeom>
            <a:blipFill>
              <a:blip r:embed="rId8"/>
              <a:stretch>
                <a:fillRect l="0" t="-70" r="-8" b="-64"/>
              </a:stretch>
            </a:blipFill>
          </p:spPr>
        </p:sp>
      </p:grpSp>
      <p:sp>
        <p:nvSpPr>
          <p:cNvPr name="Freeform 40" id="40"/>
          <p:cNvSpPr/>
          <p:nvPr/>
        </p:nvSpPr>
        <p:spPr>
          <a:xfrm flipH="false" flipV="false" rot="0">
            <a:off x="13709249" y="3551756"/>
            <a:ext cx="3568094" cy="5907632"/>
          </a:xfrm>
          <a:custGeom>
            <a:avLst/>
            <a:gdLst/>
            <a:ahLst/>
            <a:cxnLst/>
            <a:rect r="r" b="b" t="t" l="l"/>
            <a:pathLst>
              <a:path h="5907632" w="3568094">
                <a:moveTo>
                  <a:pt x="0" y="0"/>
                </a:moveTo>
                <a:lnTo>
                  <a:pt x="3568094" y="0"/>
                </a:lnTo>
                <a:lnTo>
                  <a:pt x="3568094" y="5907633"/>
                </a:lnTo>
                <a:lnTo>
                  <a:pt x="0" y="59076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41" id="41"/>
          <p:cNvGrpSpPr/>
          <p:nvPr/>
        </p:nvGrpSpPr>
        <p:grpSpPr>
          <a:xfrm rot="0">
            <a:off x="13871139" y="3373842"/>
            <a:ext cx="3244315" cy="692728"/>
            <a:chOff x="0" y="0"/>
            <a:chExt cx="3714876" cy="793203"/>
          </a:xfrm>
        </p:grpSpPr>
        <p:sp>
          <p:nvSpPr>
            <p:cNvPr name="Freeform 42" id="42"/>
            <p:cNvSpPr/>
            <p:nvPr/>
          </p:nvSpPr>
          <p:spPr>
            <a:xfrm flipH="false" flipV="false" rot="0">
              <a:off x="0" y="0"/>
              <a:ext cx="3714877" cy="793242"/>
            </a:xfrm>
            <a:custGeom>
              <a:avLst/>
              <a:gdLst/>
              <a:ahLst/>
              <a:cxnLst/>
              <a:rect r="r" b="b" t="t" l="l"/>
              <a:pathLst>
                <a:path h="793242" w="3714877">
                  <a:moveTo>
                    <a:pt x="168783" y="0"/>
                  </a:moveTo>
                  <a:lnTo>
                    <a:pt x="3546094" y="0"/>
                  </a:lnTo>
                  <a:cubicBezTo>
                    <a:pt x="3639312" y="0"/>
                    <a:pt x="3714877" y="75565"/>
                    <a:pt x="3714877" y="168783"/>
                  </a:cubicBezTo>
                  <a:lnTo>
                    <a:pt x="3714877" y="624459"/>
                  </a:lnTo>
                  <a:cubicBezTo>
                    <a:pt x="3714877" y="717677"/>
                    <a:pt x="3639312" y="793242"/>
                    <a:pt x="3546094" y="793242"/>
                  </a:cubicBezTo>
                  <a:lnTo>
                    <a:pt x="168783" y="793242"/>
                  </a:lnTo>
                  <a:cubicBezTo>
                    <a:pt x="75565" y="793242"/>
                    <a:pt x="0" y="717677"/>
                    <a:pt x="0" y="624459"/>
                  </a:cubicBezTo>
                  <a:lnTo>
                    <a:pt x="0" y="168783"/>
                  </a:lnTo>
                  <a:cubicBezTo>
                    <a:pt x="0" y="75565"/>
                    <a:pt x="75565" y="0"/>
                    <a:pt x="168783" y="0"/>
                  </a:cubicBezTo>
                  <a:close/>
                </a:path>
              </a:pathLst>
            </a:custGeom>
            <a:solidFill>
              <a:srgbClr val="5E76ED"/>
            </a:solidFill>
          </p:spPr>
        </p:sp>
      </p:grpSp>
      <p:sp>
        <p:nvSpPr>
          <p:cNvPr name="Freeform 43" id="43"/>
          <p:cNvSpPr/>
          <p:nvPr/>
        </p:nvSpPr>
        <p:spPr>
          <a:xfrm flipH="false" flipV="false" rot="0">
            <a:off x="14469000" y="5502470"/>
            <a:ext cx="1768513" cy="2241343"/>
          </a:xfrm>
          <a:custGeom>
            <a:avLst/>
            <a:gdLst/>
            <a:ahLst/>
            <a:cxnLst/>
            <a:rect r="r" b="b" t="t" l="l"/>
            <a:pathLst>
              <a:path h="2241343" w="1768513">
                <a:moveTo>
                  <a:pt x="0" y="0"/>
                </a:moveTo>
                <a:lnTo>
                  <a:pt x="1768513" y="0"/>
                </a:lnTo>
                <a:lnTo>
                  <a:pt x="1768513" y="2241343"/>
                </a:lnTo>
                <a:lnTo>
                  <a:pt x="0" y="2241343"/>
                </a:lnTo>
                <a:lnTo>
                  <a:pt x="0" y="0"/>
                </a:lnTo>
                <a:close/>
              </a:path>
            </a:pathLst>
          </a:custGeom>
          <a:blipFill>
            <a:blip r:embed="rId13">
              <a:extLst>
                <a:ext uri="{96DAC541-7B7A-43D3-8B79-37D633B846F1}">
                  <asvg:svgBlip xmlns:asvg="http://schemas.microsoft.com/office/drawing/2016/SVG/main" r:embed="rId14"/>
                </a:ext>
              </a:extLst>
            </a:blip>
            <a:stretch>
              <a:fillRect l="0" t="-54" r="0" b="-54"/>
            </a:stretch>
          </a:blipFill>
        </p:spPr>
      </p:sp>
      <p:grpSp>
        <p:nvGrpSpPr>
          <p:cNvPr name="Group 44" id="44"/>
          <p:cNvGrpSpPr/>
          <p:nvPr/>
        </p:nvGrpSpPr>
        <p:grpSpPr>
          <a:xfrm rot="0">
            <a:off x="14975595" y="7219215"/>
            <a:ext cx="1541999" cy="1049196"/>
            <a:chOff x="0" y="0"/>
            <a:chExt cx="1765653" cy="1201373"/>
          </a:xfrm>
        </p:grpSpPr>
        <p:sp>
          <p:nvSpPr>
            <p:cNvPr name="Freeform 45" id="45"/>
            <p:cNvSpPr/>
            <p:nvPr/>
          </p:nvSpPr>
          <p:spPr>
            <a:xfrm flipH="false" flipV="false" rot="0">
              <a:off x="0" y="0"/>
              <a:ext cx="1765681" cy="1201420"/>
            </a:xfrm>
            <a:custGeom>
              <a:avLst/>
              <a:gdLst/>
              <a:ahLst/>
              <a:cxnLst/>
              <a:rect r="r" b="b" t="t" l="l"/>
              <a:pathLst>
                <a:path h="1201420" w="1765681">
                  <a:moveTo>
                    <a:pt x="0" y="0"/>
                  </a:moveTo>
                  <a:lnTo>
                    <a:pt x="1765681" y="0"/>
                  </a:lnTo>
                  <a:lnTo>
                    <a:pt x="1765681" y="1201420"/>
                  </a:lnTo>
                  <a:lnTo>
                    <a:pt x="0" y="1201420"/>
                  </a:lnTo>
                  <a:lnTo>
                    <a:pt x="0" y="0"/>
                  </a:lnTo>
                  <a:close/>
                </a:path>
              </a:pathLst>
            </a:custGeom>
            <a:blipFill>
              <a:blip r:embed="rId15"/>
              <a:stretch>
                <a:fillRect l="0" t="0" r="1" b="3"/>
              </a:stretch>
            </a:blipFill>
          </p:spPr>
        </p:sp>
      </p:grpSp>
      <p:grpSp>
        <p:nvGrpSpPr>
          <p:cNvPr name="Group 46" id="46"/>
          <p:cNvGrpSpPr/>
          <p:nvPr/>
        </p:nvGrpSpPr>
        <p:grpSpPr>
          <a:xfrm rot="-10800000">
            <a:off x="14918533" y="5849997"/>
            <a:ext cx="869445" cy="1304168"/>
            <a:chOff x="0" y="0"/>
            <a:chExt cx="995551" cy="1493327"/>
          </a:xfrm>
        </p:grpSpPr>
        <p:sp>
          <p:nvSpPr>
            <p:cNvPr name="Freeform 47" id="47"/>
            <p:cNvSpPr/>
            <p:nvPr/>
          </p:nvSpPr>
          <p:spPr>
            <a:xfrm flipH="false" flipV="false" rot="0">
              <a:off x="0" y="0"/>
              <a:ext cx="995553" cy="1493266"/>
            </a:xfrm>
            <a:custGeom>
              <a:avLst/>
              <a:gdLst/>
              <a:ahLst/>
              <a:cxnLst/>
              <a:rect r="r" b="b" t="t" l="l"/>
              <a:pathLst>
                <a:path h="1493266" w="995553">
                  <a:moveTo>
                    <a:pt x="0" y="0"/>
                  </a:moveTo>
                  <a:lnTo>
                    <a:pt x="995553" y="0"/>
                  </a:lnTo>
                  <a:lnTo>
                    <a:pt x="995553" y="1493266"/>
                  </a:lnTo>
                  <a:lnTo>
                    <a:pt x="0" y="1493266"/>
                  </a:lnTo>
                  <a:lnTo>
                    <a:pt x="0" y="0"/>
                  </a:lnTo>
                  <a:close/>
                </a:path>
              </a:pathLst>
            </a:custGeom>
            <a:blipFill>
              <a:blip r:embed="rId12"/>
              <a:stretch>
                <a:fillRect l="0" t="0" r="0" b="-4"/>
              </a:stretch>
            </a:blipFill>
          </p:spPr>
        </p:sp>
      </p:grpSp>
      <p:sp>
        <p:nvSpPr>
          <p:cNvPr name="Freeform 48" id="48"/>
          <p:cNvSpPr/>
          <p:nvPr/>
        </p:nvSpPr>
        <p:spPr>
          <a:xfrm flipH="false" flipV="false" rot="0">
            <a:off x="3253160" y="6181456"/>
            <a:ext cx="1238994" cy="883372"/>
          </a:xfrm>
          <a:custGeom>
            <a:avLst/>
            <a:gdLst/>
            <a:ahLst/>
            <a:cxnLst/>
            <a:rect r="r" b="b" t="t" l="l"/>
            <a:pathLst>
              <a:path h="883372" w="1238994">
                <a:moveTo>
                  <a:pt x="0" y="0"/>
                </a:moveTo>
                <a:lnTo>
                  <a:pt x="1238994" y="0"/>
                </a:lnTo>
                <a:lnTo>
                  <a:pt x="1238994" y="883371"/>
                </a:lnTo>
                <a:lnTo>
                  <a:pt x="0" y="883371"/>
                </a:lnTo>
                <a:lnTo>
                  <a:pt x="0" y="0"/>
                </a:lnTo>
                <a:close/>
              </a:path>
            </a:pathLst>
          </a:custGeom>
          <a:blipFill>
            <a:blip r:embed="rId19">
              <a:extLst>
                <a:ext uri="{96DAC541-7B7A-43D3-8B79-37D633B846F1}">
                  <asvg:svgBlip xmlns:asvg="http://schemas.microsoft.com/office/drawing/2016/SVG/main" r:embed="rId20"/>
                </a:ext>
              </a:extLst>
            </a:blip>
            <a:stretch>
              <a:fillRect l="0" t="-91" r="0" b="-91"/>
            </a:stretch>
          </a:blipFill>
        </p:spPr>
      </p:sp>
      <p:sp>
        <p:nvSpPr>
          <p:cNvPr name="Freeform 49" id="49"/>
          <p:cNvSpPr/>
          <p:nvPr/>
        </p:nvSpPr>
        <p:spPr>
          <a:xfrm flipH="false" flipV="false" rot="0">
            <a:off x="5731149" y="6162519"/>
            <a:ext cx="1238994" cy="883372"/>
          </a:xfrm>
          <a:custGeom>
            <a:avLst/>
            <a:gdLst/>
            <a:ahLst/>
            <a:cxnLst/>
            <a:rect r="r" b="b" t="t" l="l"/>
            <a:pathLst>
              <a:path h="883372" w="1238994">
                <a:moveTo>
                  <a:pt x="0" y="0"/>
                </a:moveTo>
                <a:lnTo>
                  <a:pt x="1238994" y="0"/>
                </a:lnTo>
                <a:lnTo>
                  <a:pt x="1238994" y="883372"/>
                </a:lnTo>
                <a:lnTo>
                  <a:pt x="0" y="883372"/>
                </a:lnTo>
                <a:lnTo>
                  <a:pt x="0" y="0"/>
                </a:lnTo>
                <a:close/>
              </a:path>
            </a:pathLst>
          </a:custGeom>
          <a:blipFill>
            <a:blip r:embed="rId19">
              <a:extLst>
                <a:ext uri="{96DAC541-7B7A-43D3-8B79-37D633B846F1}">
                  <asvg:svgBlip xmlns:asvg="http://schemas.microsoft.com/office/drawing/2016/SVG/main" r:embed="rId20"/>
                </a:ext>
              </a:extLst>
            </a:blip>
            <a:stretch>
              <a:fillRect l="0" t="-91" r="0" b="-91"/>
            </a:stretch>
          </a:blipFill>
        </p:spPr>
      </p:sp>
      <p:sp>
        <p:nvSpPr>
          <p:cNvPr name="Freeform 50" id="50"/>
          <p:cNvSpPr/>
          <p:nvPr/>
        </p:nvSpPr>
        <p:spPr>
          <a:xfrm flipH="false" flipV="false" rot="0">
            <a:off x="10494477" y="6162519"/>
            <a:ext cx="1238994" cy="883372"/>
          </a:xfrm>
          <a:custGeom>
            <a:avLst/>
            <a:gdLst/>
            <a:ahLst/>
            <a:cxnLst/>
            <a:rect r="r" b="b" t="t" l="l"/>
            <a:pathLst>
              <a:path h="883372" w="1238994">
                <a:moveTo>
                  <a:pt x="0" y="0"/>
                </a:moveTo>
                <a:lnTo>
                  <a:pt x="1238995" y="0"/>
                </a:lnTo>
                <a:lnTo>
                  <a:pt x="1238995" y="883372"/>
                </a:lnTo>
                <a:lnTo>
                  <a:pt x="0" y="883372"/>
                </a:lnTo>
                <a:lnTo>
                  <a:pt x="0" y="0"/>
                </a:lnTo>
                <a:close/>
              </a:path>
            </a:pathLst>
          </a:custGeom>
          <a:blipFill>
            <a:blip r:embed="rId19">
              <a:extLst>
                <a:ext uri="{96DAC541-7B7A-43D3-8B79-37D633B846F1}">
                  <asvg:svgBlip xmlns:asvg="http://schemas.microsoft.com/office/drawing/2016/SVG/main" r:embed="rId20"/>
                </a:ext>
              </a:extLst>
            </a:blip>
            <a:stretch>
              <a:fillRect l="0" t="-91" r="0" b="-91"/>
            </a:stretch>
          </a:blipFill>
        </p:spPr>
      </p:sp>
      <p:sp>
        <p:nvSpPr>
          <p:cNvPr name="Freeform 51" id="51"/>
          <p:cNvSpPr/>
          <p:nvPr/>
        </p:nvSpPr>
        <p:spPr>
          <a:xfrm flipH="false" flipV="false" rot="0">
            <a:off x="13131865" y="6181456"/>
            <a:ext cx="1238994" cy="883372"/>
          </a:xfrm>
          <a:custGeom>
            <a:avLst/>
            <a:gdLst/>
            <a:ahLst/>
            <a:cxnLst/>
            <a:rect r="r" b="b" t="t" l="l"/>
            <a:pathLst>
              <a:path h="883372" w="1238994">
                <a:moveTo>
                  <a:pt x="0" y="0"/>
                </a:moveTo>
                <a:lnTo>
                  <a:pt x="1238995" y="0"/>
                </a:lnTo>
                <a:lnTo>
                  <a:pt x="1238995" y="883371"/>
                </a:lnTo>
                <a:lnTo>
                  <a:pt x="0" y="883371"/>
                </a:lnTo>
                <a:lnTo>
                  <a:pt x="0" y="0"/>
                </a:lnTo>
                <a:close/>
              </a:path>
            </a:pathLst>
          </a:custGeom>
          <a:blipFill>
            <a:blip r:embed="rId19">
              <a:extLst>
                <a:ext uri="{96DAC541-7B7A-43D3-8B79-37D633B846F1}">
                  <asvg:svgBlip xmlns:asvg="http://schemas.microsoft.com/office/drawing/2016/SVG/main" r:embed="rId20"/>
                </a:ext>
              </a:extLst>
            </a:blip>
            <a:stretch>
              <a:fillRect l="0" t="-91" r="0" b="-91"/>
            </a:stretch>
          </a:blipFill>
        </p:spPr>
      </p:sp>
      <p:sp>
        <p:nvSpPr>
          <p:cNvPr name="Freeform 52" id="52"/>
          <p:cNvSpPr/>
          <p:nvPr/>
        </p:nvSpPr>
        <p:spPr>
          <a:xfrm flipH="false" flipV="false" rot="0">
            <a:off x="5656213" y="4875798"/>
            <a:ext cx="934899" cy="887304"/>
          </a:xfrm>
          <a:custGeom>
            <a:avLst/>
            <a:gdLst/>
            <a:ahLst/>
            <a:cxnLst/>
            <a:rect r="r" b="b" t="t" l="l"/>
            <a:pathLst>
              <a:path h="887304" w="934899">
                <a:moveTo>
                  <a:pt x="0" y="0"/>
                </a:moveTo>
                <a:lnTo>
                  <a:pt x="934900" y="0"/>
                </a:lnTo>
                <a:lnTo>
                  <a:pt x="934900" y="887304"/>
                </a:lnTo>
                <a:lnTo>
                  <a:pt x="0" y="887304"/>
                </a:lnTo>
                <a:lnTo>
                  <a:pt x="0" y="0"/>
                </a:lnTo>
                <a:close/>
              </a:path>
            </a:pathLst>
          </a:custGeom>
          <a:blipFill>
            <a:blip r:embed="rId21">
              <a:extLst>
                <a:ext uri="{96DAC541-7B7A-43D3-8B79-37D633B846F1}">
                  <asvg:svgBlip xmlns:asvg="http://schemas.microsoft.com/office/drawing/2016/SVG/main" r:embed="rId22"/>
                </a:ext>
              </a:extLst>
            </a:blip>
            <a:stretch>
              <a:fillRect l="-420" t="0" r="-420" b="0"/>
            </a:stretch>
          </a:blipFill>
        </p:spPr>
      </p:sp>
      <p:sp>
        <p:nvSpPr>
          <p:cNvPr name="Freeform 53" id="53"/>
          <p:cNvSpPr/>
          <p:nvPr/>
        </p:nvSpPr>
        <p:spPr>
          <a:xfrm flipH="false" flipV="false" rot="5400000">
            <a:off x="10939466" y="4852000"/>
            <a:ext cx="934899" cy="887304"/>
          </a:xfrm>
          <a:custGeom>
            <a:avLst/>
            <a:gdLst/>
            <a:ahLst/>
            <a:cxnLst/>
            <a:rect r="r" b="b" t="t" l="l"/>
            <a:pathLst>
              <a:path h="887304" w="934899">
                <a:moveTo>
                  <a:pt x="0" y="0"/>
                </a:moveTo>
                <a:lnTo>
                  <a:pt x="934900" y="0"/>
                </a:lnTo>
                <a:lnTo>
                  <a:pt x="934900" y="887304"/>
                </a:lnTo>
                <a:lnTo>
                  <a:pt x="0" y="887304"/>
                </a:lnTo>
                <a:lnTo>
                  <a:pt x="0" y="0"/>
                </a:lnTo>
                <a:close/>
              </a:path>
            </a:pathLst>
          </a:custGeom>
          <a:blipFill>
            <a:blip r:embed="rId21">
              <a:extLst>
                <a:ext uri="{96DAC541-7B7A-43D3-8B79-37D633B846F1}">
                  <asvg:svgBlip xmlns:asvg="http://schemas.microsoft.com/office/drawing/2016/SVG/main" r:embed="rId22"/>
                </a:ext>
              </a:extLst>
            </a:blip>
            <a:stretch>
              <a:fillRect l="-420" t="0" r="-420" b="0"/>
            </a:stretch>
          </a:blipFill>
        </p:spPr>
      </p:sp>
      <p:sp>
        <p:nvSpPr>
          <p:cNvPr name="Freeform 54" id="54"/>
          <p:cNvSpPr/>
          <p:nvPr/>
        </p:nvSpPr>
        <p:spPr>
          <a:xfrm flipH="false" flipV="false" rot="0">
            <a:off x="5854219" y="2041590"/>
            <a:ext cx="3542774" cy="657384"/>
          </a:xfrm>
          <a:custGeom>
            <a:avLst/>
            <a:gdLst/>
            <a:ahLst/>
            <a:cxnLst/>
            <a:rect r="r" b="b" t="t" l="l"/>
            <a:pathLst>
              <a:path h="657384" w="3542774">
                <a:moveTo>
                  <a:pt x="0" y="0"/>
                </a:moveTo>
                <a:lnTo>
                  <a:pt x="3542774" y="0"/>
                </a:lnTo>
                <a:lnTo>
                  <a:pt x="3542774" y="657384"/>
                </a:lnTo>
                <a:lnTo>
                  <a:pt x="0" y="65738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grpSp>
        <p:nvGrpSpPr>
          <p:cNvPr name="Group 55" id="55"/>
          <p:cNvGrpSpPr/>
          <p:nvPr/>
        </p:nvGrpSpPr>
        <p:grpSpPr>
          <a:xfrm rot="0">
            <a:off x="1224463" y="3373842"/>
            <a:ext cx="2512588" cy="692728"/>
            <a:chOff x="0" y="0"/>
            <a:chExt cx="2877017" cy="793203"/>
          </a:xfrm>
        </p:grpSpPr>
        <p:sp>
          <p:nvSpPr>
            <p:cNvPr name="Freeform 56" id="56"/>
            <p:cNvSpPr/>
            <p:nvPr/>
          </p:nvSpPr>
          <p:spPr>
            <a:xfrm flipH="false" flipV="false" rot="0">
              <a:off x="0" y="0"/>
              <a:ext cx="2876931" cy="793242"/>
            </a:xfrm>
            <a:custGeom>
              <a:avLst/>
              <a:gdLst/>
              <a:ahLst/>
              <a:cxnLst/>
              <a:rect r="r" b="b" t="t" l="l"/>
              <a:pathLst>
                <a:path h="793242" w="2876931">
                  <a:moveTo>
                    <a:pt x="217932" y="0"/>
                  </a:moveTo>
                  <a:lnTo>
                    <a:pt x="2658999" y="0"/>
                  </a:lnTo>
                  <a:cubicBezTo>
                    <a:pt x="2779395" y="0"/>
                    <a:pt x="2876931" y="97536"/>
                    <a:pt x="2876931" y="217932"/>
                  </a:cubicBezTo>
                  <a:lnTo>
                    <a:pt x="2876931" y="575183"/>
                  </a:lnTo>
                  <a:cubicBezTo>
                    <a:pt x="2876931" y="695579"/>
                    <a:pt x="2779395" y="793115"/>
                    <a:pt x="2658999" y="793115"/>
                  </a:cubicBezTo>
                  <a:lnTo>
                    <a:pt x="217932" y="793115"/>
                  </a:lnTo>
                  <a:cubicBezTo>
                    <a:pt x="97536" y="793242"/>
                    <a:pt x="0" y="695579"/>
                    <a:pt x="0" y="575183"/>
                  </a:cubicBezTo>
                  <a:lnTo>
                    <a:pt x="0" y="217932"/>
                  </a:lnTo>
                  <a:cubicBezTo>
                    <a:pt x="0" y="97536"/>
                    <a:pt x="97536" y="0"/>
                    <a:pt x="217932" y="0"/>
                  </a:cubicBezTo>
                  <a:close/>
                </a:path>
              </a:pathLst>
            </a:custGeom>
            <a:solidFill>
              <a:srgbClr val="5E76ED"/>
            </a:solidFill>
          </p:spPr>
        </p:sp>
      </p:grpSp>
      <p:grpSp>
        <p:nvGrpSpPr>
          <p:cNvPr name="Group 57" id="57"/>
          <p:cNvGrpSpPr/>
          <p:nvPr/>
        </p:nvGrpSpPr>
        <p:grpSpPr>
          <a:xfrm rot="0">
            <a:off x="4300599" y="3373842"/>
            <a:ext cx="9022821" cy="692728"/>
            <a:chOff x="0" y="0"/>
            <a:chExt cx="10331505" cy="793203"/>
          </a:xfrm>
        </p:grpSpPr>
        <p:sp>
          <p:nvSpPr>
            <p:cNvPr name="Freeform 58" id="58"/>
            <p:cNvSpPr/>
            <p:nvPr/>
          </p:nvSpPr>
          <p:spPr>
            <a:xfrm flipH="false" flipV="false" rot="0">
              <a:off x="0" y="0"/>
              <a:ext cx="10331505" cy="793203"/>
            </a:xfrm>
            <a:custGeom>
              <a:avLst/>
              <a:gdLst/>
              <a:ahLst/>
              <a:cxnLst/>
              <a:rect r="r" b="b" t="t" l="l"/>
              <a:pathLst>
                <a:path h="793203" w="10331505">
                  <a:moveTo>
                    <a:pt x="0" y="0"/>
                  </a:moveTo>
                  <a:lnTo>
                    <a:pt x="10331505" y="0"/>
                  </a:lnTo>
                  <a:lnTo>
                    <a:pt x="10331505" y="793203"/>
                  </a:lnTo>
                  <a:lnTo>
                    <a:pt x="0" y="793203"/>
                  </a:lnTo>
                  <a:close/>
                </a:path>
              </a:pathLst>
            </a:custGeom>
            <a:solidFill>
              <a:srgbClr val="000000">
                <a:alpha val="0"/>
              </a:srgbClr>
            </a:solidFill>
          </p:spPr>
        </p:sp>
        <p:sp>
          <p:nvSpPr>
            <p:cNvPr name="TextBox 59" id="59"/>
            <p:cNvSpPr txBox="true"/>
            <p:nvPr/>
          </p:nvSpPr>
          <p:spPr>
            <a:xfrm>
              <a:off x="0" y="-9525"/>
              <a:ext cx="10331505" cy="802728"/>
            </a:xfrm>
            <a:prstGeom prst="rect">
              <a:avLst/>
            </a:prstGeom>
          </p:spPr>
          <p:txBody>
            <a:bodyPr anchor="ctr" rtlCol="false" tIns="0" lIns="0" bIns="0" rIns="0"/>
            <a:lstStyle/>
            <a:p>
              <a:pPr algn="ctr">
                <a:lnSpc>
                  <a:spcPts val="2999"/>
                </a:lnSpc>
              </a:pPr>
              <a:r>
                <a:rPr lang="en-US" sz="2499" b="true">
                  <a:solidFill>
                    <a:srgbClr val="FFFFFF"/>
                  </a:solidFill>
                  <a:latin typeface="Nanum Square Bold"/>
                  <a:ea typeface="Nanum Square Bold"/>
                  <a:cs typeface="Nanum Square Bold"/>
                  <a:sym typeface="Nanum Square Bold"/>
                </a:rPr>
                <a:t>Data Hub</a:t>
              </a:r>
            </a:p>
          </p:txBody>
        </p:sp>
      </p:grpSp>
      <p:grpSp>
        <p:nvGrpSpPr>
          <p:cNvPr name="Group 60" id="60"/>
          <p:cNvGrpSpPr/>
          <p:nvPr/>
        </p:nvGrpSpPr>
        <p:grpSpPr>
          <a:xfrm rot="0">
            <a:off x="13871139" y="3373842"/>
            <a:ext cx="3244315" cy="692728"/>
            <a:chOff x="0" y="0"/>
            <a:chExt cx="3714876" cy="793203"/>
          </a:xfrm>
        </p:grpSpPr>
        <p:sp>
          <p:nvSpPr>
            <p:cNvPr name="Freeform 61" id="61"/>
            <p:cNvSpPr/>
            <p:nvPr/>
          </p:nvSpPr>
          <p:spPr>
            <a:xfrm flipH="false" flipV="false" rot="0">
              <a:off x="0" y="0"/>
              <a:ext cx="3714876" cy="793203"/>
            </a:xfrm>
            <a:custGeom>
              <a:avLst/>
              <a:gdLst/>
              <a:ahLst/>
              <a:cxnLst/>
              <a:rect r="r" b="b" t="t" l="l"/>
              <a:pathLst>
                <a:path h="793203" w="3714876">
                  <a:moveTo>
                    <a:pt x="0" y="0"/>
                  </a:moveTo>
                  <a:lnTo>
                    <a:pt x="3714876" y="0"/>
                  </a:lnTo>
                  <a:lnTo>
                    <a:pt x="3714876" y="793203"/>
                  </a:lnTo>
                  <a:lnTo>
                    <a:pt x="0" y="793203"/>
                  </a:lnTo>
                  <a:close/>
                </a:path>
              </a:pathLst>
            </a:custGeom>
            <a:solidFill>
              <a:srgbClr val="000000">
                <a:alpha val="0"/>
              </a:srgbClr>
            </a:solidFill>
          </p:spPr>
        </p:sp>
        <p:sp>
          <p:nvSpPr>
            <p:cNvPr name="TextBox 62" id="62"/>
            <p:cNvSpPr txBox="true"/>
            <p:nvPr/>
          </p:nvSpPr>
          <p:spPr>
            <a:xfrm>
              <a:off x="0" y="-9525"/>
              <a:ext cx="3714876" cy="802728"/>
            </a:xfrm>
            <a:prstGeom prst="rect">
              <a:avLst/>
            </a:prstGeom>
          </p:spPr>
          <p:txBody>
            <a:bodyPr anchor="ctr" rtlCol="false" tIns="0" lIns="0" bIns="0" rIns="0"/>
            <a:lstStyle/>
            <a:p>
              <a:pPr algn="ctr">
                <a:lnSpc>
                  <a:spcPts val="2999"/>
                </a:lnSpc>
              </a:pPr>
              <a:r>
                <a:rPr lang="en-US" sz="2499" b="true">
                  <a:solidFill>
                    <a:srgbClr val="FFFFFF"/>
                  </a:solidFill>
                  <a:latin typeface="Nanum Square Bold"/>
                  <a:ea typeface="Nanum Square Bold"/>
                  <a:cs typeface="Nanum Square Bold"/>
                  <a:sym typeface="Nanum Square Bold"/>
                </a:rPr>
                <a:t>Data Store</a:t>
              </a:r>
            </a:p>
          </p:txBody>
        </p:sp>
      </p:grpSp>
      <p:grpSp>
        <p:nvGrpSpPr>
          <p:cNvPr name="Group 63" id="63"/>
          <p:cNvGrpSpPr/>
          <p:nvPr/>
        </p:nvGrpSpPr>
        <p:grpSpPr>
          <a:xfrm rot="0">
            <a:off x="1224463" y="3373842"/>
            <a:ext cx="2512588" cy="692728"/>
            <a:chOff x="0" y="0"/>
            <a:chExt cx="2877017" cy="793203"/>
          </a:xfrm>
        </p:grpSpPr>
        <p:sp>
          <p:nvSpPr>
            <p:cNvPr name="Freeform 64" id="64"/>
            <p:cNvSpPr/>
            <p:nvPr/>
          </p:nvSpPr>
          <p:spPr>
            <a:xfrm flipH="false" flipV="false" rot="0">
              <a:off x="0" y="0"/>
              <a:ext cx="2877017" cy="793203"/>
            </a:xfrm>
            <a:custGeom>
              <a:avLst/>
              <a:gdLst/>
              <a:ahLst/>
              <a:cxnLst/>
              <a:rect r="r" b="b" t="t" l="l"/>
              <a:pathLst>
                <a:path h="793203" w="2877017">
                  <a:moveTo>
                    <a:pt x="0" y="0"/>
                  </a:moveTo>
                  <a:lnTo>
                    <a:pt x="2877017" y="0"/>
                  </a:lnTo>
                  <a:lnTo>
                    <a:pt x="2877017" y="793203"/>
                  </a:lnTo>
                  <a:lnTo>
                    <a:pt x="0" y="793203"/>
                  </a:lnTo>
                  <a:close/>
                </a:path>
              </a:pathLst>
            </a:custGeom>
            <a:solidFill>
              <a:srgbClr val="000000">
                <a:alpha val="0"/>
              </a:srgbClr>
            </a:solidFill>
          </p:spPr>
        </p:sp>
        <p:sp>
          <p:nvSpPr>
            <p:cNvPr name="TextBox 65" id="65"/>
            <p:cNvSpPr txBox="true"/>
            <p:nvPr/>
          </p:nvSpPr>
          <p:spPr>
            <a:xfrm>
              <a:off x="0" y="-9525"/>
              <a:ext cx="2877017" cy="802728"/>
            </a:xfrm>
            <a:prstGeom prst="rect">
              <a:avLst/>
            </a:prstGeom>
          </p:spPr>
          <p:txBody>
            <a:bodyPr anchor="ctr" rtlCol="false" tIns="0" lIns="0" bIns="0" rIns="0"/>
            <a:lstStyle/>
            <a:p>
              <a:pPr algn="ctr">
                <a:lnSpc>
                  <a:spcPts val="2999"/>
                </a:lnSpc>
              </a:pPr>
              <a:r>
                <a:rPr lang="en-US" sz="2499" b="true">
                  <a:solidFill>
                    <a:srgbClr val="FFFFFF"/>
                  </a:solidFill>
                  <a:latin typeface="Nanum Square Bold"/>
                  <a:ea typeface="Nanum Square Bold"/>
                  <a:cs typeface="Nanum Square Bold"/>
                  <a:sym typeface="Nanum Square Bold"/>
                </a:rPr>
                <a:t>MES</a:t>
              </a:r>
            </a:p>
          </p:txBody>
        </p:sp>
      </p:grpSp>
      <p:grpSp>
        <p:nvGrpSpPr>
          <p:cNvPr name="Group 66" id="66"/>
          <p:cNvGrpSpPr/>
          <p:nvPr/>
        </p:nvGrpSpPr>
        <p:grpSpPr>
          <a:xfrm rot="0">
            <a:off x="1028700" y="978979"/>
            <a:ext cx="3557205" cy="395196"/>
            <a:chOff x="0" y="0"/>
            <a:chExt cx="4742940" cy="526928"/>
          </a:xfrm>
        </p:grpSpPr>
        <p:sp>
          <p:nvSpPr>
            <p:cNvPr name="Freeform 67" id="67"/>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68" id="68"/>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품질관리</a:t>
              </a:r>
            </a:p>
          </p:txBody>
        </p:sp>
      </p:grpSp>
      <p:grpSp>
        <p:nvGrpSpPr>
          <p:cNvPr name="Group 69" id="69"/>
          <p:cNvGrpSpPr/>
          <p:nvPr/>
        </p:nvGrpSpPr>
        <p:grpSpPr>
          <a:xfrm rot="0">
            <a:off x="1028700" y="1374175"/>
            <a:ext cx="7789185" cy="955113"/>
            <a:chOff x="0" y="0"/>
            <a:chExt cx="10385580" cy="1273484"/>
          </a:xfrm>
        </p:grpSpPr>
        <p:sp>
          <p:nvSpPr>
            <p:cNvPr name="Freeform 70" id="70"/>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71" id="71"/>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72" id="72"/>
          <p:cNvGrpSpPr/>
          <p:nvPr/>
        </p:nvGrpSpPr>
        <p:grpSpPr>
          <a:xfrm rot="0">
            <a:off x="1028700" y="2329288"/>
            <a:ext cx="5271649" cy="431006"/>
            <a:chOff x="0" y="0"/>
            <a:chExt cx="7028865" cy="574675"/>
          </a:xfrm>
        </p:grpSpPr>
        <p:sp>
          <p:nvSpPr>
            <p:cNvPr name="Freeform 73" id="73"/>
            <p:cNvSpPr/>
            <p:nvPr/>
          </p:nvSpPr>
          <p:spPr>
            <a:xfrm flipH="false" flipV="false" rot="0">
              <a:off x="0" y="0"/>
              <a:ext cx="7028865" cy="574675"/>
            </a:xfrm>
            <a:custGeom>
              <a:avLst/>
              <a:gdLst/>
              <a:ahLst/>
              <a:cxnLst/>
              <a:rect r="r" b="b" t="t" l="l"/>
              <a:pathLst>
                <a:path h="574675" w="7028865">
                  <a:moveTo>
                    <a:pt x="0" y="0"/>
                  </a:moveTo>
                  <a:lnTo>
                    <a:pt x="7028865" y="0"/>
                  </a:lnTo>
                  <a:lnTo>
                    <a:pt x="7028865" y="574675"/>
                  </a:lnTo>
                  <a:lnTo>
                    <a:pt x="0" y="574675"/>
                  </a:lnTo>
                  <a:close/>
                </a:path>
              </a:pathLst>
            </a:custGeom>
            <a:solidFill>
              <a:srgbClr val="000000">
                <a:alpha val="0"/>
              </a:srgbClr>
            </a:solidFill>
          </p:spPr>
        </p:sp>
        <p:sp>
          <p:nvSpPr>
            <p:cNvPr name="TextBox 74" id="74"/>
            <p:cNvSpPr txBox="true"/>
            <p:nvPr/>
          </p:nvSpPr>
          <p:spPr>
            <a:xfrm>
              <a:off x="0" y="-104775"/>
              <a:ext cx="7028865" cy="67945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kafka 활용 실시간 데이터 전송</a:t>
              </a:r>
            </a:p>
          </p:txBody>
        </p:sp>
      </p:grpSp>
      <p:grpSp>
        <p:nvGrpSpPr>
          <p:cNvPr name="Group 75" id="75"/>
          <p:cNvGrpSpPr/>
          <p:nvPr/>
        </p:nvGrpSpPr>
        <p:grpSpPr>
          <a:xfrm rot="0">
            <a:off x="329171" y="209742"/>
            <a:ext cx="18054079" cy="115550"/>
            <a:chOff x="0" y="0"/>
            <a:chExt cx="4754984" cy="30433"/>
          </a:xfrm>
        </p:grpSpPr>
        <p:sp>
          <p:nvSpPr>
            <p:cNvPr name="Freeform 76" id="76"/>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77" id="77"/>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111715"/>
            <a:ext cx="16822853" cy="6755318"/>
            <a:chOff x="0" y="0"/>
            <a:chExt cx="30657391" cy="12310660"/>
          </a:xfrm>
        </p:grpSpPr>
        <p:sp>
          <p:nvSpPr>
            <p:cNvPr name="Freeform 3" id="3"/>
            <p:cNvSpPr/>
            <p:nvPr/>
          </p:nvSpPr>
          <p:spPr>
            <a:xfrm flipH="false" flipV="false" rot="0">
              <a:off x="0" y="0"/>
              <a:ext cx="30657391" cy="12310618"/>
            </a:xfrm>
            <a:custGeom>
              <a:avLst/>
              <a:gdLst/>
              <a:ahLst/>
              <a:cxnLst/>
              <a:rect r="r" b="b" t="t" l="l"/>
              <a:pathLst>
                <a:path h="12310618" w="30657391">
                  <a:moveTo>
                    <a:pt x="390885" y="0"/>
                  </a:moveTo>
                  <a:lnTo>
                    <a:pt x="30266506" y="0"/>
                  </a:lnTo>
                  <a:cubicBezTo>
                    <a:pt x="30370174" y="0"/>
                    <a:pt x="30469598" y="41182"/>
                    <a:pt x="30542905" y="114487"/>
                  </a:cubicBezTo>
                  <a:cubicBezTo>
                    <a:pt x="30616209" y="187793"/>
                    <a:pt x="30657391" y="287216"/>
                    <a:pt x="30657391" y="390885"/>
                  </a:cubicBezTo>
                  <a:lnTo>
                    <a:pt x="30657391" y="11919734"/>
                  </a:lnTo>
                  <a:cubicBezTo>
                    <a:pt x="30657391" y="12023403"/>
                    <a:pt x="30616209" y="12122826"/>
                    <a:pt x="30542905" y="12196131"/>
                  </a:cubicBezTo>
                  <a:cubicBezTo>
                    <a:pt x="30469598" y="12269436"/>
                    <a:pt x="30370174" y="12310618"/>
                    <a:pt x="30266506" y="12310618"/>
                  </a:cubicBezTo>
                  <a:lnTo>
                    <a:pt x="390885" y="12310618"/>
                  </a:lnTo>
                  <a:cubicBezTo>
                    <a:pt x="287216" y="12310618"/>
                    <a:pt x="187793" y="12269436"/>
                    <a:pt x="114487" y="12196131"/>
                  </a:cubicBezTo>
                  <a:cubicBezTo>
                    <a:pt x="41182" y="12122826"/>
                    <a:pt x="0" y="12023403"/>
                    <a:pt x="0" y="11919734"/>
                  </a:cubicBezTo>
                  <a:lnTo>
                    <a:pt x="0" y="390885"/>
                  </a:lnTo>
                  <a:cubicBezTo>
                    <a:pt x="0" y="287216"/>
                    <a:pt x="41182" y="187793"/>
                    <a:pt x="114487" y="114487"/>
                  </a:cubicBezTo>
                  <a:cubicBezTo>
                    <a:pt x="187793" y="41182"/>
                    <a:pt x="287216" y="0"/>
                    <a:pt x="390885" y="0"/>
                  </a:cubicBezTo>
                  <a:close/>
                </a:path>
              </a:pathLst>
            </a:custGeom>
            <a:solidFill>
              <a:srgbClr val="FFFFFF"/>
            </a:solidFill>
            <a:ln w="12700" cap="rnd">
              <a:solidFill>
                <a:srgbClr val="000000"/>
              </a:solidFill>
              <a:prstDash val="solid"/>
              <a:round/>
            </a:ln>
          </p:spPr>
        </p:sp>
      </p:grpSp>
      <p:grpSp>
        <p:nvGrpSpPr>
          <p:cNvPr name="Group 4" id="4"/>
          <p:cNvGrpSpPr/>
          <p:nvPr/>
        </p:nvGrpSpPr>
        <p:grpSpPr>
          <a:xfrm rot="0">
            <a:off x="1028700" y="1374175"/>
            <a:ext cx="7789185" cy="955113"/>
            <a:chOff x="0" y="0"/>
            <a:chExt cx="10385580" cy="1273484"/>
          </a:xfrm>
        </p:grpSpPr>
        <p:sp>
          <p:nvSpPr>
            <p:cNvPr name="Freeform 5" id="5"/>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6" id="6"/>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7" id="7"/>
          <p:cNvGrpSpPr/>
          <p:nvPr/>
        </p:nvGrpSpPr>
        <p:grpSpPr>
          <a:xfrm rot="0">
            <a:off x="1028700" y="978979"/>
            <a:ext cx="3557205" cy="395196"/>
            <a:chOff x="0" y="0"/>
            <a:chExt cx="4742940" cy="526928"/>
          </a:xfrm>
        </p:grpSpPr>
        <p:sp>
          <p:nvSpPr>
            <p:cNvPr name="Freeform 8" id="8"/>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9" id="9"/>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품질관리</a:t>
              </a:r>
            </a:p>
          </p:txBody>
        </p:sp>
      </p:grpSp>
      <p:grpSp>
        <p:nvGrpSpPr>
          <p:cNvPr name="Group 10" id="10"/>
          <p:cNvGrpSpPr/>
          <p:nvPr/>
        </p:nvGrpSpPr>
        <p:grpSpPr>
          <a:xfrm rot="0">
            <a:off x="1028700" y="2329288"/>
            <a:ext cx="6043183" cy="431006"/>
            <a:chOff x="0" y="0"/>
            <a:chExt cx="8057577" cy="574675"/>
          </a:xfrm>
        </p:grpSpPr>
        <p:sp>
          <p:nvSpPr>
            <p:cNvPr name="Freeform 11" id="11"/>
            <p:cNvSpPr/>
            <p:nvPr/>
          </p:nvSpPr>
          <p:spPr>
            <a:xfrm flipH="false" flipV="false" rot="0">
              <a:off x="0" y="0"/>
              <a:ext cx="8057576" cy="574675"/>
            </a:xfrm>
            <a:custGeom>
              <a:avLst/>
              <a:gdLst/>
              <a:ahLst/>
              <a:cxnLst/>
              <a:rect r="r" b="b" t="t" l="l"/>
              <a:pathLst>
                <a:path h="574675" w="8057576">
                  <a:moveTo>
                    <a:pt x="0" y="0"/>
                  </a:moveTo>
                  <a:lnTo>
                    <a:pt x="8057576" y="0"/>
                  </a:lnTo>
                  <a:lnTo>
                    <a:pt x="8057576" y="574675"/>
                  </a:lnTo>
                  <a:lnTo>
                    <a:pt x="0" y="574675"/>
                  </a:lnTo>
                  <a:close/>
                </a:path>
              </a:pathLst>
            </a:custGeom>
            <a:solidFill>
              <a:srgbClr val="000000">
                <a:alpha val="0"/>
              </a:srgbClr>
            </a:solidFill>
          </p:spPr>
        </p:sp>
        <p:sp>
          <p:nvSpPr>
            <p:cNvPr name="TextBox 12" id="12"/>
            <p:cNvSpPr txBox="true"/>
            <p:nvPr/>
          </p:nvSpPr>
          <p:spPr>
            <a:xfrm>
              <a:off x="0" y="-104775"/>
              <a:ext cx="8057577" cy="67945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Yolov11 기반 객체 탐지 모델</a:t>
              </a:r>
            </a:p>
          </p:txBody>
        </p:sp>
      </p:grpSp>
      <p:grpSp>
        <p:nvGrpSpPr>
          <p:cNvPr name="Group 13" id="13"/>
          <p:cNvGrpSpPr/>
          <p:nvPr/>
        </p:nvGrpSpPr>
        <p:grpSpPr>
          <a:xfrm rot="0">
            <a:off x="1538922" y="5185970"/>
            <a:ext cx="4583401" cy="2606809"/>
            <a:chOff x="0" y="0"/>
            <a:chExt cx="6878113" cy="3911927"/>
          </a:xfrm>
        </p:grpSpPr>
        <p:sp>
          <p:nvSpPr>
            <p:cNvPr name="Freeform 14" id="14"/>
            <p:cNvSpPr/>
            <p:nvPr/>
          </p:nvSpPr>
          <p:spPr>
            <a:xfrm flipH="false" flipV="false" rot="0">
              <a:off x="0" y="0"/>
              <a:ext cx="6878066" cy="3911981"/>
            </a:xfrm>
            <a:custGeom>
              <a:avLst/>
              <a:gdLst/>
              <a:ahLst/>
              <a:cxnLst/>
              <a:rect r="r" b="b" t="t" l="l"/>
              <a:pathLst>
                <a:path h="3911981" w="6878066">
                  <a:moveTo>
                    <a:pt x="428813" y="0"/>
                  </a:moveTo>
                  <a:lnTo>
                    <a:pt x="6449253" y="0"/>
                  </a:lnTo>
                  <a:cubicBezTo>
                    <a:pt x="6562982" y="0"/>
                    <a:pt x="6672052" y="45178"/>
                    <a:pt x="6752470" y="125596"/>
                  </a:cubicBezTo>
                  <a:cubicBezTo>
                    <a:pt x="6832888" y="206014"/>
                    <a:pt x="6878066" y="315085"/>
                    <a:pt x="6878066" y="428813"/>
                  </a:cubicBezTo>
                  <a:lnTo>
                    <a:pt x="6878066" y="3483168"/>
                  </a:lnTo>
                  <a:cubicBezTo>
                    <a:pt x="6878066" y="3596896"/>
                    <a:pt x="6832888" y="3705967"/>
                    <a:pt x="6752470" y="3786385"/>
                  </a:cubicBezTo>
                  <a:cubicBezTo>
                    <a:pt x="6672052" y="3866803"/>
                    <a:pt x="6562982" y="3911981"/>
                    <a:pt x="6449253" y="3911981"/>
                  </a:cubicBezTo>
                  <a:lnTo>
                    <a:pt x="428813" y="3911981"/>
                  </a:lnTo>
                  <a:cubicBezTo>
                    <a:pt x="315085" y="3911981"/>
                    <a:pt x="206014" y="3866803"/>
                    <a:pt x="125596" y="3786385"/>
                  </a:cubicBezTo>
                  <a:cubicBezTo>
                    <a:pt x="45178" y="3705967"/>
                    <a:pt x="0" y="3596896"/>
                    <a:pt x="0" y="3483168"/>
                  </a:cubicBezTo>
                  <a:lnTo>
                    <a:pt x="0" y="428813"/>
                  </a:lnTo>
                  <a:cubicBezTo>
                    <a:pt x="0" y="315085"/>
                    <a:pt x="45178" y="206014"/>
                    <a:pt x="125596" y="125596"/>
                  </a:cubicBezTo>
                  <a:cubicBezTo>
                    <a:pt x="206014" y="45178"/>
                    <a:pt x="315085" y="0"/>
                    <a:pt x="428813" y="0"/>
                  </a:cubicBezTo>
                  <a:close/>
                </a:path>
              </a:pathLst>
            </a:custGeom>
            <a:blipFill>
              <a:blip r:embed="rId3"/>
              <a:stretch>
                <a:fillRect l="0" t="-2" r="0" b="0"/>
              </a:stretch>
            </a:blipFill>
          </p:spPr>
        </p:sp>
      </p:grpSp>
      <p:grpSp>
        <p:nvGrpSpPr>
          <p:cNvPr name="Group 15" id="15"/>
          <p:cNvGrpSpPr/>
          <p:nvPr/>
        </p:nvGrpSpPr>
        <p:grpSpPr>
          <a:xfrm rot="0">
            <a:off x="6632544" y="3371519"/>
            <a:ext cx="10708788" cy="6235710"/>
            <a:chOff x="0" y="0"/>
            <a:chExt cx="14278383" cy="8314281"/>
          </a:xfrm>
        </p:grpSpPr>
        <p:pic>
          <p:nvPicPr>
            <p:cNvPr name="Picture 16" id="16">
              <a:hlinkClick action="ppaction://media"/>
            </p:cNvPr>
            <p:cNvPicPr>
              <a:picLocks noChangeAspect="true"/>
            </p:cNvPicPr>
            <p:nvPr>
              <a:videoFile r:link="rId5"/>
              <p:extLst>
                <p:ext uri="{DAA4B4D4-6D71-4841-9C94-3DE7FCFB9230}">
                  <p14:media xmlns:p14="http://schemas.microsoft.com/office/powerpoint/2010/main" r:embed="rId6">
                    <p14:trim st="6550.7810" end="5415.9180"/>
                  </p14:media>
                </p:ext>
              </p:extLst>
            </p:nvPr>
          </p:nvPicPr>
          <p:blipFill>
            <a:blip r:embed="rId4"/>
            <a:srcRect l="3004" t="0" r="3004" b="0"/>
            <a:stretch>
              <a:fillRect/>
            </a:stretch>
          </p:blipFill>
          <p:spPr>
            <a:xfrm flipH="false" flipV="false" rot="0">
              <a:off x="0" y="0"/>
              <a:ext cx="14278383" cy="8031591"/>
            </a:xfrm>
            <a:prstGeom prst="rect">
              <a:avLst/>
            </a:prstGeom>
          </p:spPr>
        </p:pic>
        <p:sp>
          <p:nvSpPr>
            <p:cNvPr name="TextBox 17" id="17"/>
            <p:cNvSpPr txBox="true"/>
            <p:nvPr/>
          </p:nvSpPr>
          <p:spPr>
            <a:xfrm rot="0">
              <a:off x="12211564" y="7983966"/>
              <a:ext cx="2066820" cy="330315"/>
            </a:xfrm>
            <a:prstGeom prst="rect">
              <a:avLst/>
            </a:prstGeom>
          </p:spPr>
          <p:txBody>
            <a:bodyPr anchor="t" rtlCol="false" tIns="0" lIns="0" bIns="0" rIns="0">
              <a:spAutoFit/>
            </a:bodyPr>
            <a:lstStyle/>
            <a:p>
              <a:pPr algn="l">
                <a:lnSpc>
                  <a:spcPts val="2032"/>
                </a:lnSpc>
              </a:pPr>
              <a:r>
                <a:rPr lang="en-US" sz="1451" u="sng">
                  <a:solidFill>
                    <a:srgbClr val="5E76ED"/>
                  </a:solidFill>
                  <a:latin typeface="Nanum Square"/>
                  <a:ea typeface="Nanum Square"/>
                  <a:cs typeface="Nanum Square"/>
                  <a:sym typeface="Nanum Square"/>
                  <a:hlinkClick r:id="rId7" tooltip="https://m.blog.naver.com/handuelly/221837207646"/>
                </a:rPr>
                <a:t>출처: 네이버 블로그</a:t>
              </a:r>
            </a:p>
          </p:txBody>
        </p:sp>
      </p:grpSp>
      <p:grpSp>
        <p:nvGrpSpPr>
          <p:cNvPr name="Group 18" id="18"/>
          <p:cNvGrpSpPr/>
          <p:nvPr/>
        </p:nvGrpSpPr>
        <p:grpSpPr>
          <a:xfrm rot="0">
            <a:off x="329171" y="209742"/>
            <a:ext cx="18054079" cy="115550"/>
            <a:chOff x="0" y="0"/>
            <a:chExt cx="4754984" cy="30433"/>
          </a:xfrm>
        </p:grpSpPr>
        <p:sp>
          <p:nvSpPr>
            <p:cNvPr name="Freeform 19" id="19"/>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0" id="20"/>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timing>
    <p:tnLst>
      <p:par>
        <p:cTn dur="indefinite" restart="never" nodeType="tmRoot">
          <p:childTnLst>
            <p:video>
              <p:cMediaNode vol="0">
                <p:cTn fill="hold" display="false">
                  <p:stCondLst>
                    <p:cond delay="indefinite"/>
                  </p:stCondLst>
                </p:cTn>
                <p:tgtEl>
                  <p:spTgt spid="16"/>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74175"/>
            <a:ext cx="7789185" cy="955113"/>
            <a:chOff x="0" y="0"/>
            <a:chExt cx="10385580" cy="1273484"/>
          </a:xfrm>
        </p:grpSpPr>
        <p:sp>
          <p:nvSpPr>
            <p:cNvPr name="Freeform 3" id="3"/>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4" id="4"/>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5" id="5"/>
          <p:cNvGrpSpPr/>
          <p:nvPr/>
        </p:nvGrpSpPr>
        <p:grpSpPr>
          <a:xfrm rot="0">
            <a:off x="1028700" y="978979"/>
            <a:ext cx="3557205" cy="395196"/>
            <a:chOff x="0" y="0"/>
            <a:chExt cx="4742940" cy="526928"/>
          </a:xfrm>
        </p:grpSpPr>
        <p:sp>
          <p:nvSpPr>
            <p:cNvPr name="Freeform 6" id="6"/>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7" id="7"/>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품질관리</a:t>
              </a:r>
            </a:p>
          </p:txBody>
        </p:sp>
      </p:grpSp>
      <p:grpSp>
        <p:nvGrpSpPr>
          <p:cNvPr name="Group 8" id="8"/>
          <p:cNvGrpSpPr/>
          <p:nvPr/>
        </p:nvGrpSpPr>
        <p:grpSpPr>
          <a:xfrm rot="0">
            <a:off x="1028700" y="2329288"/>
            <a:ext cx="6043183" cy="431006"/>
            <a:chOff x="0" y="0"/>
            <a:chExt cx="8057577" cy="574675"/>
          </a:xfrm>
        </p:grpSpPr>
        <p:sp>
          <p:nvSpPr>
            <p:cNvPr name="Freeform 9" id="9"/>
            <p:cNvSpPr/>
            <p:nvPr/>
          </p:nvSpPr>
          <p:spPr>
            <a:xfrm flipH="false" flipV="false" rot="0">
              <a:off x="0" y="0"/>
              <a:ext cx="8057576" cy="574675"/>
            </a:xfrm>
            <a:custGeom>
              <a:avLst/>
              <a:gdLst/>
              <a:ahLst/>
              <a:cxnLst/>
              <a:rect r="r" b="b" t="t" l="l"/>
              <a:pathLst>
                <a:path h="574675" w="8057576">
                  <a:moveTo>
                    <a:pt x="0" y="0"/>
                  </a:moveTo>
                  <a:lnTo>
                    <a:pt x="8057576" y="0"/>
                  </a:lnTo>
                  <a:lnTo>
                    <a:pt x="8057576" y="574675"/>
                  </a:lnTo>
                  <a:lnTo>
                    <a:pt x="0" y="574675"/>
                  </a:lnTo>
                  <a:close/>
                </a:path>
              </a:pathLst>
            </a:custGeom>
            <a:solidFill>
              <a:srgbClr val="000000">
                <a:alpha val="0"/>
              </a:srgbClr>
            </a:solidFill>
          </p:spPr>
        </p:sp>
        <p:sp>
          <p:nvSpPr>
            <p:cNvPr name="TextBox 10" id="10"/>
            <p:cNvSpPr txBox="true"/>
            <p:nvPr/>
          </p:nvSpPr>
          <p:spPr>
            <a:xfrm>
              <a:off x="0" y="-104775"/>
              <a:ext cx="8057577" cy="67945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Yolov11 기반 객체 탐지 모델</a:t>
              </a:r>
            </a:p>
          </p:txBody>
        </p:sp>
      </p:grpSp>
      <p:grpSp>
        <p:nvGrpSpPr>
          <p:cNvPr name="Group 11" id="11"/>
          <p:cNvGrpSpPr/>
          <p:nvPr/>
        </p:nvGrpSpPr>
        <p:grpSpPr>
          <a:xfrm rot="0">
            <a:off x="1028700" y="3111715"/>
            <a:ext cx="16611060" cy="6755318"/>
            <a:chOff x="0" y="0"/>
            <a:chExt cx="30271425" cy="12310660"/>
          </a:xfrm>
        </p:grpSpPr>
        <p:sp>
          <p:nvSpPr>
            <p:cNvPr name="Freeform 12" id="12"/>
            <p:cNvSpPr/>
            <p:nvPr/>
          </p:nvSpPr>
          <p:spPr>
            <a:xfrm flipH="false" flipV="false" rot="0">
              <a:off x="0" y="0"/>
              <a:ext cx="30271427" cy="12310618"/>
            </a:xfrm>
            <a:custGeom>
              <a:avLst/>
              <a:gdLst/>
              <a:ahLst/>
              <a:cxnLst/>
              <a:rect r="r" b="b" t="t" l="l"/>
              <a:pathLst>
                <a:path h="12310618" w="30271427">
                  <a:moveTo>
                    <a:pt x="395868" y="0"/>
                  </a:moveTo>
                  <a:lnTo>
                    <a:pt x="29875559" y="0"/>
                  </a:lnTo>
                  <a:cubicBezTo>
                    <a:pt x="29980548" y="0"/>
                    <a:pt x="30081240" y="41707"/>
                    <a:pt x="30155480" y="115947"/>
                  </a:cubicBezTo>
                  <a:cubicBezTo>
                    <a:pt x="30229721" y="190187"/>
                    <a:pt x="30271427" y="290878"/>
                    <a:pt x="30271427" y="395868"/>
                  </a:cubicBezTo>
                  <a:lnTo>
                    <a:pt x="30271427" y="11914750"/>
                  </a:lnTo>
                  <a:cubicBezTo>
                    <a:pt x="30271427" y="12019741"/>
                    <a:pt x="30229721" y="12120432"/>
                    <a:pt x="30155480" y="12194671"/>
                  </a:cubicBezTo>
                  <a:cubicBezTo>
                    <a:pt x="30081240" y="12268911"/>
                    <a:pt x="29980548" y="12310618"/>
                    <a:pt x="29875559" y="12310618"/>
                  </a:cubicBezTo>
                  <a:lnTo>
                    <a:pt x="395868" y="12310618"/>
                  </a:lnTo>
                  <a:cubicBezTo>
                    <a:pt x="290878" y="12310618"/>
                    <a:pt x="190187" y="12268911"/>
                    <a:pt x="115947" y="12194671"/>
                  </a:cubicBezTo>
                  <a:cubicBezTo>
                    <a:pt x="41707" y="12120432"/>
                    <a:pt x="0" y="12019741"/>
                    <a:pt x="0" y="11914750"/>
                  </a:cubicBezTo>
                  <a:lnTo>
                    <a:pt x="0" y="395868"/>
                  </a:lnTo>
                  <a:cubicBezTo>
                    <a:pt x="0" y="290878"/>
                    <a:pt x="41707" y="190187"/>
                    <a:pt x="115947" y="115947"/>
                  </a:cubicBezTo>
                  <a:cubicBezTo>
                    <a:pt x="190187" y="41707"/>
                    <a:pt x="290878" y="0"/>
                    <a:pt x="395868" y="0"/>
                  </a:cubicBezTo>
                  <a:close/>
                </a:path>
              </a:pathLst>
            </a:custGeom>
            <a:solidFill>
              <a:srgbClr val="FFFFFF"/>
            </a:solidFill>
            <a:ln w="12700" cap="rnd">
              <a:solidFill>
                <a:srgbClr val="000000"/>
              </a:solidFill>
              <a:prstDash val="solid"/>
              <a:round/>
            </a:ln>
          </p:spPr>
        </p:sp>
      </p:grpSp>
      <p:grpSp>
        <p:nvGrpSpPr>
          <p:cNvPr name="Group 13" id="13"/>
          <p:cNvGrpSpPr/>
          <p:nvPr/>
        </p:nvGrpSpPr>
        <p:grpSpPr>
          <a:xfrm rot="0">
            <a:off x="1501676" y="3841211"/>
            <a:ext cx="11444724" cy="5296327"/>
            <a:chOff x="0" y="0"/>
            <a:chExt cx="15259633" cy="7061769"/>
          </a:xfrm>
        </p:grpSpPr>
        <p:grpSp>
          <p:nvGrpSpPr>
            <p:cNvPr name="Group 14" id="14"/>
            <p:cNvGrpSpPr/>
            <p:nvPr/>
          </p:nvGrpSpPr>
          <p:grpSpPr>
            <a:xfrm rot="0">
              <a:off x="14000040" y="6782268"/>
              <a:ext cx="1259593" cy="279502"/>
              <a:chOff x="0" y="0"/>
              <a:chExt cx="1107083" cy="245660"/>
            </a:xfrm>
          </p:grpSpPr>
          <p:sp>
            <p:nvSpPr>
              <p:cNvPr name="Freeform 15" id="15"/>
              <p:cNvSpPr/>
              <p:nvPr/>
            </p:nvSpPr>
            <p:spPr>
              <a:xfrm flipH="false" flipV="false" rot="0">
                <a:off x="0" y="0"/>
                <a:ext cx="1107083" cy="245660"/>
              </a:xfrm>
              <a:custGeom>
                <a:avLst/>
                <a:gdLst/>
                <a:ahLst/>
                <a:cxnLst/>
                <a:rect r="r" b="b" t="t" l="l"/>
                <a:pathLst>
                  <a:path h="245660" w="1107083">
                    <a:moveTo>
                      <a:pt x="0" y="0"/>
                    </a:moveTo>
                    <a:lnTo>
                      <a:pt x="1107083" y="0"/>
                    </a:lnTo>
                    <a:lnTo>
                      <a:pt x="1107083" y="245660"/>
                    </a:lnTo>
                    <a:lnTo>
                      <a:pt x="0" y="245660"/>
                    </a:lnTo>
                    <a:close/>
                  </a:path>
                </a:pathLst>
              </a:custGeom>
              <a:solidFill>
                <a:srgbClr val="000000">
                  <a:alpha val="0"/>
                </a:srgbClr>
              </a:solidFill>
            </p:spPr>
          </p:sp>
          <p:sp>
            <p:nvSpPr>
              <p:cNvPr name="TextBox 16" id="16"/>
              <p:cNvSpPr txBox="true"/>
              <p:nvPr/>
            </p:nvSpPr>
            <p:spPr>
              <a:xfrm>
                <a:off x="0" y="-28575"/>
                <a:ext cx="1107083" cy="274235"/>
              </a:xfrm>
              <a:prstGeom prst="rect">
                <a:avLst/>
              </a:prstGeom>
            </p:spPr>
            <p:txBody>
              <a:bodyPr anchor="t" rtlCol="false" tIns="0" lIns="0" bIns="0" rIns="0"/>
              <a:lstStyle/>
              <a:p>
                <a:pPr algn="l">
                  <a:lnSpc>
                    <a:spcPts val="1394"/>
                  </a:lnSpc>
                </a:pPr>
                <a:r>
                  <a:rPr lang="en-US" sz="996" u="sng">
                    <a:solidFill>
                      <a:srgbClr val="0000FF"/>
                    </a:solidFill>
                    <a:latin typeface="Nanum Square"/>
                    <a:ea typeface="Nanum Square"/>
                    <a:cs typeface="Nanum Square"/>
                    <a:sym typeface="Nanum Square"/>
                    <a:hlinkClick r:id="rId3" tooltip="https://docs.ultralytics.com/ko/models/yolo11/#overview"/>
                  </a:rPr>
                  <a:t>출처: ultralytics</a:t>
                </a:r>
              </a:p>
            </p:txBody>
          </p:sp>
        </p:grpSp>
        <p:grpSp>
          <p:nvGrpSpPr>
            <p:cNvPr name="Group 17" id="17"/>
            <p:cNvGrpSpPr/>
            <p:nvPr/>
          </p:nvGrpSpPr>
          <p:grpSpPr>
            <a:xfrm rot="0">
              <a:off x="0" y="0"/>
              <a:ext cx="15259633" cy="6623254"/>
              <a:chOff x="0" y="0"/>
              <a:chExt cx="6350000" cy="2756139"/>
            </a:xfrm>
          </p:grpSpPr>
          <p:sp>
            <p:nvSpPr>
              <p:cNvPr name="Freeform 18" id="18"/>
              <p:cNvSpPr/>
              <p:nvPr/>
            </p:nvSpPr>
            <p:spPr>
              <a:xfrm flipH="false" flipV="false" rot="0">
                <a:off x="0" y="0"/>
                <a:ext cx="6350000" cy="2756139"/>
              </a:xfrm>
              <a:custGeom>
                <a:avLst/>
                <a:gdLst/>
                <a:ahLst/>
                <a:cxnLst/>
                <a:rect r="r" b="b" t="t" l="l"/>
                <a:pathLst>
                  <a:path h="2756139" w="6350000">
                    <a:moveTo>
                      <a:pt x="0" y="0"/>
                    </a:moveTo>
                    <a:lnTo>
                      <a:pt x="6350000" y="0"/>
                    </a:lnTo>
                    <a:lnTo>
                      <a:pt x="6350000" y="2756139"/>
                    </a:lnTo>
                    <a:lnTo>
                      <a:pt x="0" y="2756139"/>
                    </a:lnTo>
                    <a:close/>
                  </a:path>
                </a:pathLst>
              </a:custGeom>
              <a:blipFill>
                <a:blip r:embed="rId4"/>
                <a:stretch>
                  <a:fillRect l="0" t="-398" r="0" b="-398"/>
                </a:stretch>
              </a:blipFill>
            </p:spPr>
          </p:sp>
        </p:grpSp>
        <p:grpSp>
          <p:nvGrpSpPr>
            <p:cNvPr name="Group 19" id="19"/>
            <p:cNvGrpSpPr/>
            <p:nvPr/>
          </p:nvGrpSpPr>
          <p:grpSpPr>
            <a:xfrm rot="0">
              <a:off x="6157597" y="336323"/>
              <a:ext cx="1461132" cy="146113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0000"/>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159"/>
                  </a:lnSpc>
                </a:pPr>
              </a:p>
            </p:txBody>
          </p:sp>
        </p:grpSp>
        <p:sp>
          <p:nvSpPr>
            <p:cNvPr name="AutoShape 22" id="22"/>
            <p:cNvSpPr/>
            <p:nvPr/>
          </p:nvSpPr>
          <p:spPr>
            <a:xfrm flipH="true">
              <a:off x="5537671" y="5300655"/>
              <a:ext cx="4184292" cy="0"/>
            </a:xfrm>
            <a:prstGeom prst="line">
              <a:avLst/>
            </a:prstGeom>
            <a:ln cap="flat" w="74385">
              <a:solidFill>
                <a:srgbClr val="FF0000"/>
              </a:solidFill>
              <a:prstDash val="solid"/>
              <a:headEnd type="none" len="sm" w="sm"/>
              <a:tailEnd type="triangle" len="med" w="lg"/>
            </a:ln>
          </p:spPr>
        </p:sp>
        <p:sp>
          <p:nvSpPr>
            <p:cNvPr name="TextBox 23" id="23"/>
            <p:cNvSpPr txBox="true"/>
            <p:nvPr/>
          </p:nvSpPr>
          <p:spPr>
            <a:xfrm rot="0">
              <a:off x="5537671" y="4683649"/>
              <a:ext cx="4184292" cy="530222"/>
            </a:xfrm>
            <a:prstGeom prst="rect">
              <a:avLst/>
            </a:prstGeom>
          </p:spPr>
          <p:txBody>
            <a:bodyPr anchor="t" rtlCol="false" tIns="0" lIns="0" bIns="0" rIns="0">
              <a:spAutoFit/>
            </a:bodyPr>
            <a:lstStyle/>
            <a:p>
              <a:pPr algn="ctr">
                <a:lnSpc>
                  <a:spcPts val="3162"/>
                </a:lnSpc>
                <a:spcBef>
                  <a:spcPct val="0"/>
                </a:spcBef>
              </a:pPr>
              <a:r>
                <a:rPr lang="en-US" sz="2635">
                  <a:solidFill>
                    <a:srgbClr val="FF0000"/>
                  </a:solidFill>
                  <a:latin typeface="TDTD비어라거"/>
                  <a:ea typeface="TDTD비어라거"/>
                  <a:cs typeface="TDTD비어라거"/>
                  <a:sym typeface="TDTD비어라거"/>
                </a:rPr>
                <a:t>Faster</a:t>
              </a:r>
            </a:p>
          </p:txBody>
        </p:sp>
        <p:sp>
          <p:nvSpPr>
            <p:cNvPr name="AutoShape 24" id="24"/>
            <p:cNvSpPr/>
            <p:nvPr/>
          </p:nvSpPr>
          <p:spPr>
            <a:xfrm flipV="true">
              <a:off x="1772803" y="1066889"/>
              <a:ext cx="0" cy="4165107"/>
            </a:xfrm>
            <a:prstGeom prst="line">
              <a:avLst/>
            </a:prstGeom>
            <a:ln cap="flat" w="74385">
              <a:solidFill>
                <a:srgbClr val="FF0000"/>
              </a:solidFill>
              <a:prstDash val="solid"/>
              <a:headEnd type="none" len="sm" w="sm"/>
              <a:tailEnd type="triangle" len="med" w="lg"/>
            </a:ln>
          </p:spPr>
        </p:sp>
        <p:sp>
          <p:nvSpPr>
            <p:cNvPr name="TextBox 25" id="25"/>
            <p:cNvSpPr txBox="true"/>
            <p:nvPr/>
          </p:nvSpPr>
          <p:spPr>
            <a:xfrm rot="0">
              <a:off x="1999482" y="1519236"/>
              <a:ext cx="1711793" cy="568322"/>
            </a:xfrm>
            <a:prstGeom prst="rect">
              <a:avLst/>
            </a:prstGeom>
          </p:spPr>
          <p:txBody>
            <a:bodyPr anchor="t" rtlCol="false" tIns="0" lIns="0" bIns="0" rIns="0">
              <a:spAutoFit/>
            </a:bodyPr>
            <a:lstStyle/>
            <a:p>
              <a:pPr algn="ctr">
                <a:lnSpc>
                  <a:spcPts val="3162"/>
                </a:lnSpc>
                <a:spcBef>
                  <a:spcPct val="0"/>
                </a:spcBef>
              </a:pPr>
              <a:r>
                <a:rPr lang="en-US" sz="2635">
                  <a:solidFill>
                    <a:srgbClr val="FF0000"/>
                  </a:solidFill>
                  <a:latin typeface="Arial"/>
                  <a:ea typeface="Arial"/>
                  <a:cs typeface="Arial"/>
                  <a:sym typeface="Arial"/>
                </a:rPr>
                <a:t>Stronger</a:t>
              </a:r>
            </a:p>
          </p:txBody>
        </p:sp>
      </p:grpSp>
      <p:grpSp>
        <p:nvGrpSpPr>
          <p:cNvPr name="Group 26" id="26"/>
          <p:cNvGrpSpPr/>
          <p:nvPr/>
        </p:nvGrpSpPr>
        <p:grpSpPr>
          <a:xfrm rot="0">
            <a:off x="13419376" y="3566808"/>
            <a:ext cx="3747407" cy="5845133"/>
            <a:chOff x="0" y="0"/>
            <a:chExt cx="986971" cy="1539459"/>
          </a:xfrm>
        </p:grpSpPr>
        <p:sp>
          <p:nvSpPr>
            <p:cNvPr name="Freeform 27" id="27"/>
            <p:cNvSpPr/>
            <p:nvPr/>
          </p:nvSpPr>
          <p:spPr>
            <a:xfrm flipH="false" flipV="false" rot="0">
              <a:off x="0" y="0"/>
              <a:ext cx="986971" cy="1539459"/>
            </a:xfrm>
            <a:custGeom>
              <a:avLst/>
              <a:gdLst/>
              <a:ahLst/>
              <a:cxnLst/>
              <a:rect r="r" b="b" t="t" l="l"/>
              <a:pathLst>
                <a:path h="1539459" w="986971">
                  <a:moveTo>
                    <a:pt x="105363" y="0"/>
                  </a:moveTo>
                  <a:lnTo>
                    <a:pt x="881608" y="0"/>
                  </a:lnTo>
                  <a:cubicBezTo>
                    <a:pt x="939799" y="0"/>
                    <a:pt x="986971" y="47173"/>
                    <a:pt x="986971" y="105363"/>
                  </a:cubicBezTo>
                  <a:lnTo>
                    <a:pt x="986971" y="1434096"/>
                  </a:lnTo>
                  <a:cubicBezTo>
                    <a:pt x="986971" y="1492286"/>
                    <a:pt x="939799" y="1539459"/>
                    <a:pt x="881608" y="1539459"/>
                  </a:cubicBezTo>
                  <a:lnTo>
                    <a:pt x="105363" y="1539459"/>
                  </a:lnTo>
                  <a:cubicBezTo>
                    <a:pt x="47173" y="1539459"/>
                    <a:pt x="0" y="1492286"/>
                    <a:pt x="0" y="1434096"/>
                  </a:cubicBezTo>
                  <a:lnTo>
                    <a:pt x="0" y="105363"/>
                  </a:lnTo>
                  <a:cubicBezTo>
                    <a:pt x="0" y="47173"/>
                    <a:pt x="47173" y="0"/>
                    <a:pt x="105363" y="0"/>
                  </a:cubicBezTo>
                  <a:close/>
                </a:path>
              </a:pathLst>
            </a:custGeom>
            <a:solidFill>
              <a:srgbClr val="000000">
                <a:alpha val="0"/>
              </a:srgbClr>
            </a:solidFill>
            <a:ln w="19050" cap="rnd">
              <a:solidFill>
                <a:srgbClr val="9E9E9E"/>
              </a:solidFill>
              <a:prstDash val="solid"/>
              <a:round/>
            </a:ln>
          </p:spPr>
        </p:sp>
        <p:sp>
          <p:nvSpPr>
            <p:cNvPr name="TextBox 28" id="28"/>
            <p:cNvSpPr txBox="true"/>
            <p:nvPr/>
          </p:nvSpPr>
          <p:spPr>
            <a:xfrm>
              <a:off x="0" y="-133350"/>
              <a:ext cx="986971" cy="1672809"/>
            </a:xfrm>
            <a:prstGeom prst="rect">
              <a:avLst/>
            </a:prstGeom>
          </p:spPr>
          <p:txBody>
            <a:bodyPr anchor="ctr" rtlCol="false" tIns="50800" lIns="50800" bIns="50800" rIns="50800"/>
            <a:lstStyle/>
            <a:p>
              <a:pPr algn="ctr">
                <a:lnSpc>
                  <a:spcPts val="3644"/>
                </a:lnSpc>
              </a:pPr>
            </a:p>
          </p:txBody>
        </p:sp>
      </p:grpSp>
      <p:grpSp>
        <p:nvGrpSpPr>
          <p:cNvPr name="Group 29" id="29"/>
          <p:cNvGrpSpPr/>
          <p:nvPr/>
        </p:nvGrpSpPr>
        <p:grpSpPr>
          <a:xfrm rot="0">
            <a:off x="14377669" y="3380259"/>
            <a:ext cx="1665514" cy="373099"/>
            <a:chOff x="0" y="0"/>
            <a:chExt cx="438654" cy="98265"/>
          </a:xfrm>
        </p:grpSpPr>
        <p:sp>
          <p:nvSpPr>
            <p:cNvPr name="Freeform 30" id="30"/>
            <p:cNvSpPr/>
            <p:nvPr/>
          </p:nvSpPr>
          <p:spPr>
            <a:xfrm flipH="false" flipV="false" rot="0">
              <a:off x="0" y="0"/>
              <a:ext cx="438654" cy="98265"/>
            </a:xfrm>
            <a:custGeom>
              <a:avLst/>
              <a:gdLst/>
              <a:ahLst/>
              <a:cxnLst/>
              <a:rect r="r" b="b" t="t" l="l"/>
              <a:pathLst>
                <a:path h="98265" w="438654">
                  <a:moveTo>
                    <a:pt x="0" y="0"/>
                  </a:moveTo>
                  <a:lnTo>
                    <a:pt x="438654" y="0"/>
                  </a:lnTo>
                  <a:lnTo>
                    <a:pt x="438654" y="98265"/>
                  </a:lnTo>
                  <a:lnTo>
                    <a:pt x="0" y="98265"/>
                  </a:lnTo>
                  <a:close/>
                </a:path>
              </a:pathLst>
            </a:custGeom>
            <a:solidFill>
              <a:srgbClr val="FFFFFF"/>
            </a:solidFill>
          </p:spPr>
        </p:sp>
        <p:sp>
          <p:nvSpPr>
            <p:cNvPr name="TextBox 31" id="31"/>
            <p:cNvSpPr txBox="true"/>
            <p:nvPr/>
          </p:nvSpPr>
          <p:spPr>
            <a:xfrm>
              <a:off x="0" y="-133350"/>
              <a:ext cx="438654" cy="231615"/>
            </a:xfrm>
            <a:prstGeom prst="rect">
              <a:avLst/>
            </a:prstGeom>
          </p:spPr>
          <p:txBody>
            <a:bodyPr anchor="ctr" rtlCol="false" tIns="50800" lIns="50800" bIns="50800" rIns="50800"/>
            <a:lstStyle/>
            <a:p>
              <a:pPr algn="ctr">
                <a:lnSpc>
                  <a:spcPts val="3644"/>
                </a:lnSpc>
              </a:pPr>
            </a:p>
          </p:txBody>
        </p:sp>
      </p:grpSp>
      <p:sp>
        <p:nvSpPr>
          <p:cNvPr name="TextBox 32" id="32"/>
          <p:cNvSpPr txBox="true"/>
          <p:nvPr/>
        </p:nvSpPr>
        <p:spPr>
          <a:xfrm rot="0">
            <a:off x="14469619" y="3246909"/>
            <a:ext cx="1481614" cy="586775"/>
          </a:xfrm>
          <a:prstGeom prst="rect">
            <a:avLst/>
          </a:prstGeom>
        </p:spPr>
        <p:txBody>
          <a:bodyPr anchor="t" rtlCol="false" tIns="0" lIns="0" bIns="0" rIns="0">
            <a:spAutoFit/>
          </a:bodyPr>
          <a:lstStyle/>
          <a:p>
            <a:pPr algn="ctr">
              <a:lnSpc>
                <a:spcPts val="4753"/>
              </a:lnSpc>
              <a:spcBef>
                <a:spcPct val="0"/>
              </a:spcBef>
            </a:pPr>
            <a:r>
              <a:rPr lang="en-US" b="true" sz="2998">
                <a:solidFill>
                  <a:srgbClr val="000000"/>
                </a:solidFill>
                <a:latin typeface="Nanum Square Bold"/>
                <a:ea typeface="Nanum Square Bold"/>
                <a:cs typeface="Nanum Square Bold"/>
                <a:sym typeface="Nanum Square Bold"/>
              </a:rPr>
              <a:t>사용 자원</a:t>
            </a:r>
          </a:p>
        </p:txBody>
      </p:sp>
      <p:sp>
        <p:nvSpPr>
          <p:cNvPr name="TextBox 33" id="33"/>
          <p:cNvSpPr txBox="true"/>
          <p:nvPr/>
        </p:nvSpPr>
        <p:spPr>
          <a:xfrm rot="0">
            <a:off x="13536551" y="4088602"/>
            <a:ext cx="3513058" cy="4673770"/>
          </a:xfrm>
          <a:prstGeom prst="rect">
            <a:avLst/>
          </a:prstGeom>
        </p:spPr>
        <p:txBody>
          <a:bodyPr anchor="t" rtlCol="false" tIns="0" lIns="0" bIns="0" rIns="0">
            <a:spAutoFit/>
          </a:bodyPr>
          <a:lstStyle/>
          <a:p>
            <a:pPr algn="ctr">
              <a:lnSpc>
                <a:spcPts val="3960"/>
              </a:lnSpc>
            </a:pPr>
            <a:r>
              <a:rPr lang="en-US" sz="2498" b="true">
                <a:solidFill>
                  <a:srgbClr val="000000"/>
                </a:solidFill>
                <a:latin typeface="Nanum Square Bold"/>
                <a:ea typeface="Nanum Square Bold"/>
                <a:cs typeface="Nanum Square Bold"/>
                <a:sym typeface="Nanum Square Bold"/>
              </a:rPr>
              <a:t>하드웨어</a:t>
            </a:r>
          </a:p>
          <a:p>
            <a:pPr algn="ctr">
              <a:lnSpc>
                <a:spcPts val="3643"/>
              </a:lnSpc>
              <a:spcBef>
                <a:spcPct val="0"/>
              </a:spcBef>
            </a:pPr>
            <a:r>
              <a:rPr lang="en-US" sz="2298">
                <a:solidFill>
                  <a:srgbClr val="000000"/>
                </a:solidFill>
                <a:latin typeface="Nanum Square"/>
                <a:ea typeface="Nanum Square"/>
                <a:cs typeface="Nanum Square"/>
                <a:sym typeface="Nanum Square"/>
              </a:rPr>
              <a:t>GPU GeForce</a:t>
            </a:r>
            <a:r>
              <a:rPr lang="en-US" sz="2298">
                <a:solidFill>
                  <a:srgbClr val="000000"/>
                </a:solidFill>
                <a:latin typeface="Nanum Square"/>
                <a:ea typeface="Nanum Square"/>
                <a:cs typeface="Nanum Square"/>
                <a:sym typeface="Nanum Square"/>
              </a:rPr>
              <a:t> RTX 4060</a:t>
            </a:r>
          </a:p>
          <a:p>
            <a:pPr algn="ctr">
              <a:lnSpc>
                <a:spcPts val="3644"/>
              </a:lnSpc>
              <a:spcBef>
                <a:spcPct val="0"/>
              </a:spcBef>
            </a:pPr>
            <a:r>
              <a:rPr lang="en-US" sz="2298">
                <a:solidFill>
                  <a:srgbClr val="000000"/>
                </a:solidFill>
                <a:latin typeface="Nanum Square"/>
                <a:ea typeface="Nanum Square"/>
                <a:cs typeface="Nanum Square"/>
                <a:sym typeface="Nanum Square"/>
              </a:rPr>
              <a:t>CPU 12th </a:t>
            </a:r>
            <a:r>
              <a:rPr lang="en-US" sz="2298">
                <a:solidFill>
                  <a:srgbClr val="000000"/>
                </a:solidFill>
                <a:latin typeface="Nanum Square"/>
                <a:ea typeface="Nanum Square"/>
                <a:cs typeface="Nanum Square"/>
                <a:sym typeface="Nanum Square"/>
              </a:rPr>
              <a:t>Intel i7-13700</a:t>
            </a:r>
          </a:p>
          <a:p>
            <a:pPr algn="ctr">
              <a:lnSpc>
                <a:spcPts val="3644"/>
              </a:lnSpc>
              <a:spcBef>
                <a:spcPct val="0"/>
              </a:spcBef>
            </a:pPr>
            <a:r>
              <a:rPr lang="en-US" sz="2298">
                <a:solidFill>
                  <a:srgbClr val="000000"/>
                </a:solidFill>
                <a:latin typeface="Nanum Square"/>
                <a:ea typeface="Nanum Square"/>
                <a:cs typeface="Nanum Square"/>
                <a:sym typeface="Nanum Square"/>
              </a:rPr>
              <a:t>RAM 64GB</a:t>
            </a:r>
          </a:p>
          <a:p>
            <a:pPr algn="ctr">
              <a:lnSpc>
                <a:spcPts val="3643"/>
              </a:lnSpc>
              <a:spcBef>
                <a:spcPct val="0"/>
              </a:spcBef>
            </a:pPr>
            <a:r>
              <a:rPr lang="en-US" sz="2298">
                <a:solidFill>
                  <a:srgbClr val="000000"/>
                </a:solidFill>
                <a:latin typeface="Nanum Square"/>
                <a:ea typeface="Nanum Square"/>
                <a:cs typeface="Nanum Square"/>
                <a:sym typeface="Nanum Square"/>
              </a:rPr>
              <a:t>저장소 SSD 1TB</a:t>
            </a:r>
          </a:p>
          <a:p>
            <a:pPr algn="ctr">
              <a:lnSpc>
                <a:spcPts val="3961"/>
              </a:lnSpc>
              <a:spcBef>
                <a:spcPct val="0"/>
              </a:spcBef>
            </a:pPr>
          </a:p>
          <a:p>
            <a:pPr algn="ctr">
              <a:lnSpc>
                <a:spcPts val="3961"/>
              </a:lnSpc>
              <a:spcBef>
                <a:spcPct val="0"/>
              </a:spcBef>
            </a:pPr>
            <a:r>
              <a:rPr lang="en-US" b="true" sz="2498">
                <a:solidFill>
                  <a:srgbClr val="000000"/>
                </a:solidFill>
                <a:latin typeface="Nanum Square Bold"/>
                <a:ea typeface="Nanum Square Bold"/>
                <a:cs typeface="Nanum Square Bold"/>
                <a:sym typeface="Nanum Square Bold"/>
              </a:rPr>
              <a:t>소프트웨어</a:t>
            </a:r>
          </a:p>
          <a:p>
            <a:pPr algn="ctr">
              <a:lnSpc>
                <a:spcPts val="3644"/>
              </a:lnSpc>
              <a:spcBef>
                <a:spcPct val="0"/>
              </a:spcBef>
            </a:pPr>
            <a:r>
              <a:rPr lang="en-US" sz="2298">
                <a:solidFill>
                  <a:srgbClr val="000000"/>
                </a:solidFill>
                <a:latin typeface="Nanum Square"/>
                <a:ea typeface="Nanum Square"/>
                <a:cs typeface="Nanum Square"/>
                <a:sym typeface="Nanum Square"/>
              </a:rPr>
              <a:t>Python 3.8.10</a:t>
            </a:r>
          </a:p>
          <a:p>
            <a:pPr algn="ctr">
              <a:lnSpc>
                <a:spcPts val="3644"/>
              </a:lnSpc>
              <a:spcBef>
                <a:spcPct val="0"/>
              </a:spcBef>
            </a:pPr>
            <a:r>
              <a:rPr lang="en-US" sz="2298">
                <a:solidFill>
                  <a:srgbClr val="000000"/>
                </a:solidFill>
                <a:latin typeface="Nanum Square"/>
                <a:ea typeface="Nanum Square"/>
                <a:cs typeface="Nanum Square"/>
                <a:sym typeface="Nanum Square"/>
              </a:rPr>
              <a:t>PyTorch 2.4.1</a:t>
            </a:r>
          </a:p>
          <a:p>
            <a:pPr algn="ctr">
              <a:lnSpc>
                <a:spcPts val="3644"/>
              </a:lnSpc>
              <a:spcBef>
                <a:spcPct val="0"/>
              </a:spcBef>
            </a:pPr>
            <a:r>
              <a:rPr lang="en-US" sz="2298">
                <a:solidFill>
                  <a:srgbClr val="000000"/>
                </a:solidFill>
                <a:latin typeface="Nanum Square"/>
                <a:ea typeface="Nanum Square"/>
                <a:cs typeface="Nanum Square"/>
                <a:sym typeface="Nanum Square"/>
              </a:rPr>
              <a:t>CUDA 12.0</a:t>
            </a:r>
          </a:p>
        </p:txBody>
      </p:sp>
      <p:grpSp>
        <p:nvGrpSpPr>
          <p:cNvPr name="Group 34" id="34"/>
          <p:cNvGrpSpPr/>
          <p:nvPr/>
        </p:nvGrpSpPr>
        <p:grpSpPr>
          <a:xfrm rot="0">
            <a:off x="329171" y="209742"/>
            <a:ext cx="18054079" cy="115550"/>
            <a:chOff x="0" y="0"/>
            <a:chExt cx="4754984" cy="30433"/>
          </a:xfrm>
        </p:grpSpPr>
        <p:sp>
          <p:nvSpPr>
            <p:cNvPr name="Freeform 35" id="35"/>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36" id="36"/>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74175"/>
            <a:ext cx="7789185" cy="955113"/>
            <a:chOff x="0" y="0"/>
            <a:chExt cx="10385580" cy="1273484"/>
          </a:xfrm>
        </p:grpSpPr>
        <p:sp>
          <p:nvSpPr>
            <p:cNvPr name="Freeform 3" id="3"/>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4" id="4"/>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5" id="5"/>
          <p:cNvGrpSpPr/>
          <p:nvPr/>
        </p:nvGrpSpPr>
        <p:grpSpPr>
          <a:xfrm rot="0">
            <a:off x="1028700" y="978979"/>
            <a:ext cx="3557205" cy="395196"/>
            <a:chOff x="0" y="0"/>
            <a:chExt cx="4742940" cy="526928"/>
          </a:xfrm>
        </p:grpSpPr>
        <p:sp>
          <p:nvSpPr>
            <p:cNvPr name="Freeform 6" id="6"/>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7" id="7"/>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품질관리</a:t>
              </a:r>
            </a:p>
          </p:txBody>
        </p:sp>
      </p:grpSp>
      <p:grpSp>
        <p:nvGrpSpPr>
          <p:cNvPr name="Group 8" id="8"/>
          <p:cNvGrpSpPr/>
          <p:nvPr/>
        </p:nvGrpSpPr>
        <p:grpSpPr>
          <a:xfrm rot="0">
            <a:off x="1028700" y="2329288"/>
            <a:ext cx="6043183" cy="431006"/>
            <a:chOff x="0" y="0"/>
            <a:chExt cx="8057577" cy="574675"/>
          </a:xfrm>
        </p:grpSpPr>
        <p:sp>
          <p:nvSpPr>
            <p:cNvPr name="Freeform 9" id="9"/>
            <p:cNvSpPr/>
            <p:nvPr/>
          </p:nvSpPr>
          <p:spPr>
            <a:xfrm flipH="false" flipV="false" rot="0">
              <a:off x="0" y="0"/>
              <a:ext cx="8057576" cy="574675"/>
            </a:xfrm>
            <a:custGeom>
              <a:avLst/>
              <a:gdLst/>
              <a:ahLst/>
              <a:cxnLst/>
              <a:rect r="r" b="b" t="t" l="l"/>
              <a:pathLst>
                <a:path h="574675" w="8057576">
                  <a:moveTo>
                    <a:pt x="0" y="0"/>
                  </a:moveTo>
                  <a:lnTo>
                    <a:pt x="8057576" y="0"/>
                  </a:lnTo>
                  <a:lnTo>
                    <a:pt x="8057576" y="574675"/>
                  </a:lnTo>
                  <a:lnTo>
                    <a:pt x="0" y="574675"/>
                  </a:lnTo>
                  <a:close/>
                </a:path>
              </a:pathLst>
            </a:custGeom>
            <a:solidFill>
              <a:srgbClr val="000000">
                <a:alpha val="0"/>
              </a:srgbClr>
            </a:solidFill>
          </p:spPr>
        </p:sp>
        <p:sp>
          <p:nvSpPr>
            <p:cNvPr name="TextBox 10" id="10"/>
            <p:cNvSpPr txBox="true"/>
            <p:nvPr/>
          </p:nvSpPr>
          <p:spPr>
            <a:xfrm>
              <a:off x="0" y="-104775"/>
              <a:ext cx="8057577" cy="67945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데이터 라벨링</a:t>
              </a:r>
            </a:p>
          </p:txBody>
        </p:sp>
      </p:grpSp>
      <p:grpSp>
        <p:nvGrpSpPr>
          <p:cNvPr name="Group 11" id="11"/>
          <p:cNvGrpSpPr/>
          <p:nvPr/>
        </p:nvGrpSpPr>
        <p:grpSpPr>
          <a:xfrm rot="0">
            <a:off x="436447" y="3111715"/>
            <a:ext cx="17415106" cy="6755318"/>
            <a:chOff x="0" y="0"/>
            <a:chExt cx="31736692" cy="12310660"/>
          </a:xfrm>
        </p:grpSpPr>
        <p:sp>
          <p:nvSpPr>
            <p:cNvPr name="Freeform 12" id="12"/>
            <p:cNvSpPr/>
            <p:nvPr/>
          </p:nvSpPr>
          <p:spPr>
            <a:xfrm flipH="false" flipV="false" rot="0">
              <a:off x="0" y="0"/>
              <a:ext cx="31736692" cy="12310618"/>
            </a:xfrm>
            <a:custGeom>
              <a:avLst/>
              <a:gdLst/>
              <a:ahLst/>
              <a:cxnLst/>
              <a:rect r="r" b="b" t="t" l="l"/>
              <a:pathLst>
                <a:path h="12310618" w="31736692">
                  <a:moveTo>
                    <a:pt x="377591" y="0"/>
                  </a:moveTo>
                  <a:lnTo>
                    <a:pt x="31359100" y="0"/>
                  </a:lnTo>
                  <a:cubicBezTo>
                    <a:pt x="31459246" y="0"/>
                    <a:pt x="31555286" y="39782"/>
                    <a:pt x="31626097" y="110594"/>
                  </a:cubicBezTo>
                  <a:cubicBezTo>
                    <a:pt x="31696912" y="181406"/>
                    <a:pt x="31736692" y="277448"/>
                    <a:pt x="31736692" y="377591"/>
                  </a:cubicBezTo>
                  <a:lnTo>
                    <a:pt x="31736692" y="11933027"/>
                  </a:lnTo>
                  <a:cubicBezTo>
                    <a:pt x="31736692" y="12033170"/>
                    <a:pt x="31696912" y="12129212"/>
                    <a:pt x="31626097" y="12200024"/>
                  </a:cubicBezTo>
                  <a:cubicBezTo>
                    <a:pt x="31555286" y="12270836"/>
                    <a:pt x="31459246" y="12310618"/>
                    <a:pt x="31359100" y="12310618"/>
                  </a:cubicBezTo>
                  <a:lnTo>
                    <a:pt x="377591" y="12310618"/>
                  </a:lnTo>
                  <a:cubicBezTo>
                    <a:pt x="169053" y="12310618"/>
                    <a:pt x="0" y="12141565"/>
                    <a:pt x="0" y="11933027"/>
                  </a:cubicBezTo>
                  <a:lnTo>
                    <a:pt x="0" y="377591"/>
                  </a:lnTo>
                  <a:cubicBezTo>
                    <a:pt x="0" y="277448"/>
                    <a:pt x="39782" y="181406"/>
                    <a:pt x="110594" y="110594"/>
                  </a:cubicBezTo>
                  <a:cubicBezTo>
                    <a:pt x="181406" y="39782"/>
                    <a:pt x="277448" y="0"/>
                    <a:pt x="377591" y="0"/>
                  </a:cubicBezTo>
                  <a:close/>
                </a:path>
              </a:pathLst>
            </a:custGeom>
            <a:solidFill>
              <a:srgbClr val="FFFFFF"/>
            </a:solidFill>
            <a:ln w="12700" cap="rnd">
              <a:solidFill>
                <a:srgbClr val="000000"/>
              </a:solidFill>
              <a:prstDash val="solid"/>
              <a:round/>
            </a:ln>
          </p:spPr>
        </p:sp>
      </p:grpSp>
      <p:grpSp>
        <p:nvGrpSpPr>
          <p:cNvPr name="Group 13" id="13"/>
          <p:cNvGrpSpPr/>
          <p:nvPr/>
        </p:nvGrpSpPr>
        <p:grpSpPr>
          <a:xfrm rot="0">
            <a:off x="6646849" y="4481634"/>
            <a:ext cx="6976914" cy="4190244"/>
            <a:chOff x="0" y="0"/>
            <a:chExt cx="5364693" cy="3221965"/>
          </a:xfrm>
        </p:grpSpPr>
        <p:sp>
          <p:nvSpPr>
            <p:cNvPr name="Freeform 14" id="14"/>
            <p:cNvSpPr/>
            <p:nvPr/>
          </p:nvSpPr>
          <p:spPr>
            <a:xfrm flipH="false" flipV="false" rot="0">
              <a:off x="0" y="0"/>
              <a:ext cx="5364734" cy="3221990"/>
            </a:xfrm>
            <a:custGeom>
              <a:avLst/>
              <a:gdLst/>
              <a:ahLst/>
              <a:cxnLst/>
              <a:rect r="r" b="b" t="t" l="l"/>
              <a:pathLst>
                <a:path h="3221990" w="5364734">
                  <a:moveTo>
                    <a:pt x="219719" y="0"/>
                  </a:moveTo>
                  <a:lnTo>
                    <a:pt x="5145015" y="0"/>
                  </a:lnTo>
                  <a:cubicBezTo>
                    <a:pt x="5203288" y="0"/>
                    <a:pt x="5259175" y="23149"/>
                    <a:pt x="5300380" y="64354"/>
                  </a:cubicBezTo>
                  <a:cubicBezTo>
                    <a:pt x="5341585" y="105560"/>
                    <a:pt x="5364734" y="161446"/>
                    <a:pt x="5364734" y="219719"/>
                  </a:cubicBezTo>
                  <a:lnTo>
                    <a:pt x="5364734" y="3002271"/>
                  </a:lnTo>
                  <a:cubicBezTo>
                    <a:pt x="5364734" y="3060544"/>
                    <a:pt x="5341585" y="3116431"/>
                    <a:pt x="5300380" y="3157636"/>
                  </a:cubicBezTo>
                  <a:cubicBezTo>
                    <a:pt x="5259175" y="3198841"/>
                    <a:pt x="5203288" y="3221990"/>
                    <a:pt x="5145015" y="3221990"/>
                  </a:cubicBezTo>
                  <a:lnTo>
                    <a:pt x="219719" y="3221990"/>
                  </a:lnTo>
                  <a:cubicBezTo>
                    <a:pt x="161446" y="3221990"/>
                    <a:pt x="105560" y="3198841"/>
                    <a:pt x="64354" y="3157636"/>
                  </a:cubicBezTo>
                  <a:cubicBezTo>
                    <a:pt x="23149" y="3116431"/>
                    <a:pt x="0" y="3060544"/>
                    <a:pt x="0" y="3002271"/>
                  </a:cubicBezTo>
                  <a:lnTo>
                    <a:pt x="0" y="219719"/>
                  </a:lnTo>
                  <a:cubicBezTo>
                    <a:pt x="0" y="161446"/>
                    <a:pt x="23149" y="105560"/>
                    <a:pt x="64354" y="64354"/>
                  </a:cubicBezTo>
                  <a:cubicBezTo>
                    <a:pt x="105560" y="23149"/>
                    <a:pt x="161446" y="0"/>
                    <a:pt x="219719" y="0"/>
                  </a:cubicBezTo>
                  <a:close/>
                </a:path>
              </a:pathLst>
            </a:custGeom>
            <a:blipFill>
              <a:blip r:embed="rId3"/>
              <a:stretch>
                <a:fillRect l="0" t="-689" r="0" b="-688"/>
              </a:stretch>
            </a:blipFill>
          </p:spPr>
        </p:sp>
      </p:grpSp>
      <p:grpSp>
        <p:nvGrpSpPr>
          <p:cNvPr name="Group 15" id="15"/>
          <p:cNvGrpSpPr/>
          <p:nvPr/>
        </p:nvGrpSpPr>
        <p:grpSpPr>
          <a:xfrm rot="0">
            <a:off x="747727" y="4690389"/>
            <a:ext cx="5587841" cy="3772734"/>
            <a:chOff x="0" y="0"/>
            <a:chExt cx="5224502" cy="3527419"/>
          </a:xfrm>
        </p:grpSpPr>
        <p:sp>
          <p:nvSpPr>
            <p:cNvPr name="Freeform 16" id="16"/>
            <p:cNvSpPr/>
            <p:nvPr/>
          </p:nvSpPr>
          <p:spPr>
            <a:xfrm flipH="false" flipV="false" rot="0">
              <a:off x="0" y="0"/>
              <a:ext cx="5224554" cy="3527411"/>
            </a:xfrm>
            <a:custGeom>
              <a:avLst/>
              <a:gdLst/>
              <a:ahLst/>
              <a:cxnLst/>
              <a:rect r="r" b="b" t="t" l="l"/>
              <a:pathLst>
                <a:path h="3527411" w="5224554">
                  <a:moveTo>
                    <a:pt x="0" y="0"/>
                  </a:moveTo>
                  <a:lnTo>
                    <a:pt x="5224554" y="0"/>
                  </a:lnTo>
                  <a:lnTo>
                    <a:pt x="5224554" y="3527411"/>
                  </a:lnTo>
                  <a:lnTo>
                    <a:pt x="0" y="3527411"/>
                  </a:lnTo>
                  <a:lnTo>
                    <a:pt x="0" y="0"/>
                  </a:lnTo>
                  <a:close/>
                </a:path>
              </a:pathLst>
            </a:custGeom>
            <a:blipFill>
              <a:blip r:embed="rId4"/>
              <a:stretch>
                <a:fillRect l="-13565" t="0" r="-13564" b="0"/>
              </a:stretch>
            </a:blipFill>
          </p:spPr>
        </p:sp>
      </p:grpSp>
      <p:grpSp>
        <p:nvGrpSpPr>
          <p:cNvPr name="Group 17" id="17"/>
          <p:cNvGrpSpPr/>
          <p:nvPr/>
        </p:nvGrpSpPr>
        <p:grpSpPr>
          <a:xfrm rot="0">
            <a:off x="436447" y="3488588"/>
            <a:ext cx="3153748" cy="859396"/>
            <a:chOff x="0" y="0"/>
            <a:chExt cx="5939039" cy="1618388"/>
          </a:xfrm>
        </p:grpSpPr>
        <p:sp>
          <p:nvSpPr>
            <p:cNvPr name="Freeform 18" id="18"/>
            <p:cNvSpPr/>
            <p:nvPr/>
          </p:nvSpPr>
          <p:spPr>
            <a:xfrm flipH="false" flipV="false" rot="0">
              <a:off x="0" y="0"/>
              <a:ext cx="5939028" cy="1618361"/>
            </a:xfrm>
            <a:custGeom>
              <a:avLst/>
              <a:gdLst/>
              <a:ahLst/>
              <a:cxnLst/>
              <a:rect r="r" b="b" t="t" l="l"/>
              <a:pathLst>
                <a:path h="1618361" w="5939028">
                  <a:moveTo>
                    <a:pt x="0" y="0"/>
                  </a:moveTo>
                  <a:lnTo>
                    <a:pt x="5939028" y="0"/>
                  </a:lnTo>
                  <a:lnTo>
                    <a:pt x="5939028" y="1618361"/>
                  </a:lnTo>
                  <a:lnTo>
                    <a:pt x="0" y="1618361"/>
                  </a:lnTo>
                  <a:lnTo>
                    <a:pt x="0" y="0"/>
                  </a:lnTo>
                  <a:close/>
                </a:path>
              </a:pathLst>
            </a:custGeom>
            <a:blipFill>
              <a:blip r:embed="rId5"/>
              <a:stretch>
                <a:fillRect l="0" t="-176" r="0" b="-178"/>
              </a:stretch>
            </a:blipFill>
          </p:spPr>
        </p:sp>
      </p:grpSp>
      <p:grpSp>
        <p:nvGrpSpPr>
          <p:cNvPr name="Group 19" id="19"/>
          <p:cNvGrpSpPr/>
          <p:nvPr/>
        </p:nvGrpSpPr>
        <p:grpSpPr>
          <a:xfrm rot="0">
            <a:off x="7214592" y="9060778"/>
            <a:ext cx="3858816" cy="409217"/>
            <a:chOff x="0" y="0"/>
            <a:chExt cx="5145088" cy="545623"/>
          </a:xfrm>
        </p:grpSpPr>
        <p:sp>
          <p:nvSpPr>
            <p:cNvPr name="Freeform 20" id="20"/>
            <p:cNvSpPr/>
            <p:nvPr/>
          </p:nvSpPr>
          <p:spPr>
            <a:xfrm flipH="false" flipV="false" rot="0">
              <a:off x="0" y="0"/>
              <a:ext cx="5145088" cy="545623"/>
            </a:xfrm>
            <a:custGeom>
              <a:avLst/>
              <a:gdLst/>
              <a:ahLst/>
              <a:cxnLst/>
              <a:rect r="r" b="b" t="t" l="l"/>
              <a:pathLst>
                <a:path h="545623" w="5145088">
                  <a:moveTo>
                    <a:pt x="0" y="0"/>
                  </a:moveTo>
                  <a:lnTo>
                    <a:pt x="5145088" y="0"/>
                  </a:lnTo>
                  <a:lnTo>
                    <a:pt x="5145088" y="545623"/>
                  </a:lnTo>
                  <a:lnTo>
                    <a:pt x="0" y="545623"/>
                  </a:lnTo>
                  <a:close/>
                </a:path>
              </a:pathLst>
            </a:custGeom>
            <a:solidFill>
              <a:srgbClr val="000000">
                <a:alpha val="0"/>
              </a:srgbClr>
            </a:solidFill>
          </p:spPr>
        </p:sp>
        <p:sp>
          <p:nvSpPr>
            <p:cNvPr name="TextBox 21" id="21"/>
            <p:cNvSpPr txBox="true"/>
            <p:nvPr/>
          </p:nvSpPr>
          <p:spPr>
            <a:xfrm>
              <a:off x="0" y="-9525"/>
              <a:ext cx="5145088" cy="555148"/>
            </a:xfrm>
            <a:prstGeom prst="rect">
              <a:avLst/>
            </a:prstGeom>
          </p:spPr>
          <p:txBody>
            <a:bodyPr anchor="t" rtlCol="false" tIns="0" lIns="0" bIns="0" rIns="0"/>
            <a:lstStyle/>
            <a:p>
              <a:pPr algn="ctr">
                <a:lnSpc>
                  <a:spcPts val="2999"/>
                </a:lnSpc>
              </a:pPr>
              <a:r>
                <a:rPr lang="en-US" sz="2499">
                  <a:solidFill>
                    <a:srgbClr val="FF0000"/>
                  </a:solidFill>
                  <a:latin typeface="Nanum Square"/>
                  <a:ea typeface="Nanum Square"/>
                  <a:cs typeface="Nanum Square"/>
                  <a:sym typeface="Nanum Square"/>
                </a:rPr>
                <a:t>100개</a:t>
              </a:r>
              <a:r>
                <a:rPr lang="en-US" sz="2499">
                  <a:solidFill>
                    <a:srgbClr val="000000"/>
                  </a:solidFill>
                  <a:latin typeface="Nanum Square"/>
                  <a:ea typeface="Nanum Square"/>
                  <a:cs typeface="Nanum Square"/>
                  <a:sym typeface="Nanum Square"/>
                </a:rPr>
                <a:t>의 데이터셋 라벨링 🖼️</a:t>
              </a:r>
            </a:p>
          </p:txBody>
        </p:sp>
      </p:grpSp>
      <p:sp>
        <p:nvSpPr>
          <p:cNvPr name="Freeform 22" id="22"/>
          <p:cNvSpPr/>
          <p:nvPr/>
        </p:nvSpPr>
        <p:spPr>
          <a:xfrm flipH="false" flipV="false" rot="0">
            <a:off x="13935043" y="4092734"/>
            <a:ext cx="3605230" cy="4968044"/>
          </a:xfrm>
          <a:custGeom>
            <a:avLst/>
            <a:gdLst/>
            <a:ahLst/>
            <a:cxnLst/>
            <a:rect r="r" b="b" t="t" l="l"/>
            <a:pathLst>
              <a:path h="4968044" w="3605230">
                <a:moveTo>
                  <a:pt x="0" y="0"/>
                </a:moveTo>
                <a:lnTo>
                  <a:pt x="3605230" y="0"/>
                </a:lnTo>
                <a:lnTo>
                  <a:pt x="3605230" y="4968044"/>
                </a:lnTo>
                <a:lnTo>
                  <a:pt x="0" y="4968044"/>
                </a:lnTo>
                <a:lnTo>
                  <a:pt x="0" y="0"/>
                </a:lnTo>
                <a:close/>
              </a:path>
            </a:pathLst>
          </a:custGeom>
          <a:blipFill>
            <a:blip r:embed="rId6"/>
            <a:stretch>
              <a:fillRect l="-2717" t="-2095" r="-2773" b="-2095"/>
            </a:stretch>
          </a:blipFill>
        </p:spPr>
      </p:sp>
      <p:grpSp>
        <p:nvGrpSpPr>
          <p:cNvPr name="Group 23" id="23"/>
          <p:cNvGrpSpPr/>
          <p:nvPr/>
        </p:nvGrpSpPr>
        <p:grpSpPr>
          <a:xfrm rot="0">
            <a:off x="329171" y="209742"/>
            <a:ext cx="18054079" cy="115550"/>
            <a:chOff x="0" y="0"/>
            <a:chExt cx="4754984" cy="30433"/>
          </a:xfrm>
        </p:grpSpPr>
        <p:sp>
          <p:nvSpPr>
            <p:cNvPr name="Freeform 24" id="24"/>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5" id="25"/>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74175"/>
            <a:ext cx="7789185" cy="955113"/>
            <a:chOff x="0" y="0"/>
            <a:chExt cx="10385580" cy="1273484"/>
          </a:xfrm>
        </p:grpSpPr>
        <p:sp>
          <p:nvSpPr>
            <p:cNvPr name="Freeform 3" id="3"/>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4" id="4"/>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5" id="5"/>
          <p:cNvGrpSpPr/>
          <p:nvPr/>
        </p:nvGrpSpPr>
        <p:grpSpPr>
          <a:xfrm rot="0">
            <a:off x="1028700" y="978979"/>
            <a:ext cx="3557205" cy="395196"/>
            <a:chOff x="0" y="0"/>
            <a:chExt cx="4742940" cy="526928"/>
          </a:xfrm>
        </p:grpSpPr>
        <p:sp>
          <p:nvSpPr>
            <p:cNvPr name="Freeform 6" id="6"/>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7" id="7"/>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품질관리</a:t>
              </a:r>
            </a:p>
          </p:txBody>
        </p:sp>
      </p:grpSp>
      <p:grpSp>
        <p:nvGrpSpPr>
          <p:cNvPr name="Group 8" id="8"/>
          <p:cNvGrpSpPr/>
          <p:nvPr/>
        </p:nvGrpSpPr>
        <p:grpSpPr>
          <a:xfrm rot="0">
            <a:off x="1028700" y="2329288"/>
            <a:ext cx="6043183" cy="431006"/>
            <a:chOff x="0" y="0"/>
            <a:chExt cx="8057577" cy="574675"/>
          </a:xfrm>
        </p:grpSpPr>
        <p:sp>
          <p:nvSpPr>
            <p:cNvPr name="Freeform 9" id="9"/>
            <p:cNvSpPr/>
            <p:nvPr/>
          </p:nvSpPr>
          <p:spPr>
            <a:xfrm flipH="false" flipV="false" rot="0">
              <a:off x="0" y="0"/>
              <a:ext cx="8057576" cy="574675"/>
            </a:xfrm>
            <a:custGeom>
              <a:avLst/>
              <a:gdLst/>
              <a:ahLst/>
              <a:cxnLst/>
              <a:rect r="r" b="b" t="t" l="l"/>
              <a:pathLst>
                <a:path h="574675" w="8057576">
                  <a:moveTo>
                    <a:pt x="0" y="0"/>
                  </a:moveTo>
                  <a:lnTo>
                    <a:pt x="8057576" y="0"/>
                  </a:lnTo>
                  <a:lnTo>
                    <a:pt x="8057576" y="574675"/>
                  </a:lnTo>
                  <a:lnTo>
                    <a:pt x="0" y="574675"/>
                  </a:lnTo>
                  <a:close/>
                </a:path>
              </a:pathLst>
            </a:custGeom>
            <a:solidFill>
              <a:srgbClr val="000000">
                <a:alpha val="0"/>
              </a:srgbClr>
            </a:solidFill>
          </p:spPr>
        </p:sp>
        <p:sp>
          <p:nvSpPr>
            <p:cNvPr name="TextBox 10" id="10"/>
            <p:cNvSpPr txBox="true"/>
            <p:nvPr/>
          </p:nvSpPr>
          <p:spPr>
            <a:xfrm>
              <a:off x="0" y="-104775"/>
              <a:ext cx="8057577" cy="67945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Yolov11L Custom Model</a:t>
              </a:r>
            </a:p>
          </p:txBody>
        </p:sp>
      </p:grpSp>
      <p:grpSp>
        <p:nvGrpSpPr>
          <p:cNvPr name="Group 11" id="11"/>
          <p:cNvGrpSpPr/>
          <p:nvPr/>
        </p:nvGrpSpPr>
        <p:grpSpPr>
          <a:xfrm rot="0">
            <a:off x="436447" y="3111715"/>
            <a:ext cx="17415106" cy="6755318"/>
            <a:chOff x="0" y="0"/>
            <a:chExt cx="31736692" cy="12310660"/>
          </a:xfrm>
        </p:grpSpPr>
        <p:sp>
          <p:nvSpPr>
            <p:cNvPr name="Freeform 12" id="12"/>
            <p:cNvSpPr/>
            <p:nvPr/>
          </p:nvSpPr>
          <p:spPr>
            <a:xfrm flipH="false" flipV="false" rot="0">
              <a:off x="0" y="0"/>
              <a:ext cx="31736692" cy="12310618"/>
            </a:xfrm>
            <a:custGeom>
              <a:avLst/>
              <a:gdLst/>
              <a:ahLst/>
              <a:cxnLst/>
              <a:rect r="r" b="b" t="t" l="l"/>
              <a:pathLst>
                <a:path h="12310618" w="31736692">
                  <a:moveTo>
                    <a:pt x="377591" y="0"/>
                  </a:moveTo>
                  <a:lnTo>
                    <a:pt x="31359100" y="0"/>
                  </a:lnTo>
                  <a:cubicBezTo>
                    <a:pt x="31459246" y="0"/>
                    <a:pt x="31555286" y="39782"/>
                    <a:pt x="31626097" y="110594"/>
                  </a:cubicBezTo>
                  <a:cubicBezTo>
                    <a:pt x="31696912" y="181406"/>
                    <a:pt x="31736692" y="277448"/>
                    <a:pt x="31736692" y="377591"/>
                  </a:cubicBezTo>
                  <a:lnTo>
                    <a:pt x="31736692" y="11933027"/>
                  </a:lnTo>
                  <a:cubicBezTo>
                    <a:pt x="31736692" y="12033170"/>
                    <a:pt x="31696912" y="12129212"/>
                    <a:pt x="31626097" y="12200024"/>
                  </a:cubicBezTo>
                  <a:cubicBezTo>
                    <a:pt x="31555286" y="12270836"/>
                    <a:pt x="31459246" y="12310618"/>
                    <a:pt x="31359100" y="12310618"/>
                  </a:cubicBezTo>
                  <a:lnTo>
                    <a:pt x="377591" y="12310618"/>
                  </a:lnTo>
                  <a:cubicBezTo>
                    <a:pt x="169053" y="12310618"/>
                    <a:pt x="0" y="12141565"/>
                    <a:pt x="0" y="11933027"/>
                  </a:cubicBezTo>
                  <a:lnTo>
                    <a:pt x="0" y="377591"/>
                  </a:lnTo>
                  <a:cubicBezTo>
                    <a:pt x="0" y="277448"/>
                    <a:pt x="39782" y="181406"/>
                    <a:pt x="110594" y="110594"/>
                  </a:cubicBezTo>
                  <a:cubicBezTo>
                    <a:pt x="181406" y="39782"/>
                    <a:pt x="277448" y="0"/>
                    <a:pt x="377591" y="0"/>
                  </a:cubicBezTo>
                  <a:close/>
                </a:path>
              </a:pathLst>
            </a:custGeom>
            <a:solidFill>
              <a:srgbClr val="FFFFFF"/>
            </a:solidFill>
            <a:ln w="12700" cap="rnd">
              <a:solidFill>
                <a:srgbClr val="000000"/>
              </a:solidFill>
              <a:prstDash val="solid"/>
              <a:round/>
            </a:ln>
          </p:spPr>
        </p:sp>
      </p:grpSp>
      <p:grpSp>
        <p:nvGrpSpPr>
          <p:cNvPr name="Group 13" id="13"/>
          <p:cNvGrpSpPr/>
          <p:nvPr/>
        </p:nvGrpSpPr>
        <p:grpSpPr>
          <a:xfrm rot="0">
            <a:off x="2160883" y="7395882"/>
            <a:ext cx="3711848" cy="1971734"/>
            <a:chOff x="0" y="0"/>
            <a:chExt cx="6298132" cy="3345568"/>
          </a:xfrm>
        </p:grpSpPr>
        <p:sp>
          <p:nvSpPr>
            <p:cNvPr name="Freeform 14" id="14"/>
            <p:cNvSpPr/>
            <p:nvPr/>
          </p:nvSpPr>
          <p:spPr>
            <a:xfrm flipH="false" flipV="false" rot="0">
              <a:off x="0" y="0"/>
              <a:ext cx="6298184" cy="3345561"/>
            </a:xfrm>
            <a:custGeom>
              <a:avLst/>
              <a:gdLst/>
              <a:ahLst/>
              <a:cxnLst/>
              <a:rect r="r" b="b" t="t" l="l"/>
              <a:pathLst>
                <a:path h="3345561" w="6298184">
                  <a:moveTo>
                    <a:pt x="0" y="0"/>
                  </a:moveTo>
                  <a:lnTo>
                    <a:pt x="6298184" y="0"/>
                  </a:lnTo>
                  <a:lnTo>
                    <a:pt x="6298184" y="3345561"/>
                  </a:lnTo>
                  <a:lnTo>
                    <a:pt x="0" y="3345561"/>
                  </a:lnTo>
                  <a:lnTo>
                    <a:pt x="0" y="0"/>
                  </a:lnTo>
                  <a:close/>
                </a:path>
              </a:pathLst>
            </a:custGeom>
            <a:blipFill>
              <a:blip r:embed="rId3"/>
              <a:stretch>
                <a:fillRect l="-10" t="0" r="-10" b="0"/>
              </a:stretch>
            </a:blipFill>
          </p:spPr>
        </p:sp>
      </p:grpSp>
      <p:grpSp>
        <p:nvGrpSpPr>
          <p:cNvPr name="Group 15" id="15"/>
          <p:cNvGrpSpPr/>
          <p:nvPr/>
        </p:nvGrpSpPr>
        <p:grpSpPr>
          <a:xfrm rot="0">
            <a:off x="7081455" y="7731120"/>
            <a:ext cx="2856154" cy="1301258"/>
            <a:chOff x="0" y="0"/>
            <a:chExt cx="709359" cy="323183"/>
          </a:xfrm>
        </p:grpSpPr>
        <p:sp>
          <p:nvSpPr>
            <p:cNvPr name="Freeform 16" id="16"/>
            <p:cNvSpPr/>
            <p:nvPr/>
          </p:nvSpPr>
          <p:spPr>
            <a:xfrm flipH="false" flipV="false" rot="0">
              <a:off x="0" y="0"/>
              <a:ext cx="709359" cy="323183"/>
            </a:xfrm>
            <a:custGeom>
              <a:avLst/>
              <a:gdLst/>
              <a:ahLst/>
              <a:cxnLst/>
              <a:rect r="r" b="b" t="t" l="l"/>
              <a:pathLst>
                <a:path h="323183" w="709359">
                  <a:moveTo>
                    <a:pt x="81318" y="0"/>
                  </a:moveTo>
                  <a:lnTo>
                    <a:pt x="628041" y="0"/>
                  </a:lnTo>
                  <a:cubicBezTo>
                    <a:pt x="649608" y="0"/>
                    <a:pt x="670292" y="8567"/>
                    <a:pt x="685542" y="23818"/>
                  </a:cubicBezTo>
                  <a:cubicBezTo>
                    <a:pt x="700792" y="39068"/>
                    <a:pt x="709359" y="59751"/>
                    <a:pt x="709359" y="81318"/>
                  </a:cubicBezTo>
                  <a:lnTo>
                    <a:pt x="709359" y="241864"/>
                  </a:lnTo>
                  <a:cubicBezTo>
                    <a:pt x="709359" y="286775"/>
                    <a:pt x="672952" y="323183"/>
                    <a:pt x="628041" y="323183"/>
                  </a:cubicBezTo>
                  <a:lnTo>
                    <a:pt x="81318" y="323183"/>
                  </a:lnTo>
                  <a:cubicBezTo>
                    <a:pt x="36407" y="323183"/>
                    <a:pt x="0" y="286775"/>
                    <a:pt x="0" y="241864"/>
                  </a:cubicBezTo>
                  <a:lnTo>
                    <a:pt x="0" y="81318"/>
                  </a:lnTo>
                  <a:cubicBezTo>
                    <a:pt x="0" y="59751"/>
                    <a:pt x="8567" y="39068"/>
                    <a:pt x="23818" y="23818"/>
                  </a:cubicBezTo>
                  <a:cubicBezTo>
                    <a:pt x="39068" y="8567"/>
                    <a:pt x="59751" y="0"/>
                    <a:pt x="81318" y="0"/>
                  </a:cubicBezTo>
                  <a:close/>
                </a:path>
              </a:pathLst>
            </a:custGeom>
            <a:solidFill>
              <a:srgbClr val="000000">
                <a:alpha val="0"/>
              </a:srgbClr>
            </a:solidFill>
            <a:ln w="19050" cap="rnd">
              <a:solidFill>
                <a:srgbClr val="9E9E9E"/>
              </a:solidFill>
              <a:prstDash val="solid"/>
              <a:round/>
            </a:ln>
          </p:spPr>
        </p:sp>
        <p:sp>
          <p:nvSpPr>
            <p:cNvPr name="TextBox 17" id="17"/>
            <p:cNvSpPr txBox="true"/>
            <p:nvPr/>
          </p:nvSpPr>
          <p:spPr>
            <a:xfrm>
              <a:off x="0" y="-133350"/>
              <a:ext cx="709359" cy="456533"/>
            </a:xfrm>
            <a:prstGeom prst="rect">
              <a:avLst/>
            </a:prstGeom>
          </p:spPr>
          <p:txBody>
            <a:bodyPr anchor="ctr" rtlCol="false" tIns="50800" lIns="50800" bIns="50800" rIns="50800"/>
            <a:lstStyle/>
            <a:p>
              <a:pPr algn="ctr">
                <a:lnSpc>
                  <a:spcPts val="4780"/>
                </a:lnSpc>
              </a:pPr>
              <a:r>
                <a:rPr lang="en-US" sz="2999">
                  <a:solidFill>
                    <a:srgbClr val="000000"/>
                  </a:solidFill>
                  <a:latin typeface="Nanum Square"/>
                  <a:ea typeface="Nanum Square"/>
                  <a:cs typeface="Nanum Square"/>
                  <a:sym typeface="Nanum Square"/>
                </a:rPr>
                <a:t>품질 관리 모델</a:t>
              </a:r>
            </a:p>
          </p:txBody>
        </p:sp>
      </p:grpSp>
      <p:sp>
        <p:nvSpPr>
          <p:cNvPr name="AutoShape 18" id="18"/>
          <p:cNvSpPr/>
          <p:nvPr/>
        </p:nvSpPr>
        <p:spPr>
          <a:xfrm>
            <a:off x="8502798" y="6511001"/>
            <a:ext cx="6734" cy="1220119"/>
          </a:xfrm>
          <a:prstGeom prst="line">
            <a:avLst/>
          </a:prstGeom>
          <a:ln cap="flat" w="38100">
            <a:solidFill>
              <a:srgbClr val="9E9E9E"/>
            </a:solidFill>
            <a:prstDash val="solid"/>
            <a:headEnd type="none" len="sm" w="sm"/>
            <a:tailEnd type="arrow" len="sm" w="med"/>
          </a:ln>
        </p:spPr>
      </p:sp>
      <p:sp>
        <p:nvSpPr>
          <p:cNvPr name="AutoShape 19" id="19"/>
          <p:cNvSpPr/>
          <p:nvPr/>
        </p:nvSpPr>
        <p:spPr>
          <a:xfrm>
            <a:off x="5872732" y="8381749"/>
            <a:ext cx="1208724" cy="0"/>
          </a:xfrm>
          <a:prstGeom prst="line">
            <a:avLst/>
          </a:prstGeom>
          <a:ln cap="flat" w="38100">
            <a:solidFill>
              <a:srgbClr val="9E9E9E"/>
            </a:solidFill>
            <a:prstDash val="solid"/>
            <a:headEnd type="none" len="sm" w="sm"/>
            <a:tailEnd type="arrow" len="sm" w="med"/>
          </a:ln>
        </p:spPr>
      </p:sp>
      <p:sp>
        <p:nvSpPr>
          <p:cNvPr name="AutoShape 20" id="20"/>
          <p:cNvSpPr/>
          <p:nvPr/>
        </p:nvSpPr>
        <p:spPr>
          <a:xfrm flipV="true">
            <a:off x="9930875" y="8381749"/>
            <a:ext cx="1324546" cy="0"/>
          </a:xfrm>
          <a:prstGeom prst="line">
            <a:avLst/>
          </a:prstGeom>
          <a:ln cap="flat" w="38100">
            <a:solidFill>
              <a:srgbClr val="9E9E9E"/>
            </a:solidFill>
            <a:prstDash val="solid"/>
            <a:headEnd type="none" len="sm" w="sm"/>
            <a:tailEnd type="arrow" len="sm" w="med"/>
          </a:ln>
        </p:spPr>
      </p:sp>
      <p:grpSp>
        <p:nvGrpSpPr>
          <p:cNvPr name="Group 21" id="21"/>
          <p:cNvGrpSpPr/>
          <p:nvPr/>
        </p:nvGrpSpPr>
        <p:grpSpPr>
          <a:xfrm rot="0">
            <a:off x="11255422" y="7131161"/>
            <a:ext cx="5193305" cy="2541893"/>
            <a:chOff x="0" y="0"/>
            <a:chExt cx="1289819" cy="631309"/>
          </a:xfrm>
        </p:grpSpPr>
        <p:sp>
          <p:nvSpPr>
            <p:cNvPr name="Freeform 22" id="22"/>
            <p:cNvSpPr/>
            <p:nvPr/>
          </p:nvSpPr>
          <p:spPr>
            <a:xfrm flipH="false" flipV="false" rot="0">
              <a:off x="0" y="0"/>
              <a:ext cx="1289819" cy="631309"/>
            </a:xfrm>
            <a:custGeom>
              <a:avLst/>
              <a:gdLst/>
              <a:ahLst/>
              <a:cxnLst/>
              <a:rect r="r" b="b" t="t" l="l"/>
              <a:pathLst>
                <a:path h="631309" w="1289819">
                  <a:moveTo>
                    <a:pt x="44723" y="0"/>
                  </a:moveTo>
                  <a:lnTo>
                    <a:pt x="1245096" y="0"/>
                  </a:lnTo>
                  <a:cubicBezTo>
                    <a:pt x="1256957" y="0"/>
                    <a:pt x="1268333" y="4712"/>
                    <a:pt x="1276720" y="13099"/>
                  </a:cubicBezTo>
                  <a:cubicBezTo>
                    <a:pt x="1285107" y="21486"/>
                    <a:pt x="1289819" y="32861"/>
                    <a:pt x="1289819" y="44723"/>
                  </a:cubicBezTo>
                  <a:lnTo>
                    <a:pt x="1289819" y="586587"/>
                  </a:lnTo>
                  <a:cubicBezTo>
                    <a:pt x="1289819" y="611286"/>
                    <a:pt x="1269796" y="631309"/>
                    <a:pt x="1245096" y="631309"/>
                  </a:cubicBezTo>
                  <a:lnTo>
                    <a:pt x="44723" y="631309"/>
                  </a:lnTo>
                  <a:cubicBezTo>
                    <a:pt x="32861" y="631309"/>
                    <a:pt x="21486" y="626597"/>
                    <a:pt x="13099" y="618210"/>
                  </a:cubicBezTo>
                  <a:cubicBezTo>
                    <a:pt x="4712" y="609823"/>
                    <a:pt x="0" y="598448"/>
                    <a:pt x="0" y="586587"/>
                  </a:cubicBezTo>
                  <a:lnTo>
                    <a:pt x="0" y="44723"/>
                  </a:lnTo>
                  <a:cubicBezTo>
                    <a:pt x="0" y="20023"/>
                    <a:pt x="20023" y="0"/>
                    <a:pt x="44723" y="0"/>
                  </a:cubicBezTo>
                  <a:close/>
                </a:path>
              </a:pathLst>
            </a:custGeom>
            <a:solidFill>
              <a:srgbClr val="000000">
                <a:alpha val="0"/>
              </a:srgbClr>
            </a:solidFill>
            <a:ln w="19050" cap="rnd">
              <a:solidFill>
                <a:srgbClr val="9E9E9E"/>
              </a:solidFill>
              <a:prstDash val="solid"/>
              <a:round/>
            </a:ln>
          </p:spPr>
        </p:sp>
        <p:sp>
          <p:nvSpPr>
            <p:cNvPr name="TextBox 23" id="23"/>
            <p:cNvSpPr txBox="true"/>
            <p:nvPr/>
          </p:nvSpPr>
          <p:spPr>
            <a:xfrm>
              <a:off x="0" y="-114300"/>
              <a:ext cx="1289819" cy="745609"/>
            </a:xfrm>
            <a:prstGeom prst="rect">
              <a:avLst/>
            </a:prstGeom>
          </p:spPr>
          <p:txBody>
            <a:bodyPr anchor="ctr" rtlCol="false" tIns="50800" lIns="50800" bIns="50800" rIns="50800"/>
            <a:lstStyle/>
            <a:p>
              <a:pPr algn="ctr">
                <a:lnSpc>
                  <a:spcPts val="3187"/>
                </a:lnSpc>
              </a:pPr>
            </a:p>
          </p:txBody>
        </p:sp>
      </p:grpSp>
      <p:sp>
        <p:nvSpPr>
          <p:cNvPr name="Freeform 24" id="24"/>
          <p:cNvSpPr/>
          <p:nvPr/>
        </p:nvSpPr>
        <p:spPr>
          <a:xfrm flipH="false" flipV="false" rot="0">
            <a:off x="11490625" y="7330391"/>
            <a:ext cx="1428746" cy="2143120"/>
          </a:xfrm>
          <a:custGeom>
            <a:avLst/>
            <a:gdLst/>
            <a:ahLst/>
            <a:cxnLst/>
            <a:rect r="r" b="b" t="t" l="l"/>
            <a:pathLst>
              <a:path h="2143120" w="1428746">
                <a:moveTo>
                  <a:pt x="0" y="0"/>
                </a:moveTo>
                <a:lnTo>
                  <a:pt x="1428746" y="0"/>
                </a:lnTo>
                <a:lnTo>
                  <a:pt x="1428746" y="2143120"/>
                </a:lnTo>
                <a:lnTo>
                  <a:pt x="0" y="2143120"/>
                </a:lnTo>
                <a:lnTo>
                  <a:pt x="0" y="0"/>
                </a:lnTo>
                <a:close/>
              </a:path>
            </a:pathLst>
          </a:custGeom>
          <a:blipFill>
            <a:blip r:embed="rId4"/>
            <a:stretch>
              <a:fillRect l="0" t="0" r="0" b="0"/>
            </a:stretch>
          </a:blipFill>
        </p:spPr>
      </p:sp>
      <p:sp>
        <p:nvSpPr>
          <p:cNvPr name="Freeform 25" id="25"/>
          <p:cNvSpPr/>
          <p:nvPr/>
        </p:nvSpPr>
        <p:spPr>
          <a:xfrm flipH="false" flipV="false" rot="0">
            <a:off x="13145886" y="7330391"/>
            <a:ext cx="1412375" cy="2118563"/>
          </a:xfrm>
          <a:custGeom>
            <a:avLst/>
            <a:gdLst/>
            <a:ahLst/>
            <a:cxnLst/>
            <a:rect r="r" b="b" t="t" l="l"/>
            <a:pathLst>
              <a:path h="2118563" w="1412375">
                <a:moveTo>
                  <a:pt x="0" y="0"/>
                </a:moveTo>
                <a:lnTo>
                  <a:pt x="1412376" y="0"/>
                </a:lnTo>
                <a:lnTo>
                  <a:pt x="1412376" y="2118563"/>
                </a:lnTo>
                <a:lnTo>
                  <a:pt x="0" y="2118563"/>
                </a:lnTo>
                <a:lnTo>
                  <a:pt x="0" y="0"/>
                </a:lnTo>
                <a:close/>
              </a:path>
            </a:pathLst>
          </a:custGeom>
          <a:blipFill>
            <a:blip r:embed="rId5"/>
            <a:stretch>
              <a:fillRect l="0" t="0" r="0" b="0"/>
            </a:stretch>
          </a:blipFill>
        </p:spPr>
      </p:sp>
      <p:sp>
        <p:nvSpPr>
          <p:cNvPr name="TextBox 26" id="26"/>
          <p:cNvSpPr txBox="true"/>
          <p:nvPr/>
        </p:nvSpPr>
        <p:spPr>
          <a:xfrm rot="0">
            <a:off x="1839274" y="6798988"/>
            <a:ext cx="4355067" cy="361950"/>
          </a:xfrm>
          <a:prstGeom prst="rect">
            <a:avLst/>
          </a:prstGeom>
        </p:spPr>
        <p:txBody>
          <a:bodyPr anchor="t" rtlCol="false" tIns="0" lIns="0" bIns="0" rIns="0">
            <a:spAutoFit/>
          </a:bodyPr>
          <a:lstStyle/>
          <a:p>
            <a:pPr algn="ctr">
              <a:lnSpc>
                <a:spcPts val="2760"/>
              </a:lnSpc>
              <a:spcBef>
                <a:spcPct val="0"/>
              </a:spcBef>
            </a:pPr>
            <a:r>
              <a:rPr lang="en-US" b="true" sz="2300">
                <a:solidFill>
                  <a:srgbClr val="FF0000"/>
                </a:solidFill>
                <a:latin typeface="Nanum Square Bold"/>
                <a:ea typeface="Nanum Square Bold"/>
                <a:cs typeface="Nanum Square Bold"/>
                <a:sym typeface="Nanum Square Bold"/>
              </a:rPr>
              <a:t>Transfer learning</a:t>
            </a:r>
          </a:p>
        </p:txBody>
      </p:sp>
      <p:sp>
        <p:nvSpPr>
          <p:cNvPr name="TextBox 27" id="27"/>
          <p:cNvSpPr txBox="true"/>
          <p:nvPr/>
        </p:nvSpPr>
        <p:spPr>
          <a:xfrm rot="0">
            <a:off x="8509532" y="6798988"/>
            <a:ext cx="1775046" cy="704850"/>
          </a:xfrm>
          <a:prstGeom prst="rect">
            <a:avLst/>
          </a:prstGeom>
        </p:spPr>
        <p:txBody>
          <a:bodyPr anchor="t" rtlCol="false" tIns="0" lIns="0" bIns="0" rIns="0">
            <a:spAutoFit/>
          </a:bodyPr>
          <a:lstStyle/>
          <a:p>
            <a:pPr algn="ctr">
              <a:lnSpc>
                <a:spcPts val="2760"/>
              </a:lnSpc>
            </a:pPr>
            <a:r>
              <a:rPr lang="en-US" sz="2300" b="true">
                <a:solidFill>
                  <a:srgbClr val="0000FF"/>
                </a:solidFill>
                <a:latin typeface="Nanum Square Bold"/>
                <a:ea typeface="Nanum Square Bold"/>
                <a:cs typeface="Nanum Square Bold"/>
                <a:sym typeface="Nanum Square Bold"/>
              </a:rPr>
              <a:t>Knowledge</a:t>
            </a:r>
          </a:p>
          <a:p>
            <a:pPr algn="ctr">
              <a:lnSpc>
                <a:spcPts val="2760"/>
              </a:lnSpc>
              <a:spcBef>
                <a:spcPct val="0"/>
              </a:spcBef>
            </a:pPr>
            <a:r>
              <a:rPr lang="en-US" b="true" sz="2300">
                <a:solidFill>
                  <a:srgbClr val="0000FF"/>
                </a:solidFill>
                <a:latin typeface="Nanum Square Bold"/>
                <a:ea typeface="Nanum Square Bold"/>
                <a:cs typeface="Nanum Square Bold"/>
                <a:sym typeface="Nanum Square Bold"/>
              </a:rPr>
              <a:t>Transfer</a:t>
            </a:r>
          </a:p>
        </p:txBody>
      </p:sp>
      <p:sp>
        <p:nvSpPr>
          <p:cNvPr name="TextBox 28" id="28"/>
          <p:cNvSpPr txBox="true"/>
          <p:nvPr/>
        </p:nvSpPr>
        <p:spPr>
          <a:xfrm rot="0">
            <a:off x="14786862" y="8078814"/>
            <a:ext cx="1425958" cy="583502"/>
          </a:xfrm>
          <a:prstGeom prst="rect">
            <a:avLst/>
          </a:prstGeom>
        </p:spPr>
        <p:txBody>
          <a:bodyPr anchor="t" rtlCol="false" tIns="0" lIns="0" bIns="0" rIns="0">
            <a:spAutoFit/>
          </a:bodyPr>
          <a:lstStyle/>
          <a:p>
            <a:pPr algn="ctr">
              <a:lnSpc>
                <a:spcPts val="4780"/>
              </a:lnSpc>
              <a:spcBef>
                <a:spcPct val="0"/>
              </a:spcBef>
            </a:pPr>
            <a:r>
              <a:rPr lang="en-US" sz="2999">
                <a:solidFill>
                  <a:srgbClr val="FF0000"/>
                </a:solidFill>
                <a:latin typeface="Nanum Square"/>
                <a:ea typeface="Nanum Square"/>
                <a:cs typeface="Nanum Square"/>
                <a:sym typeface="Nanum Square"/>
              </a:rPr>
              <a:t>예측</a:t>
            </a:r>
          </a:p>
        </p:txBody>
      </p:sp>
      <p:grpSp>
        <p:nvGrpSpPr>
          <p:cNvPr name="Group 29" id="29"/>
          <p:cNvGrpSpPr/>
          <p:nvPr/>
        </p:nvGrpSpPr>
        <p:grpSpPr>
          <a:xfrm rot="0">
            <a:off x="2018113" y="3305694"/>
            <a:ext cx="14430613" cy="3205306"/>
            <a:chOff x="0" y="0"/>
            <a:chExt cx="19240817" cy="4273742"/>
          </a:xfrm>
        </p:grpSpPr>
        <p:sp>
          <p:nvSpPr>
            <p:cNvPr name="TextBox 30" id="30"/>
            <p:cNvSpPr txBox="true"/>
            <p:nvPr/>
          </p:nvSpPr>
          <p:spPr>
            <a:xfrm rot="0">
              <a:off x="18093172" y="3894728"/>
              <a:ext cx="968663" cy="235079"/>
            </a:xfrm>
            <a:prstGeom prst="rect">
              <a:avLst/>
            </a:prstGeom>
          </p:spPr>
          <p:txBody>
            <a:bodyPr anchor="t" rtlCol="false" tIns="0" lIns="0" bIns="0" rIns="0">
              <a:spAutoFit/>
            </a:bodyPr>
            <a:lstStyle/>
            <a:p>
              <a:pPr algn="l">
                <a:lnSpc>
                  <a:spcPts val="1484"/>
                </a:lnSpc>
              </a:pPr>
              <a:r>
                <a:rPr lang="en-US" sz="1060" u="sng">
                  <a:solidFill>
                    <a:srgbClr val="5E76ED"/>
                  </a:solidFill>
                  <a:latin typeface="Arimo"/>
                  <a:ea typeface="Arimo"/>
                  <a:cs typeface="Arimo"/>
                  <a:sym typeface="Arimo"/>
                  <a:hlinkClick r:id="rId6" tooltip="https://cocodataset.org/#home"/>
                </a:rPr>
                <a:t>출처: COCO</a:t>
              </a:r>
            </a:p>
          </p:txBody>
        </p:sp>
        <p:grpSp>
          <p:nvGrpSpPr>
            <p:cNvPr name="Group 31" id="31"/>
            <p:cNvGrpSpPr/>
            <p:nvPr/>
          </p:nvGrpSpPr>
          <p:grpSpPr>
            <a:xfrm rot="0">
              <a:off x="0" y="0"/>
              <a:ext cx="19240817" cy="4273742"/>
              <a:chOff x="0" y="0"/>
              <a:chExt cx="3584013" cy="796076"/>
            </a:xfrm>
          </p:grpSpPr>
          <p:sp>
            <p:nvSpPr>
              <p:cNvPr name="Freeform 32" id="32"/>
              <p:cNvSpPr/>
              <p:nvPr/>
            </p:nvSpPr>
            <p:spPr>
              <a:xfrm flipH="false" flipV="false" rot="0">
                <a:off x="0" y="0"/>
                <a:ext cx="3584013" cy="796076"/>
              </a:xfrm>
              <a:custGeom>
                <a:avLst/>
                <a:gdLst/>
                <a:ahLst/>
                <a:cxnLst/>
                <a:rect r="r" b="b" t="t" l="l"/>
                <a:pathLst>
                  <a:path h="796076" w="3584013">
                    <a:moveTo>
                      <a:pt x="17068" y="0"/>
                    </a:moveTo>
                    <a:lnTo>
                      <a:pt x="3566945" y="0"/>
                    </a:lnTo>
                    <a:cubicBezTo>
                      <a:pt x="3576372" y="0"/>
                      <a:pt x="3584013" y="7641"/>
                      <a:pt x="3584013" y="17068"/>
                    </a:cubicBezTo>
                    <a:lnTo>
                      <a:pt x="3584013" y="779008"/>
                    </a:lnTo>
                    <a:cubicBezTo>
                      <a:pt x="3584013" y="788434"/>
                      <a:pt x="3576372" y="796076"/>
                      <a:pt x="3566945" y="796076"/>
                    </a:cubicBezTo>
                    <a:lnTo>
                      <a:pt x="17068" y="796076"/>
                    </a:lnTo>
                    <a:cubicBezTo>
                      <a:pt x="7641" y="796076"/>
                      <a:pt x="0" y="788434"/>
                      <a:pt x="0" y="779008"/>
                    </a:cubicBezTo>
                    <a:lnTo>
                      <a:pt x="0" y="17068"/>
                    </a:lnTo>
                    <a:cubicBezTo>
                      <a:pt x="0" y="7641"/>
                      <a:pt x="7641" y="0"/>
                      <a:pt x="17068" y="0"/>
                    </a:cubicBezTo>
                    <a:close/>
                  </a:path>
                </a:pathLst>
              </a:custGeom>
              <a:solidFill>
                <a:srgbClr val="000000">
                  <a:alpha val="0"/>
                </a:srgbClr>
              </a:solidFill>
              <a:ln w="19050" cap="rnd">
                <a:solidFill>
                  <a:srgbClr val="9E9E9E"/>
                </a:solidFill>
                <a:prstDash val="solid"/>
                <a:round/>
              </a:ln>
            </p:spPr>
          </p:sp>
          <p:sp>
            <p:nvSpPr>
              <p:cNvPr name="TextBox 33" id="33"/>
              <p:cNvSpPr txBox="true"/>
              <p:nvPr/>
            </p:nvSpPr>
            <p:spPr>
              <a:xfrm>
                <a:off x="0" y="-85725"/>
                <a:ext cx="3584013" cy="881801"/>
              </a:xfrm>
              <a:prstGeom prst="rect">
                <a:avLst/>
              </a:prstGeom>
            </p:spPr>
            <p:txBody>
              <a:bodyPr anchor="ctr" rtlCol="false" tIns="50800" lIns="50800" bIns="50800" rIns="50800"/>
              <a:lstStyle/>
              <a:p>
                <a:pPr algn="ctr">
                  <a:lnSpc>
                    <a:spcPts val="3186"/>
                  </a:lnSpc>
                </a:pPr>
              </a:p>
            </p:txBody>
          </p:sp>
        </p:grpSp>
        <p:sp>
          <p:nvSpPr>
            <p:cNvPr name="Freeform 34" id="34"/>
            <p:cNvSpPr/>
            <p:nvPr/>
          </p:nvSpPr>
          <p:spPr>
            <a:xfrm flipH="false" flipV="false" rot="0">
              <a:off x="6622399" y="151651"/>
              <a:ext cx="12439436" cy="3633127"/>
            </a:xfrm>
            <a:custGeom>
              <a:avLst/>
              <a:gdLst/>
              <a:ahLst/>
              <a:cxnLst/>
              <a:rect r="r" b="b" t="t" l="l"/>
              <a:pathLst>
                <a:path h="3633127" w="12439436">
                  <a:moveTo>
                    <a:pt x="0" y="0"/>
                  </a:moveTo>
                  <a:lnTo>
                    <a:pt x="12439436" y="0"/>
                  </a:lnTo>
                  <a:lnTo>
                    <a:pt x="12439436" y="3633128"/>
                  </a:lnTo>
                  <a:lnTo>
                    <a:pt x="0" y="3633128"/>
                  </a:lnTo>
                  <a:lnTo>
                    <a:pt x="0" y="0"/>
                  </a:lnTo>
                  <a:close/>
                </a:path>
              </a:pathLst>
            </a:custGeom>
            <a:blipFill>
              <a:blip r:embed="rId7"/>
              <a:stretch>
                <a:fillRect l="-3090" t="-5349" r="-3863" b="-5883"/>
              </a:stretch>
            </a:blipFill>
          </p:spPr>
        </p:sp>
        <p:sp>
          <p:nvSpPr>
            <p:cNvPr name="TextBox 35" id="35"/>
            <p:cNvSpPr txBox="true"/>
            <p:nvPr/>
          </p:nvSpPr>
          <p:spPr>
            <a:xfrm rot="0">
              <a:off x="1627740" y="2074703"/>
              <a:ext cx="2873328" cy="473111"/>
            </a:xfrm>
            <a:prstGeom prst="rect">
              <a:avLst/>
            </a:prstGeom>
          </p:spPr>
          <p:txBody>
            <a:bodyPr anchor="t" rtlCol="false" tIns="0" lIns="0" bIns="0" rIns="0">
              <a:spAutoFit/>
            </a:bodyPr>
            <a:lstStyle/>
            <a:p>
              <a:pPr algn="ctr">
                <a:lnSpc>
                  <a:spcPts val="3023"/>
                </a:lnSpc>
                <a:spcBef>
                  <a:spcPct val="0"/>
                </a:spcBef>
              </a:pPr>
              <a:r>
                <a:rPr lang="en-US" sz="1907">
                  <a:solidFill>
                    <a:srgbClr val="0000FF"/>
                  </a:solidFill>
                  <a:latin typeface="Nanum Square"/>
                  <a:ea typeface="Nanum Square"/>
                  <a:cs typeface="Nanum Square"/>
                  <a:sym typeface="Nanum Square"/>
                </a:rPr>
                <a:t>330,000</a:t>
              </a:r>
              <a:r>
                <a:rPr lang="en-US" sz="1907">
                  <a:solidFill>
                    <a:srgbClr val="000000"/>
                  </a:solidFill>
                  <a:latin typeface="Nanum Square"/>
                  <a:ea typeface="Nanum Square"/>
                  <a:cs typeface="Nanum Square"/>
                  <a:sym typeface="Nanum Square"/>
                </a:rPr>
                <a:t> 개의 이미지</a:t>
              </a:r>
            </a:p>
          </p:txBody>
        </p:sp>
        <p:sp>
          <p:nvSpPr>
            <p:cNvPr name="TextBox 36" id="36"/>
            <p:cNvSpPr txBox="true"/>
            <p:nvPr/>
          </p:nvSpPr>
          <p:spPr>
            <a:xfrm rot="0">
              <a:off x="1573617" y="2816860"/>
              <a:ext cx="2981575" cy="473111"/>
            </a:xfrm>
            <a:prstGeom prst="rect">
              <a:avLst/>
            </a:prstGeom>
          </p:spPr>
          <p:txBody>
            <a:bodyPr anchor="t" rtlCol="false" tIns="0" lIns="0" bIns="0" rIns="0">
              <a:spAutoFit/>
            </a:bodyPr>
            <a:lstStyle/>
            <a:p>
              <a:pPr algn="ctr">
                <a:lnSpc>
                  <a:spcPts val="3023"/>
                </a:lnSpc>
                <a:spcBef>
                  <a:spcPct val="0"/>
                </a:spcBef>
              </a:pPr>
              <a:r>
                <a:rPr lang="en-US" sz="1907">
                  <a:solidFill>
                    <a:srgbClr val="0000FF"/>
                  </a:solidFill>
                  <a:latin typeface="Nanum Square"/>
                  <a:ea typeface="Nanum Square"/>
                  <a:cs typeface="Nanum Square"/>
                  <a:sym typeface="Nanum Square"/>
                </a:rPr>
                <a:t>80 </a:t>
              </a:r>
              <a:r>
                <a:rPr lang="en-US" sz="1907">
                  <a:solidFill>
                    <a:srgbClr val="000000"/>
                  </a:solidFill>
                  <a:latin typeface="Nanum Square"/>
                  <a:ea typeface="Nanum Square"/>
                  <a:cs typeface="Nanum Square"/>
                  <a:sym typeface="Nanum Square"/>
                </a:rPr>
                <a:t>개의 객체 카테고리</a:t>
              </a:r>
            </a:p>
          </p:txBody>
        </p:sp>
        <p:sp>
          <p:nvSpPr>
            <p:cNvPr name="TextBox 37" id="37"/>
            <p:cNvSpPr txBox="true"/>
            <p:nvPr/>
          </p:nvSpPr>
          <p:spPr>
            <a:xfrm rot="0">
              <a:off x="161026" y="767443"/>
              <a:ext cx="5806756" cy="844521"/>
            </a:xfrm>
            <a:prstGeom prst="rect">
              <a:avLst/>
            </a:prstGeom>
          </p:spPr>
          <p:txBody>
            <a:bodyPr anchor="t" rtlCol="false" tIns="0" lIns="0" bIns="0" rIns="0">
              <a:spAutoFit/>
            </a:bodyPr>
            <a:lstStyle/>
            <a:p>
              <a:pPr algn="ctr">
                <a:lnSpc>
                  <a:spcPts val="2545"/>
                </a:lnSpc>
                <a:spcBef>
                  <a:spcPct val="0"/>
                </a:spcBef>
              </a:pPr>
              <a:r>
                <a:rPr lang="en-US" sz="2120">
                  <a:solidFill>
                    <a:srgbClr val="000000"/>
                  </a:solidFill>
                  <a:latin typeface="Nanum Square"/>
                  <a:ea typeface="Nanum Square"/>
                  <a:cs typeface="Nanum Square"/>
                  <a:sym typeface="Nanum Square"/>
                </a:rPr>
                <a:t>COCO(Common Objects in Context)</a:t>
              </a:r>
            </a:p>
            <a:p>
              <a:pPr algn="ctr">
                <a:lnSpc>
                  <a:spcPts val="2545"/>
                </a:lnSpc>
                <a:spcBef>
                  <a:spcPct val="0"/>
                </a:spcBef>
              </a:pPr>
              <a:r>
                <a:rPr lang="en-US" sz="2120">
                  <a:solidFill>
                    <a:srgbClr val="000000"/>
                  </a:solidFill>
                  <a:latin typeface="Nanum Square"/>
                  <a:ea typeface="Nanum Square"/>
                  <a:cs typeface="Nanum Square"/>
                  <a:sym typeface="Nanum Square"/>
                </a:rPr>
                <a:t>데이터셋</a:t>
              </a:r>
            </a:p>
          </p:txBody>
        </p:sp>
      </p:grpSp>
      <p:grpSp>
        <p:nvGrpSpPr>
          <p:cNvPr name="Group 38" id="38"/>
          <p:cNvGrpSpPr/>
          <p:nvPr/>
        </p:nvGrpSpPr>
        <p:grpSpPr>
          <a:xfrm rot="0">
            <a:off x="329171" y="209742"/>
            <a:ext cx="18054079" cy="115550"/>
            <a:chOff x="0" y="0"/>
            <a:chExt cx="4754984" cy="30433"/>
          </a:xfrm>
        </p:grpSpPr>
        <p:sp>
          <p:nvSpPr>
            <p:cNvPr name="Freeform 39" id="39"/>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40" id="40"/>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157581" y="2230712"/>
            <a:ext cx="2661757" cy="745951"/>
            <a:chOff x="0" y="0"/>
            <a:chExt cx="3549009" cy="994602"/>
          </a:xfrm>
        </p:grpSpPr>
        <p:sp>
          <p:nvSpPr>
            <p:cNvPr name="Freeform 3" id="3"/>
            <p:cNvSpPr/>
            <p:nvPr/>
          </p:nvSpPr>
          <p:spPr>
            <a:xfrm flipH="false" flipV="false" rot="0">
              <a:off x="0" y="0"/>
              <a:ext cx="3549009" cy="994602"/>
            </a:xfrm>
            <a:custGeom>
              <a:avLst/>
              <a:gdLst/>
              <a:ahLst/>
              <a:cxnLst/>
              <a:rect r="r" b="b" t="t" l="l"/>
              <a:pathLst>
                <a:path h="994602" w="3549009">
                  <a:moveTo>
                    <a:pt x="0" y="0"/>
                  </a:moveTo>
                  <a:lnTo>
                    <a:pt x="3549009" y="0"/>
                  </a:lnTo>
                  <a:lnTo>
                    <a:pt x="3549009" y="994602"/>
                  </a:lnTo>
                  <a:lnTo>
                    <a:pt x="0" y="994602"/>
                  </a:lnTo>
                  <a:close/>
                </a:path>
              </a:pathLst>
            </a:custGeom>
            <a:solidFill>
              <a:srgbClr val="000000">
                <a:alpha val="0"/>
              </a:srgbClr>
            </a:solidFill>
          </p:spPr>
        </p:sp>
        <p:sp>
          <p:nvSpPr>
            <p:cNvPr name="TextBox 4" id="4"/>
            <p:cNvSpPr txBox="true"/>
            <p:nvPr/>
          </p:nvSpPr>
          <p:spPr>
            <a:xfrm>
              <a:off x="0" y="-142875"/>
              <a:ext cx="3549009" cy="1137477"/>
            </a:xfrm>
            <a:prstGeom prst="rect">
              <a:avLst/>
            </a:prstGeom>
          </p:spPr>
          <p:txBody>
            <a:bodyPr anchor="ctr" rtlCol="false" tIns="0" lIns="0" bIns="0" rIns="0"/>
            <a:lstStyle/>
            <a:p>
              <a:pPr algn="l" marL="431802" indent="-215901" lvl="1">
                <a:lnSpc>
                  <a:spcPts val="3465"/>
                </a:lnSpc>
                <a:buFont typeface="Arial"/>
                <a:buChar char="•"/>
              </a:pPr>
              <a:r>
                <a:rPr lang="en-US" b="true" sz="2000" i="true">
                  <a:solidFill>
                    <a:srgbClr val="AAAAAA"/>
                  </a:solidFill>
                  <a:latin typeface="Arial Bold Italics"/>
                  <a:ea typeface="Arial Bold Italics"/>
                  <a:cs typeface="Arial Bold Italics"/>
                  <a:sym typeface="Arial Bold Italics"/>
                </a:rPr>
                <a:t>팀원 소개</a:t>
              </a:r>
            </a:p>
          </p:txBody>
        </p:sp>
      </p:grpSp>
      <p:grpSp>
        <p:nvGrpSpPr>
          <p:cNvPr name="Group 5" id="5"/>
          <p:cNvGrpSpPr/>
          <p:nvPr/>
        </p:nvGrpSpPr>
        <p:grpSpPr>
          <a:xfrm rot="0">
            <a:off x="8155046" y="3281832"/>
            <a:ext cx="2666827" cy="745951"/>
            <a:chOff x="0" y="0"/>
            <a:chExt cx="3555769" cy="994602"/>
          </a:xfrm>
        </p:grpSpPr>
        <p:sp>
          <p:nvSpPr>
            <p:cNvPr name="Freeform 6" id="6"/>
            <p:cNvSpPr/>
            <p:nvPr/>
          </p:nvSpPr>
          <p:spPr>
            <a:xfrm flipH="false" flipV="false" rot="0">
              <a:off x="0" y="0"/>
              <a:ext cx="3555769" cy="994602"/>
            </a:xfrm>
            <a:custGeom>
              <a:avLst/>
              <a:gdLst/>
              <a:ahLst/>
              <a:cxnLst/>
              <a:rect r="r" b="b" t="t" l="l"/>
              <a:pathLst>
                <a:path h="994602" w="3555769">
                  <a:moveTo>
                    <a:pt x="0" y="0"/>
                  </a:moveTo>
                  <a:lnTo>
                    <a:pt x="3555769" y="0"/>
                  </a:lnTo>
                  <a:lnTo>
                    <a:pt x="3555769" y="994602"/>
                  </a:lnTo>
                  <a:lnTo>
                    <a:pt x="0" y="994602"/>
                  </a:lnTo>
                  <a:close/>
                </a:path>
              </a:pathLst>
            </a:custGeom>
            <a:solidFill>
              <a:srgbClr val="000000">
                <a:alpha val="0"/>
              </a:srgbClr>
            </a:solidFill>
          </p:spPr>
        </p:sp>
        <p:sp>
          <p:nvSpPr>
            <p:cNvPr name="TextBox 7" id="7"/>
            <p:cNvSpPr txBox="true"/>
            <p:nvPr/>
          </p:nvSpPr>
          <p:spPr>
            <a:xfrm>
              <a:off x="0" y="-142875"/>
              <a:ext cx="3555769" cy="1137477"/>
            </a:xfrm>
            <a:prstGeom prst="rect">
              <a:avLst/>
            </a:prstGeom>
          </p:spPr>
          <p:txBody>
            <a:bodyPr anchor="ctr" rtlCol="false" tIns="0" lIns="0" bIns="0" rIns="0"/>
            <a:lstStyle/>
            <a:p>
              <a:pPr algn="just" marL="431802" indent="-215901" lvl="1">
                <a:lnSpc>
                  <a:spcPts val="3465"/>
                </a:lnSpc>
                <a:buFont typeface="Arial"/>
                <a:buChar char="•"/>
              </a:pPr>
              <a:r>
                <a:rPr lang="en-US" b="true" sz="2000">
                  <a:solidFill>
                    <a:srgbClr val="AAAAAA"/>
                  </a:solidFill>
                  <a:latin typeface="Arial Bold"/>
                  <a:ea typeface="Arial Bold"/>
                  <a:cs typeface="Arial Bold"/>
                  <a:sym typeface="Arial Bold"/>
                </a:rPr>
                <a:t>기획 &amp; 개발 플랜</a:t>
              </a:r>
            </a:p>
          </p:txBody>
        </p:sp>
      </p:grpSp>
      <p:grpSp>
        <p:nvGrpSpPr>
          <p:cNvPr name="Group 8" id="8"/>
          <p:cNvGrpSpPr/>
          <p:nvPr/>
        </p:nvGrpSpPr>
        <p:grpSpPr>
          <a:xfrm rot="0">
            <a:off x="8155046" y="3807392"/>
            <a:ext cx="2666827" cy="745951"/>
            <a:chOff x="0" y="0"/>
            <a:chExt cx="3555769" cy="994602"/>
          </a:xfrm>
        </p:grpSpPr>
        <p:sp>
          <p:nvSpPr>
            <p:cNvPr name="Freeform 9" id="9"/>
            <p:cNvSpPr/>
            <p:nvPr/>
          </p:nvSpPr>
          <p:spPr>
            <a:xfrm flipH="false" flipV="false" rot="0">
              <a:off x="0" y="0"/>
              <a:ext cx="3555769" cy="994602"/>
            </a:xfrm>
            <a:custGeom>
              <a:avLst/>
              <a:gdLst/>
              <a:ahLst/>
              <a:cxnLst/>
              <a:rect r="r" b="b" t="t" l="l"/>
              <a:pathLst>
                <a:path h="994602" w="3555769">
                  <a:moveTo>
                    <a:pt x="0" y="0"/>
                  </a:moveTo>
                  <a:lnTo>
                    <a:pt x="3555769" y="0"/>
                  </a:lnTo>
                  <a:lnTo>
                    <a:pt x="3555769" y="994602"/>
                  </a:lnTo>
                  <a:lnTo>
                    <a:pt x="0" y="994602"/>
                  </a:lnTo>
                  <a:close/>
                </a:path>
              </a:pathLst>
            </a:custGeom>
            <a:solidFill>
              <a:srgbClr val="000000">
                <a:alpha val="0"/>
              </a:srgbClr>
            </a:solidFill>
          </p:spPr>
        </p:sp>
        <p:sp>
          <p:nvSpPr>
            <p:cNvPr name="TextBox 10" id="10"/>
            <p:cNvSpPr txBox="true"/>
            <p:nvPr/>
          </p:nvSpPr>
          <p:spPr>
            <a:xfrm>
              <a:off x="0" y="-142875"/>
              <a:ext cx="3555769" cy="1137477"/>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사용 기술 소개</a:t>
              </a:r>
            </a:p>
          </p:txBody>
        </p:sp>
      </p:grpSp>
      <p:grpSp>
        <p:nvGrpSpPr>
          <p:cNvPr name="Group 11" id="11"/>
          <p:cNvGrpSpPr/>
          <p:nvPr/>
        </p:nvGrpSpPr>
        <p:grpSpPr>
          <a:xfrm rot="0">
            <a:off x="8155046" y="2756272"/>
            <a:ext cx="2666827" cy="745951"/>
            <a:chOff x="0" y="0"/>
            <a:chExt cx="3555769" cy="994602"/>
          </a:xfrm>
        </p:grpSpPr>
        <p:sp>
          <p:nvSpPr>
            <p:cNvPr name="Freeform 12" id="12"/>
            <p:cNvSpPr/>
            <p:nvPr/>
          </p:nvSpPr>
          <p:spPr>
            <a:xfrm flipH="false" flipV="false" rot="0">
              <a:off x="0" y="0"/>
              <a:ext cx="3555769" cy="994602"/>
            </a:xfrm>
            <a:custGeom>
              <a:avLst/>
              <a:gdLst/>
              <a:ahLst/>
              <a:cxnLst/>
              <a:rect r="r" b="b" t="t" l="l"/>
              <a:pathLst>
                <a:path h="994602" w="3555769">
                  <a:moveTo>
                    <a:pt x="0" y="0"/>
                  </a:moveTo>
                  <a:lnTo>
                    <a:pt x="3555769" y="0"/>
                  </a:lnTo>
                  <a:lnTo>
                    <a:pt x="3555769" y="994602"/>
                  </a:lnTo>
                  <a:lnTo>
                    <a:pt x="0" y="994602"/>
                  </a:lnTo>
                  <a:close/>
                </a:path>
              </a:pathLst>
            </a:custGeom>
            <a:solidFill>
              <a:srgbClr val="000000">
                <a:alpha val="0"/>
              </a:srgbClr>
            </a:solidFill>
          </p:spPr>
        </p:sp>
        <p:sp>
          <p:nvSpPr>
            <p:cNvPr name="TextBox 13" id="13"/>
            <p:cNvSpPr txBox="true"/>
            <p:nvPr/>
          </p:nvSpPr>
          <p:spPr>
            <a:xfrm>
              <a:off x="0" y="-142875"/>
              <a:ext cx="3555769" cy="1137477"/>
            </a:xfrm>
            <a:prstGeom prst="rect">
              <a:avLst/>
            </a:prstGeom>
          </p:spPr>
          <p:txBody>
            <a:bodyPr anchor="ctr" rtlCol="false" tIns="0" lIns="0" bIns="0" rIns="0"/>
            <a:lstStyle/>
            <a:p>
              <a:pPr algn="just" marL="431802" indent="-215901" lvl="1">
                <a:lnSpc>
                  <a:spcPts val="3465"/>
                </a:lnSpc>
                <a:buFont typeface="Arial"/>
                <a:buChar char="•"/>
              </a:pPr>
              <a:r>
                <a:rPr lang="en-US" b="true" sz="2000">
                  <a:solidFill>
                    <a:srgbClr val="AAAAAA"/>
                  </a:solidFill>
                  <a:latin typeface="Arial Bold"/>
                  <a:ea typeface="Arial Bold"/>
                  <a:cs typeface="Arial Bold"/>
                  <a:sym typeface="Arial Bold"/>
                </a:rPr>
                <a:t>프로젝트 필요성</a:t>
              </a:r>
            </a:p>
          </p:txBody>
        </p:sp>
      </p:grpSp>
      <p:grpSp>
        <p:nvGrpSpPr>
          <p:cNvPr name="Group 14" id="14"/>
          <p:cNvGrpSpPr/>
          <p:nvPr/>
        </p:nvGrpSpPr>
        <p:grpSpPr>
          <a:xfrm rot="0">
            <a:off x="8155046" y="4332951"/>
            <a:ext cx="2666827" cy="745951"/>
            <a:chOff x="0" y="0"/>
            <a:chExt cx="3555769" cy="994602"/>
          </a:xfrm>
        </p:grpSpPr>
        <p:sp>
          <p:nvSpPr>
            <p:cNvPr name="Freeform 15" id="15"/>
            <p:cNvSpPr/>
            <p:nvPr/>
          </p:nvSpPr>
          <p:spPr>
            <a:xfrm flipH="false" flipV="false" rot="0">
              <a:off x="0" y="0"/>
              <a:ext cx="3555769" cy="994602"/>
            </a:xfrm>
            <a:custGeom>
              <a:avLst/>
              <a:gdLst/>
              <a:ahLst/>
              <a:cxnLst/>
              <a:rect r="r" b="b" t="t" l="l"/>
              <a:pathLst>
                <a:path h="994602" w="3555769">
                  <a:moveTo>
                    <a:pt x="0" y="0"/>
                  </a:moveTo>
                  <a:lnTo>
                    <a:pt x="3555769" y="0"/>
                  </a:lnTo>
                  <a:lnTo>
                    <a:pt x="3555769" y="994602"/>
                  </a:lnTo>
                  <a:lnTo>
                    <a:pt x="0" y="994602"/>
                  </a:lnTo>
                  <a:close/>
                </a:path>
              </a:pathLst>
            </a:custGeom>
            <a:solidFill>
              <a:srgbClr val="000000">
                <a:alpha val="0"/>
              </a:srgbClr>
            </a:solidFill>
          </p:spPr>
        </p:sp>
        <p:sp>
          <p:nvSpPr>
            <p:cNvPr name="TextBox 16" id="16"/>
            <p:cNvSpPr txBox="true"/>
            <p:nvPr/>
          </p:nvSpPr>
          <p:spPr>
            <a:xfrm>
              <a:off x="0" y="-142875"/>
              <a:ext cx="3555769" cy="1137477"/>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주요 기능</a:t>
              </a:r>
            </a:p>
          </p:txBody>
        </p:sp>
      </p:grpSp>
      <p:grpSp>
        <p:nvGrpSpPr>
          <p:cNvPr name="Group 17" id="17"/>
          <p:cNvGrpSpPr/>
          <p:nvPr/>
        </p:nvGrpSpPr>
        <p:grpSpPr>
          <a:xfrm rot="0">
            <a:off x="12789856" y="2230712"/>
            <a:ext cx="2654818" cy="781439"/>
            <a:chOff x="0" y="0"/>
            <a:chExt cx="3539757" cy="1041919"/>
          </a:xfrm>
        </p:grpSpPr>
        <p:sp>
          <p:nvSpPr>
            <p:cNvPr name="Freeform 18" id="18"/>
            <p:cNvSpPr/>
            <p:nvPr/>
          </p:nvSpPr>
          <p:spPr>
            <a:xfrm flipH="false" flipV="false" rot="0">
              <a:off x="0" y="0"/>
              <a:ext cx="3539757" cy="1041919"/>
            </a:xfrm>
            <a:custGeom>
              <a:avLst/>
              <a:gdLst/>
              <a:ahLst/>
              <a:cxnLst/>
              <a:rect r="r" b="b" t="t" l="l"/>
              <a:pathLst>
                <a:path h="1041919" w="3539757">
                  <a:moveTo>
                    <a:pt x="0" y="0"/>
                  </a:moveTo>
                  <a:lnTo>
                    <a:pt x="3539757" y="0"/>
                  </a:lnTo>
                  <a:lnTo>
                    <a:pt x="3539757" y="1041919"/>
                  </a:lnTo>
                  <a:lnTo>
                    <a:pt x="0" y="1041919"/>
                  </a:lnTo>
                  <a:close/>
                </a:path>
              </a:pathLst>
            </a:custGeom>
            <a:solidFill>
              <a:srgbClr val="000000">
                <a:alpha val="0"/>
              </a:srgbClr>
            </a:solidFill>
          </p:spPr>
        </p:sp>
        <p:sp>
          <p:nvSpPr>
            <p:cNvPr name="TextBox 19" id="19"/>
            <p:cNvSpPr txBox="true"/>
            <p:nvPr/>
          </p:nvSpPr>
          <p:spPr>
            <a:xfrm>
              <a:off x="0" y="-142875"/>
              <a:ext cx="3539757" cy="1184794"/>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프로젝트 소개</a:t>
              </a:r>
            </a:p>
          </p:txBody>
        </p:sp>
      </p:grpSp>
      <p:grpSp>
        <p:nvGrpSpPr>
          <p:cNvPr name="Group 20" id="20"/>
          <p:cNvGrpSpPr/>
          <p:nvPr/>
        </p:nvGrpSpPr>
        <p:grpSpPr>
          <a:xfrm rot="0">
            <a:off x="12774599" y="4311987"/>
            <a:ext cx="2685333" cy="745951"/>
            <a:chOff x="0" y="0"/>
            <a:chExt cx="3580444" cy="994602"/>
          </a:xfrm>
        </p:grpSpPr>
        <p:sp>
          <p:nvSpPr>
            <p:cNvPr name="Freeform 21" id="21"/>
            <p:cNvSpPr/>
            <p:nvPr/>
          </p:nvSpPr>
          <p:spPr>
            <a:xfrm flipH="false" flipV="false" rot="0">
              <a:off x="0" y="0"/>
              <a:ext cx="3580444" cy="994602"/>
            </a:xfrm>
            <a:custGeom>
              <a:avLst/>
              <a:gdLst/>
              <a:ahLst/>
              <a:cxnLst/>
              <a:rect r="r" b="b" t="t" l="l"/>
              <a:pathLst>
                <a:path h="994602" w="3580444">
                  <a:moveTo>
                    <a:pt x="0" y="0"/>
                  </a:moveTo>
                  <a:lnTo>
                    <a:pt x="3580444" y="0"/>
                  </a:lnTo>
                  <a:lnTo>
                    <a:pt x="3580444" y="994602"/>
                  </a:lnTo>
                  <a:lnTo>
                    <a:pt x="0" y="994602"/>
                  </a:lnTo>
                  <a:close/>
                </a:path>
              </a:pathLst>
            </a:custGeom>
            <a:solidFill>
              <a:srgbClr val="000000">
                <a:alpha val="0"/>
              </a:srgbClr>
            </a:solidFill>
          </p:spPr>
        </p:sp>
        <p:sp>
          <p:nvSpPr>
            <p:cNvPr name="TextBox 22" id="22"/>
            <p:cNvSpPr txBox="true"/>
            <p:nvPr/>
          </p:nvSpPr>
          <p:spPr>
            <a:xfrm>
              <a:off x="0" y="-142875"/>
              <a:ext cx="3580444" cy="1137477"/>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시연 영상</a:t>
              </a:r>
            </a:p>
          </p:txBody>
        </p:sp>
      </p:grpSp>
      <p:grpSp>
        <p:nvGrpSpPr>
          <p:cNvPr name="Group 23" id="23"/>
          <p:cNvGrpSpPr/>
          <p:nvPr/>
        </p:nvGrpSpPr>
        <p:grpSpPr>
          <a:xfrm rot="0">
            <a:off x="12789856" y="2777647"/>
            <a:ext cx="2654818" cy="745951"/>
            <a:chOff x="0" y="0"/>
            <a:chExt cx="3539757" cy="994602"/>
          </a:xfrm>
        </p:grpSpPr>
        <p:sp>
          <p:nvSpPr>
            <p:cNvPr name="Freeform 24" id="24"/>
            <p:cNvSpPr/>
            <p:nvPr/>
          </p:nvSpPr>
          <p:spPr>
            <a:xfrm flipH="false" flipV="false" rot="0">
              <a:off x="0" y="0"/>
              <a:ext cx="3539757" cy="994602"/>
            </a:xfrm>
            <a:custGeom>
              <a:avLst/>
              <a:gdLst/>
              <a:ahLst/>
              <a:cxnLst/>
              <a:rect r="r" b="b" t="t" l="l"/>
              <a:pathLst>
                <a:path h="994602" w="3539757">
                  <a:moveTo>
                    <a:pt x="0" y="0"/>
                  </a:moveTo>
                  <a:lnTo>
                    <a:pt x="3539757" y="0"/>
                  </a:lnTo>
                  <a:lnTo>
                    <a:pt x="3539757" y="994602"/>
                  </a:lnTo>
                  <a:lnTo>
                    <a:pt x="0" y="994602"/>
                  </a:lnTo>
                  <a:close/>
                </a:path>
              </a:pathLst>
            </a:custGeom>
            <a:solidFill>
              <a:srgbClr val="000000">
                <a:alpha val="0"/>
              </a:srgbClr>
            </a:solidFill>
          </p:spPr>
        </p:sp>
        <p:sp>
          <p:nvSpPr>
            <p:cNvPr name="TextBox 25" id="25"/>
            <p:cNvSpPr txBox="true"/>
            <p:nvPr/>
          </p:nvSpPr>
          <p:spPr>
            <a:xfrm>
              <a:off x="0" y="-142875"/>
              <a:ext cx="3539757" cy="1137477"/>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흐름도</a:t>
              </a:r>
            </a:p>
          </p:txBody>
        </p:sp>
      </p:grpSp>
      <p:grpSp>
        <p:nvGrpSpPr>
          <p:cNvPr name="Group 26" id="26"/>
          <p:cNvGrpSpPr/>
          <p:nvPr/>
        </p:nvGrpSpPr>
        <p:grpSpPr>
          <a:xfrm rot="0">
            <a:off x="12789856" y="3800541"/>
            <a:ext cx="2654818" cy="745951"/>
            <a:chOff x="0" y="0"/>
            <a:chExt cx="3539757" cy="994602"/>
          </a:xfrm>
        </p:grpSpPr>
        <p:sp>
          <p:nvSpPr>
            <p:cNvPr name="Freeform 27" id="27"/>
            <p:cNvSpPr/>
            <p:nvPr/>
          </p:nvSpPr>
          <p:spPr>
            <a:xfrm flipH="false" flipV="false" rot="0">
              <a:off x="0" y="0"/>
              <a:ext cx="3539757" cy="994602"/>
            </a:xfrm>
            <a:custGeom>
              <a:avLst/>
              <a:gdLst/>
              <a:ahLst/>
              <a:cxnLst/>
              <a:rect r="r" b="b" t="t" l="l"/>
              <a:pathLst>
                <a:path h="994602" w="3539757">
                  <a:moveTo>
                    <a:pt x="0" y="0"/>
                  </a:moveTo>
                  <a:lnTo>
                    <a:pt x="3539757" y="0"/>
                  </a:lnTo>
                  <a:lnTo>
                    <a:pt x="3539757" y="994602"/>
                  </a:lnTo>
                  <a:lnTo>
                    <a:pt x="0" y="994602"/>
                  </a:lnTo>
                  <a:close/>
                </a:path>
              </a:pathLst>
            </a:custGeom>
            <a:solidFill>
              <a:srgbClr val="000000">
                <a:alpha val="0"/>
              </a:srgbClr>
            </a:solidFill>
          </p:spPr>
        </p:sp>
        <p:sp>
          <p:nvSpPr>
            <p:cNvPr name="TextBox 28" id="28"/>
            <p:cNvSpPr txBox="true"/>
            <p:nvPr/>
          </p:nvSpPr>
          <p:spPr>
            <a:xfrm>
              <a:off x="0" y="-142875"/>
              <a:ext cx="3539757" cy="1137477"/>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프로젝트 과정</a:t>
              </a:r>
            </a:p>
          </p:txBody>
        </p:sp>
      </p:grpSp>
      <p:grpSp>
        <p:nvGrpSpPr>
          <p:cNvPr name="Group 29" id="29"/>
          <p:cNvGrpSpPr/>
          <p:nvPr/>
        </p:nvGrpSpPr>
        <p:grpSpPr>
          <a:xfrm rot="0">
            <a:off x="12789856" y="3289094"/>
            <a:ext cx="2654818" cy="745951"/>
            <a:chOff x="0" y="0"/>
            <a:chExt cx="3539757" cy="994602"/>
          </a:xfrm>
        </p:grpSpPr>
        <p:sp>
          <p:nvSpPr>
            <p:cNvPr name="Freeform 30" id="30"/>
            <p:cNvSpPr/>
            <p:nvPr/>
          </p:nvSpPr>
          <p:spPr>
            <a:xfrm flipH="false" flipV="false" rot="0">
              <a:off x="0" y="0"/>
              <a:ext cx="3539757" cy="994602"/>
            </a:xfrm>
            <a:custGeom>
              <a:avLst/>
              <a:gdLst/>
              <a:ahLst/>
              <a:cxnLst/>
              <a:rect r="r" b="b" t="t" l="l"/>
              <a:pathLst>
                <a:path h="994602" w="3539757">
                  <a:moveTo>
                    <a:pt x="0" y="0"/>
                  </a:moveTo>
                  <a:lnTo>
                    <a:pt x="3539757" y="0"/>
                  </a:lnTo>
                  <a:lnTo>
                    <a:pt x="3539757" y="994602"/>
                  </a:lnTo>
                  <a:lnTo>
                    <a:pt x="0" y="994602"/>
                  </a:lnTo>
                  <a:close/>
                </a:path>
              </a:pathLst>
            </a:custGeom>
            <a:solidFill>
              <a:srgbClr val="000000">
                <a:alpha val="0"/>
              </a:srgbClr>
            </a:solidFill>
          </p:spPr>
        </p:sp>
        <p:sp>
          <p:nvSpPr>
            <p:cNvPr name="TextBox 31" id="31"/>
            <p:cNvSpPr txBox="true"/>
            <p:nvPr/>
          </p:nvSpPr>
          <p:spPr>
            <a:xfrm>
              <a:off x="0" y="-142875"/>
              <a:ext cx="3539757" cy="1137477"/>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프로세스</a:t>
              </a:r>
            </a:p>
          </p:txBody>
        </p:sp>
      </p:grpSp>
      <p:grpSp>
        <p:nvGrpSpPr>
          <p:cNvPr name="Group 32" id="32"/>
          <p:cNvGrpSpPr/>
          <p:nvPr/>
        </p:nvGrpSpPr>
        <p:grpSpPr>
          <a:xfrm rot="0">
            <a:off x="8172176" y="8573757"/>
            <a:ext cx="2666827" cy="746258"/>
            <a:chOff x="0" y="0"/>
            <a:chExt cx="3555769" cy="995011"/>
          </a:xfrm>
        </p:grpSpPr>
        <p:sp>
          <p:nvSpPr>
            <p:cNvPr name="Freeform 33" id="33"/>
            <p:cNvSpPr/>
            <p:nvPr/>
          </p:nvSpPr>
          <p:spPr>
            <a:xfrm flipH="false" flipV="false" rot="0">
              <a:off x="0" y="0"/>
              <a:ext cx="3555769" cy="995011"/>
            </a:xfrm>
            <a:custGeom>
              <a:avLst/>
              <a:gdLst/>
              <a:ahLst/>
              <a:cxnLst/>
              <a:rect r="r" b="b" t="t" l="l"/>
              <a:pathLst>
                <a:path h="995011" w="3555769">
                  <a:moveTo>
                    <a:pt x="0" y="0"/>
                  </a:moveTo>
                  <a:lnTo>
                    <a:pt x="3555769" y="0"/>
                  </a:lnTo>
                  <a:lnTo>
                    <a:pt x="3555769" y="995011"/>
                  </a:lnTo>
                  <a:lnTo>
                    <a:pt x="0" y="995011"/>
                  </a:lnTo>
                  <a:close/>
                </a:path>
              </a:pathLst>
            </a:custGeom>
            <a:solidFill>
              <a:srgbClr val="000000">
                <a:alpha val="0"/>
              </a:srgbClr>
            </a:solidFill>
          </p:spPr>
        </p:sp>
        <p:sp>
          <p:nvSpPr>
            <p:cNvPr name="TextBox 34" id="34"/>
            <p:cNvSpPr txBox="true"/>
            <p:nvPr/>
          </p:nvSpPr>
          <p:spPr>
            <a:xfrm>
              <a:off x="0" y="-142875"/>
              <a:ext cx="3555769" cy="1137886"/>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Superset 시연</a:t>
              </a:r>
            </a:p>
          </p:txBody>
        </p:sp>
      </p:grpSp>
      <p:grpSp>
        <p:nvGrpSpPr>
          <p:cNvPr name="Group 35" id="35"/>
          <p:cNvGrpSpPr/>
          <p:nvPr/>
        </p:nvGrpSpPr>
        <p:grpSpPr>
          <a:xfrm rot="0">
            <a:off x="8167106" y="6499805"/>
            <a:ext cx="2676967" cy="694812"/>
            <a:chOff x="0" y="0"/>
            <a:chExt cx="3569289" cy="926416"/>
          </a:xfrm>
        </p:grpSpPr>
        <p:sp>
          <p:nvSpPr>
            <p:cNvPr name="Freeform 36" id="36"/>
            <p:cNvSpPr/>
            <p:nvPr/>
          </p:nvSpPr>
          <p:spPr>
            <a:xfrm flipH="false" flipV="false" rot="0">
              <a:off x="0" y="0"/>
              <a:ext cx="3569289" cy="926416"/>
            </a:xfrm>
            <a:custGeom>
              <a:avLst/>
              <a:gdLst/>
              <a:ahLst/>
              <a:cxnLst/>
              <a:rect r="r" b="b" t="t" l="l"/>
              <a:pathLst>
                <a:path h="926416" w="3569289">
                  <a:moveTo>
                    <a:pt x="0" y="0"/>
                  </a:moveTo>
                  <a:lnTo>
                    <a:pt x="3569289" y="0"/>
                  </a:lnTo>
                  <a:lnTo>
                    <a:pt x="3569289" y="926416"/>
                  </a:lnTo>
                  <a:lnTo>
                    <a:pt x="0" y="926416"/>
                  </a:lnTo>
                  <a:close/>
                </a:path>
              </a:pathLst>
            </a:custGeom>
            <a:solidFill>
              <a:srgbClr val="000000">
                <a:alpha val="0"/>
              </a:srgbClr>
            </a:solidFill>
          </p:spPr>
        </p:sp>
        <p:sp>
          <p:nvSpPr>
            <p:cNvPr name="TextBox 37" id="37"/>
            <p:cNvSpPr txBox="true"/>
            <p:nvPr/>
          </p:nvSpPr>
          <p:spPr>
            <a:xfrm>
              <a:off x="0" y="-142875"/>
              <a:ext cx="3569289" cy="1069291"/>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프로젝트 소개</a:t>
              </a:r>
            </a:p>
          </p:txBody>
        </p:sp>
      </p:grpSp>
      <p:grpSp>
        <p:nvGrpSpPr>
          <p:cNvPr name="Group 38" id="38"/>
          <p:cNvGrpSpPr/>
          <p:nvPr/>
        </p:nvGrpSpPr>
        <p:grpSpPr>
          <a:xfrm rot="0">
            <a:off x="8167106" y="6972764"/>
            <a:ext cx="2676967" cy="772506"/>
            <a:chOff x="0" y="0"/>
            <a:chExt cx="3569289" cy="1030008"/>
          </a:xfrm>
        </p:grpSpPr>
        <p:sp>
          <p:nvSpPr>
            <p:cNvPr name="Freeform 39" id="39"/>
            <p:cNvSpPr/>
            <p:nvPr/>
          </p:nvSpPr>
          <p:spPr>
            <a:xfrm flipH="false" flipV="false" rot="0">
              <a:off x="0" y="0"/>
              <a:ext cx="3569289" cy="1030008"/>
            </a:xfrm>
            <a:custGeom>
              <a:avLst/>
              <a:gdLst/>
              <a:ahLst/>
              <a:cxnLst/>
              <a:rect r="r" b="b" t="t" l="l"/>
              <a:pathLst>
                <a:path h="1030008" w="3569289">
                  <a:moveTo>
                    <a:pt x="0" y="0"/>
                  </a:moveTo>
                  <a:lnTo>
                    <a:pt x="3569289" y="0"/>
                  </a:lnTo>
                  <a:lnTo>
                    <a:pt x="3569289" y="1030008"/>
                  </a:lnTo>
                  <a:lnTo>
                    <a:pt x="0" y="1030008"/>
                  </a:lnTo>
                  <a:close/>
                </a:path>
              </a:pathLst>
            </a:custGeom>
            <a:solidFill>
              <a:srgbClr val="000000">
                <a:alpha val="0"/>
              </a:srgbClr>
            </a:solidFill>
          </p:spPr>
        </p:sp>
        <p:sp>
          <p:nvSpPr>
            <p:cNvPr name="TextBox 40" id="40"/>
            <p:cNvSpPr txBox="true"/>
            <p:nvPr/>
          </p:nvSpPr>
          <p:spPr>
            <a:xfrm>
              <a:off x="0" y="-142875"/>
              <a:ext cx="3569289" cy="1172883"/>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흐름도</a:t>
              </a:r>
            </a:p>
          </p:txBody>
        </p:sp>
      </p:grpSp>
      <p:grpSp>
        <p:nvGrpSpPr>
          <p:cNvPr name="Group 41" id="41"/>
          <p:cNvGrpSpPr/>
          <p:nvPr/>
        </p:nvGrpSpPr>
        <p:grpSpPr>
          <a:xfrm rot="0">
            <a:off x="8167106" y="8047516"/>
            <a:ext cx="2676967" cy="748093"/>
            <a:chOff x="0" y="0"/>
            <a:chExt cx="3569289" cy="997458"/>
          </a:xfrm>
        </p:grpSpPr>
        <p:sp>
          <p:nvSpPr>
            <p:cNvPr name="Freeform 42" id="42"/>
            <p:cNvSpPr/>
            <p:nvPr/>
          </p:nvSpPr>
          <p:spPr>
            <a:xfrm flipH="false" flipV="false" rot="0">
              <a:off x="0" y="0"/>
              <a:ext cx="3569289" cy="997458"/>
            </a:xfrm>
            <a:custGeom>
              <a:avLst/>
              <a:gdLst/>
              <a:ahLst/>
              <a:cxnLst/>
              <a:rect r="r" b="b" t="t" l="l"/>
              <a:pathLst>
                <a:path h="997458" w="3569289">
                  <a:moveTo>
                    <a:pt x="0" y="0"/>
                  </a:moveTo>
                  <a:lnTo>
                    <a:pt x="3569289" y="0"/>
                  </a:lnTo>
                  <a:lnTo>
                    <a:pt x="3569289" y="997458"/>
                  </a:lnTo>
                  <a:lnTo>
                    <a:pt x="0" y="997458"/>
                  </a:lnTo>
                  <a:close/>
                </a:path>
              </a:pathLst>
            </a:custGeom>
            <a:solidFill>
              <a:srgbClr val="000000">
                <a:alpha val="0"/>
              </a:srgbClr>
            </a:solidFill>
          </p:spPr>
        </p:sp>
        <p:sp>
          <p:nvSpPr>
            <p:cNvPr name="TextBox 43" id="43"/>
            <p:cNvSpPr txBox="true"/>
            <p:nvPr/>
          </p:nvSpPr>
          <p:spPr>
            <a:xfrm>
              <a:off x="0" y="-142875"/>
              <a:ext cx="3569289" cy="1140333"/>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프로젝트 과정</a:t>
              </a:r>
            </a:p>
          </p:txBody>
        </p:sp>
      </p:grpSp>
      <p:grpSp>
        <p:nvGrpSpPr>
          <p:cNvPr name="Group 44" id="44"/>
          <p:cNvGrpSpPr/>
          <p:nvPr/>
        </p:nvGrpSpPr>
        <p:grpSpPr>
          <a:xfrm rot="0">
            <a:off x="8167106" y="5723365"/>
            <a:ext cx="2676967" cy="710360"/>
            <a:chOff x="0" y="0"/>
            <a:chExt cx="3569289" cy="947146"/>
          </a:xfrm>
        </p:grpSpPr>
        <p:sp>
          <p:nvSpPr>
            <p:cNvPr name="Freeform 45" id="45"/>
            <p:cNvSpPr/>
            <p:nvPr/>
          </p:nvSpPr>
          <p:spPr>
            <a:xfrm flipH="false" flipV="false" rot="0">
              <a:off x="0" y="0"/>
              <a:ext cx="3569289" cy="947146"/>
            </a:xfrm>
            <a:custGeom>
              <a:avLst/>
              <a:gdLst/>
              <a:ahLst/>
              <a:cxnLst/>
              <a:rect r="r" b="b" t="t" l="l"/>
              <a:pathLst>
                <a:path h="947146" w="3569289">
                  <a:moveTo>
                    <a:pt x="0" y="0"/>
                  </a:moveTo>
                  <a:lnTo>
                    <a:pt x="3569289" y="0"/>
                  </a:lnTo>
                  <a:lnTo>
                    <a:pt x="3569289" y="947146"/>
                  </a:lnTo>
                  <a:lnTo>
                    <a:pt x="0" y="947146"/>
                  </a:lnTo>
                  <a:close/>
                </a:path>
              </a:pathLst>
            </a:custGeom>
            <a:solidFill>
              <a:srgbClr val="000000">
                <a:alpha val="0"/>
              </a:srgbClr>
            </a:solidFill>
          </p:spPr>
        </p:sp>
        <p:sp>
          <p:nvSpPr>
            <p:cNvPr name="TextBox 46" id="46"/>
            <p:cNvSpPr txBox="true"/>
            <p:nvPr/>
          </p:nvSpPr>
          <p:spPr>
            <a:xfrm>
              <a:off x="0" y="-209550"/>
              <a:ext cx="3569289" cy="1156696"/>
            </a:xfrm>
            <a:prstGeom prst="rect">
              <a:avLst/>
            </a:prstGeom>
          </p:spPr>
          <p:txBody>
            <a:bodyPr anchor="ctr" rtlCol="false" tIns="0" lIns="0" bIns="0" rIns="0"/>
            <a:lstStyle/>
            <a:p>
              <a:pPr algn="l">
                <a:lnSpc>
                  <a:spcPts val="5199"/>
                </a:lnSpc>
              </a:pPr>
              <a:r>
                <a:rPr lang="en-US" sz="3000" b="true">
                  <a:solidFill>
                    <a:srgbClr val="141414"/>
                  </a:solidFill>
                  <a:latin typeface="Arial Bold"/>
                  <a:ea typeface="Arial Bold"/>
                  <a:cs typeface="Arial Bold"/>
                  <a:sym typeface="Arial Bold"/>
                </a:rPr>
                <a:t>경영 의사결정</a:t>
              </a:r>
            </a:p>
          </p:txBody>
        </p:sp>
      </p:grpSp>
      <p:grpSp>
        <p:nvGrpSpPr>
          <p:cNvPr name="Group 47" id="47"/>
          <p:cNvGrpSpPr/>
          <p:nvPr/>
        </p:nvGrpSpPr>
        <p:grpSpPr>
          <a:xfrm rot="0">
            <a:off x="8178180" y="7523418"/>
            <a:ext cx="2654818" cy="745951"/>
            <a:chOff x="0" y="0"/>
            <a:chExt cx="3539757" cy="994602"/>
          </a:xfrm>
        </p:grpSpPr>
        <p:sp>
          <p:nvSpPr>
            <p:cNvPr name="Freeform 48" id="48"/>
            <p:cNvSpPr/>
            <p:nvPr/>
          </p:nvSpPr>
          <p:spPr>
            <a:xfrm flipH="false" flipV="false" rot="0">
              <a:off x="0" y="0"/>
              <a:ext cx="3539757" cy="994602"/>
            </a:xfrm>
            <a:custGeom>
              <a:avLst/>
              <a:gdLst/>
              <a:ahLst/>
              <a:cxnLst/>
              <a:rect r="r" b="b" t="t" l="l"/>
              <a:pathLst>
                <a:path h="994602" w="3539757">
                  <a:moveTo>
                    <a:pt x="0" y="0"/>
                  </a:moveTo>
                  <a:lnTo>
                    <a:pt x="3539757" y="0"/>
                  </a:lnTo>
                  <a:lnTo>
                    <a:pt x="3539757" y="994602"/>
                  </a:lnTo>
                  <a:lnTo>
                    <a:pt x="0" y="994602"/>
                  </a:lnTo>
                  <a:close/>
                </a:path>
              </a:pathLst>
            </a:custGeom>
            <a:solidFill>
              <a:srgbClr val="000000">
                <a:alpha val="0"/>
              </a:srgbClr>
            </a:solidFill>
          </p:spPr>
        </p:sp>
        <p:sp>
          <p:nvSpPr>
            <p:cNvPr name="TextBox 49" id="49"/>
            <p:cNvSpPr txBox="true"/>
            <p:nvPr/>
          </p:nvSpPr>
          <p:spPr>
            <a:xfrm>
              <a:off x="0" y="-142875"/>
              <a:ext cx="3539757" cy="1137477"/>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프로세스</a:t>
              </a:r>
            </a:p>
          </p:txBody>
        </p:sp>
      </p:grpSp>
      <p:grpSp>
        <p:nvGrpSpPr>
          <p:cNvPr name="Group 50" id="50"/>
          <p:cNvGrpSpPr/>
          <p:nvPr/>
        </p:nvGrpSpPr>
        <p:grpSpPr>
          <a:xfrm rot="0">
            <a:off x="12774599" y="6499805"/>
            <a:ext cx="3476453" cy="694812"/>
            <a:chOff x="0" y="0"/>
            <a:chExt cx="4635271" cy="926416"/>
          </a:xfrm>
        </p:grpSpPr>
        <p:sp>
          <p:nvSpPr>
            <p:cNvPr name="Freeform 51" id="51"/>
            <p:cNvSpPr/>
            <p:nvPr/>
          </p:nvSpPr>
          <p:spPr>
            <a:xfrm flipH="false" flipV="false" rot="0">
              <a:off x="0" y="0"/>
              <a:ext cx="4635271" cy="926416"/>
            </a:xfrm>
            <a:custGeom>
              <a:avLst/>
              <a:gdLst/>
              <a:ahLst/>
              <a:cxnLst/>
              <a:rect r="r" b="b" t="t" l="l"/>
              <a:pathLst>
                <a:path h="926416" w="4635271">
                  <a:moveTo>
                    <a:pt x="0" y="0"/>
                  </a:moveTo>
                  <a:lnTo>
                    <a:pt x="4635271" y="0"/>
                  </a:lnTo>
                  <a:lnTo>
                    <a:pt x="4635271" y="926416"/>
                  </a:lnTo>
                  <a:lnTo>
                    <a:pt x="0" y="926416"/>
                  </a:lnTo>
                  <a:close/>
                </a:path>
              </a:pathLst>
            </a:custGeom>
            <a:solidFill>
              <a:srgbClr val="000000">
                <a:alpha val="0"/>
              </a:srgbClr>
            </a:solidFill>
          </p:spPr>
        </p:sp>
        <p:sp>
          <p:nvSpPr>
            <p:cNvPr name="TextBox 52" id="52"/>
            <p:cNvSpPr txBox="true"/>
            <p:nvPr/>
          </p:nvSpPr>
          <p:spPr>
            <a:xfrm>
              <a:off x="0" y="-142875"/>
              <a:ext cx="4635271" cy="1069291"/>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기대 효과</a:t>
              </a:r>
            </a:p>
          </p:txBody>
        </p:sp>
      </p:grpSp>
      <p:grpSp>
        <p:nvGrpSpPr>
          <p:cNvPr name="Group 53" id="53"/>
          <p:cNvGrpSpPr/>
          <p:nvPr/>
        </p:nvGrpSpPr>
        <p:grpSpPr>
          <a:xfrm rot="0">
            <a:off x="12774599" y="7510140"/>
            <a:ext cx="2676967" cy="772506"/>
            <a:chOff x="0" y="0"/>
            <a:chExt cx="3569289" cy="1030008"/>
          </a:xfrm>
        </p:grpSpPr>
        <p:sp>
          <p:nvSpPr>
            <p:cNvPr name="Freeform 54" id="54"/>
            <p:cNvSpPr/>
            <p:nvPr/>
          </p:nvSpPr>
          <p:spPr>
            <a:xfrm flipH="false" flipV="false" rot="0">
              <a:off x="0" y="0"/>
              <a:ext cx="3569289" cy="1030008"/>
            </a:xfrm>
            <a:custGeom>
              <a:avLst/>
              <a:gdLst/>
              <a:ahLst/>
              <a:cxnLst/>
              <a:rect r="r" b="b" t="t" l="l"/>
              <a:pathLst>
                <a:path h="1030008" w="3569289">
                  <a:moveTo>
                    <a:pt x="0" y="0"/>
                  </a:moveTo>
                  <a:lnTo>
                    <a:pt x="3569289" y="0"/>
                  </a:lnTo>
                  <a:lnTo>
                    <a:pt x="3569289" y="1030008"/>
                  </a:lnTo>
                  <a:lnTo>
                    <a:pt x="0" y="1030008"/>
                  </a:lnTo>
                  <a:close/>
                </a:path>
              </a:pathLst>
            </a:custGeom>
            <a:solidFill>
              <a:srgbClr val="000000">
                <a:alpha val="0"/>
              </a:srgbClr>
            </a:solidFill>
          </p:spPr>
        </p:sp>
        <p:sp>
          <p:nvSpPr>
            <p:cNvPr name="TextBox 55" id="55"/>
            <p:cNvSpPr txBox="true"/>
            <p:nvPr/>
          </p:nvSpPr>
          <p:spPr>
            <a:xfrm>
              <a:off x="0" y="-142875"/>
              <a:ext cx="3569289" cy="1172883"/>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질의응답</a:t>
              </a:r>
            </a:p>
          </p:txBody>
        </p:sp>
      </p:grpSp>
      <p:grpSp>
        <p:nvGrpSpPr>
          <p:cNvPr name="Group 56" id="56"/>
          <p:cNvGrpSpPr/>
          <p:nvPr/>
        </p:nvGrpSpPr>
        <p:grpSpPr>
          <a:xfrm rot="0">
            <a:off x="12778782" y="5664200"/>
            <a:ext cx="2676967" cy="769524"/>
            <a:chOff x="0" y="0"/>
            <a:chExt cx="3569289" cy="1026033"/>
          </a:xfrm>
        </p:grpSpPr>
        <p:sp>
          <p:nvSpPr>
            <p:cNvPr name="Freeform 57" id="57"/>
            <p:cNvSpPr/>
            <p:nvPr/>
          </p:nvSpPr>
          <p:spPr>
            <a:xfrm flipH="false" flipV="false" rot="0">
              <a:off x="0" y="0"/>
              <a:ext cx="3569289" cy="1026033"/>
            </a:xfrm>
            <a:custGeom>
              <a:avLst/>
              <a:gdLst/>
              <a:ahLst/>
              <a:cxnLst/>
              <a:rect r="r" b="b" t="t" l="l"/>
              <a:pathLst>
                <a:path h="1026033" w="3569289">
                  <a:moveTo>
                    <a:pt x="0" y="0"/>
                  </a:moveTo>
                  <a:lnTo>
                    <a:pt x="3569289" y="0"/>
                  </a:lnTo>
                  <a:lnTo>
                    <a:pt x="3569289" y="1026033"/>
                  </a:lnTo>
                  <a:lnTo>
                    <a:pt x="0" y="1026033"/>
                  </a:lnTo>
                  <a:close/>
                </a:path>
              </a:pathLst>
            </a:custGeom>
            <a:solidFill>
              <a:srgbClr val="000000">
                <a:alpha val="0"/>
              </a:srgbClr>
            </a:solidFill>
          </p:spPr>
        </p:sp>
        <p:sp>
          <p:nvSpPr>
            <p:cNvPr name="TextBox 58" id="58"/>
            <p:cNvSpPr txBox="true"/>
            <p:nvPr/>
          </p:nvSpPr>
          <p:spPr>
            <a:xfrm>
              <a:off x="0" y="-209550"/>
              <a:ext cx="3569289" cy="1235583"/>
            </a:xfrm>
            <a:prstGeom prst="rect">
              <a:avLst/>
            </a:prstGeom>
          </p:spPr>
          <p:txBody>
            <a:bodyPr anchor="ctr" rtlCol="false" tIns="0" lIns="0" bIns="0" rIns="0"/>
            <a:lstStyle/>
            <a:p>
              <a:pPr algn="l">
                <a:lnSpc>
                  <a:spcPts val="5199"/>
                </a:lnSpc>
              </a:pPr>
              <a:r>
                <a:rPr lang="en-US" sz="3000" b="true">
                  <a:solidFill>
                    <a:srgbClr val="141414"/>
                  </a:solidFill>
                  <a:latin typeface="Arial Bold"/>
                  <a:ea typeface="Arial Bold"/>
                  <a:cs typeface="Arial Bold"/>
                  <a:sym typeface="Arial Bold"/>
                </a:rPr>
                <a:t>마무리</a:t>
              </a:r>
            </a:p>
          </p:txBody>
        </p:sp>
      </p:grpSp>
      <p:grpSp>
        <p:nvGrpSpPr>
          <p:cNvPr name="Group 59" id="59"/>
          <p:cNvGrpSpPr/>
          <p:nvPr/>
        </p:nvGrpSpPr>
        <p:grpSpPr>
          <a:xfrm rot="0">
            <a:off x="12774599" y="6985888"/>
            <a:ext cx="2676967" cy="746258"/>
            <a:chOff x="0" y="0"/>
            <a:chExt cx="3569289" cy="995011"/>
          </a:xfrm>
        </p:grpSpPr>
        <p:sp>
          <p:nvSpPr>
            <p:cNvPr name="Freeform 60" id="60"/>
            <p:cNvSpPr/>
            <p:nvPr/>
          </p:nvSpPr>
          <p:spPr>
            <a:xfrm flipH="false" flipV="false" rot="0">
              <a:off x="0" y="0"/>
              <a:ext cx="3569289" cy="995011"/>
            </a:xfrm>
            <a:custGeom>
              <a:avLst/>
              <a:gdLst/>
              <a:ahLst/>
              <a:cxnLst/>
              <a:rect r="r" b="b" t="t" l="l"/>
              <a:pathLst>
                <a:path h="995011" w="3569289">
                  <a:moveTo>
                    <a:pt x="0" y="0"/>
                  </a:moveTo>
                  <a:lnTo>
                    <a:pt x="3569289" y="0"/>
                  </a:lnTo>
                  <a:lnTo>
                    <a:pt x="3569289" y="995011"/>
                  </a:lnTo>
                  <a:lnTo>
                    <a:pt x="0" y="995011"/>
                  </a:lnTo>
                  <a:close/>
                </a:path>
              </a:pathLst>
            </a:custGeom>
            <a:solidFill>
              <a:srgbClr val="000000">
                <a:alpha val="0"/>
              </a:srgbClr>
            </a:solidFill>
          </p:spPr>
        </p:sp>
        <p:sp>
          <p:nvSpPr>
            <p:cNvPr name="TextBox 61" id="61"/>
            <p:cNvSpPr txBox="true"/>
            <p:nvPr/>
          </p:nvSpPr>
          <p:spPr>
            <a:xfrm>
              <a:off x="0" y="-142875"/>
              <a:ext cx="3569289" cy="1137886"/>
            </a:xfrm>
            <a:prstGeom prst="rect">
              <a:avLst/>
            </a:prstGeom>
          </p:spPr>
          <p:txBody>
            <a:bodyPr anchor="ctr" rtlCol="false" tIns="0" lIns="0" bIns="0" rIns="0"/>
            <a:lstStyle/>
            <a:p>
              <a:pPr algn="l" marL="431802" indent="-215901" lvl="1">
                <a:lnSpc>
                  <a:spcPts val="3465"/>
                </a:lnSpc>
                <a:buFont typeface="Arial"/>
                <a:buChar char="•"/>
              </a:pPr>
              <a:r>
                <a:rPr lang="en-US" b="true" sz="2000">
                  <a:solidFill>
                    <a:srgbClr val="AAAAAA"/>
                  </a:solidFill>
                  <a:latin typeface="Arial Bold"/>
                  <a:ea typeface="Arial Bold"/>
                  <a:cs typeface="Arial Bold"/>
                  <a:sym typeface="Arial Bold"/>
                </a:rPr>
                <a:t>프로젝트 소감</a:t>
              </a:r>
            </a:p>
          </p:txBody>
        </p:sp>
      </p:grpSp>
      <p:grpSp>
        <p:nvGrpSpPr>
          <p:cNvPr name="Group 62" id="62"/>
          <p:cNvGrpSpPr/>
          <p:nvPr/>
        </p:nvGrpSpPr>
        <p:grpSpPr>
          <a:xfrm rot="0">
            <a:off x="8167106" y="1407432"/>
            <a:ext cx="1875619" cy="767382"/>
            <a:chOff x="0" y="0"/>
            <a:chExt cx="2500825" cy="1023177"/>
          </a:xfrm>
        </p:grpSpPr>
        <p:sp>
          <p:nvSpPr>
            <p:cNvPr name="Freeform 63" id="63"/>
            <p:cNvSpPr/>
            <p:nvPr/>
          </p:nvSpPr>
          <p:spPr>
            <a:xfrm flipH="false" flipV="false" rot="0">
              <a:off x="0" y="0"/>
              <a:ext cx="2500825" cy="1023177"/>
            </a:xfrm>
            <a:custGeom>
              <a:avLst/>
              <a:gdLst/>
              <a:ahLst/>
              <a:cxnLst/>
              <a:rect r="r" b="b" t="t" l="l"/>
              <a:pathLst>
                <a:path h="1023177" w="2500825">
                  <a:moveTo>
                    <a:pt x="0" y="0"/>
                  </a:moveTo>
                  <a:lnTo>
                    <a:pt x="2500825" y="0"/>
                  </a:lnTo>
                  <a:lnTo>
                    <a:pt x="2500825" y="1023177"/>
                  </a:lnTo>
                  <a:lnTo>
                    <a:pt x="0" y="1023177"/>
                  </a:lnTo>
                  <a:close/>
                </a:path>
              </a:pathLst>
            </a:custGeom>
            <a:solidFill>
              <a:srgbClr val="000000">
                <a:alpha val="0"/>
              </a:srgbClr>
            </a:solidFill>
          </p:spPr>
        </p:sp>
        <p:sp>
          <p:nvSpPr>
            <p:cNvPr name="TextBox 64" id="64"/>
            <p:cNvSpPr txBox="true"/>
            <p:nvPr/>
          </p:nvSpPr>
          <p:spPr>
            <a:xfrm>
              <a:off x="0" y="-209550"/>
              <a:ext cx="2500825" cy="1232727"/>
            </a:xfrm>
            <a:prstGeom prst="rect">
              <a:avLst/>
            </a:prstGeom>
          </p:spPr>
          <p:txBody>
            <a:bodyPr anchor="ctr" rtlCol="false" tIns="0" lIns="0" bIns="0" rIns="0"/>
            <a:lstStyle/>
            <a:p>
              <a:pPr algn="l">
                <a:lnSpc>
                  <a:spcPts val="5199"/>
                </a:lnSpc>
              </a:pPr>
              <a:r>
                <a:rPr lang="en-US" sz="3000" b="true">
                  <a:solidFill>
                    <a:srgbClr val="141414"/>
                  </a:solidFill>
                  <a:latin typeface="Arial Bold"/>
                  <a:ea typeface="Arial Bold"/>
                  <a:cs typeface="Arial Bold"/>
                  <a:sym typeface="Arial Bold"/>
                </a:rPr>
                <a:t>서론</a:t>
              </a:r>
            </a:p>
          </p:txBody>
        </p:sp>
      </p:grpSp>
      <p:grpSp>
        <p:nvGrpSpPr>
          <p:cNvPr name="Group 65" id="65"/>
          <p:cNvGrpSpPr/>
          <p:nvPr/>
        </p:nvGrpSpPr>
        <p:grpSpPr>
          <a:xfrm rot="0">
            <a:off x="7838382" y="1602909"/>
            <a:ext cx="137898" cy="376429"/>
            <a:chOff x="0" y="0"/>
            <a:chExt cx="36319" cy="99142"/>
          </a:xfrm>
        </p:grpSpPr>
        <p:sp>
          <p:nvSpPr>
            <p:cNvPr name="Freeform 66" id="66"/>
            <p:cNvSpPr/>
            <p:nvPr/>
          </p:nvSpPr>
          <p:spPr>
            <a:xfrm flipH="false" flipV="false" rot="0">
              <a:off x="0" y="0"/>
              <a:ext cx="36319" cy="99142"/>
            </a:xfrm>
            <a:custGeom>
              <a:avLst/>
              <a:gdLst/>
              <a:ahLst/>
              <a:cxnLst/>
              <a:rect r="r" b="b" t="t" l="l"/>
              <a:pathLst>
                <a:path h="99142" w="36319">
                  <a:moveTo>
                    <a:pt x="0" y="0"/>
                  </a:moveTo>
                  <a:lnTo>
                    <a:pt x="36319" y="0"/>
                  </a:lnTo>
                  <a:lnTo>
                    <a:pt x="36319" y="99142"/>
                  </a:lnTo>
                  <a:lnTo>
                    <a:pt x="0" y="99142"/>
                  </a:lnTo>
                  <a:close/>
                </a:path>
              </a:pathLst>
            </a:custGeom>
            <a:solidFill>
              <a:srgbClr val="5E76ED"/>
            </a:solidFill>
          </p:spPr>
        </p:sp>
        <p:sp>
          <p:nvSpPr>
            <p:cNvPr name="TextBox 67" id="67"/>
            <p:cNvSpPr txBox="true"/>
            <p:nvPr/>
          </p:nvSpPr>
          <p:spPr>
            <a:xfrm>
              <a:off x="0" y="-142875"/>
              <a:ext cx="36319" cy="242017"/>
            </a:xfrm>
            <a:prstGeom prst="rect">
              <a:avLst/>
            </a:prstGeom>
          </p:spPr>
          <p:txBody>
            <a:bodyPr anchor="ctr" rtlCol="false" tIns="50800" lIns="50800" bIns="50800" rIns="50800"/>
            <a:lstStyle/>
            <a:p>
              <a:pPr algn="ctr">
                <a:lnSpc>
                  <a:spcPts val="3465"/>
                </a:lnSpc>
              </a:pPr>
            </a:p>
          </p:txBody>
        </p:sp>
      </p:grpSp>
      <p:grpSp>
        <p:nvGrpSpPr>
          <p:cNvPr name="Group 68" id="68"/>
          <p:cNvGrpSpPr/>
          <p:nvPr/>
        </p:nvGrpSpPr>
        <p:grpSpPr>
          <a:xfrm rot="0">
            <a:off x="12774599" y="1407432"/>
            <a:ext cx="2974501" cy="767382"/>
            <a:chOff x="0" y="0"/>
            <a:chExt cx="3966001" cy="1023177"/>
          </a:xfrm>
        </p:grpSpPr>
        <p:sp>
          <p:nvSpPr>
            <p:cNvPr name="Freeform 69" id="69"/>
            <p:cNvSpPr/>
            <p:nvPr/>
          </p:nvSpPr>
          <p:spPr>
            <a:xfrm flipH="false" flipV="false" rot="0">
              <a:off x="0" y="0"/>
              <a:ext cx="3966001" cy="1023177"/>
            </a:xfrm>
            <a:custGeom>
              <a:avLst/>
              <a:gdLst/>
              <a:ahLst/>
              <a:cxnLst/>
              <a:rect r="r" b="b" t="t" l="l"/>
              <a:pathLst>
                <a:path h="1023177" w="3966001">
                  <a:moveTo>
                    <a:pt x="0" y="0"/>
                  </a:moveTo>
                  <a:lnTo>
                    <a:pt x="3966001" y="0"/>
                  </a:lnTo>
                  <a:lnTo>
                    <a:pt x="3966001" y="1023177"/>
                  </a:lnTo>
                  <a:lnTo>
                    <a:pt x="0" y="1023177"/>
                  </a:lnTo>
                  <a:close/>
                </a:path>
              </a:pathLst>
            </a:custGeom>
            <a:solidFill>
              <a:srgbClr val="000000">
                <a:alpha val="0"/>
              </a:srgbClr>
            </a:solidFill>
          </p:spPr>
        </p:sp>
        <p:sp>
          <p:nvSpPr>
            <p:cNvPr name="TextBox 70" id="70"/>
            <p:cNvSpPr txBox="true"/>
            <p:nvPr/>
          </p:nvSpPr>
          <p:spPr>
            <a:xfrm>
              <a:off x="0" y="-209550"/>
              <a:ext cx="3966001" cy="1232727"/>
            </a:xfrm>
            <a:prstGeom prst="rect">
              <a:avLst/>
            </a:prstGeom>
          </p:spPr>
          <p:txBody>
            <a:bodyPr anchor="ctr" rtlCol="false" tIns="0" lIns="0" bIns="0" rIns="0"/>
            <a:lstStyle/>
            <a:p>
              <a:pPr algn="l">
                <a:lnSpc>
                  <a:spcPts val="5199"/>
                </a:lnSpc>
              </a:pPr>
              <a:r>
                <a:rPr lang="en-US" sz="3000" b="true">
                  <a:solidFill>
                    <a:srgbClr val="141414"/>
                  </a:solidFill>
                  <a:latin typeface="Arial Bold"/>
                  <a:ea typeface="Arial Bold"/>
                  <a:cs typeface="Arial Bold"/>
                  <a:sym typeface="Arial Bold"/>
                </a:rPr>
                <a:t>실시간 품질 관리</a:t>
              </a:r>
            </a:p>
          </p:txBody>
        </p:sp>
      </p:grpSp>
      <p:grpSp>
        <p:nvGrpSpPr>
          <p:cNvPr name="Group 71" id="71"/>
          <p:cNvGrpSpPr/>
          <p:nvPr/>
        </p:nvGrpSpPr>
        <p:grpSpPr>
          <a:xfrm rot="0">
            <a:off x="12445875" y="1602909"/>
            <a:ext cx="137898" cy="376429"/>
            <a:chOff x="0" y="0"/>
            <a:chExt cx="36319" cy="99142"/>
          </a:xfrm>
        </p:grpSpPr>
        <p:sp>
          <p:nvSpPr>
            <p:cNvPr name="Freeform 72" id="72"/>
            <p:cNvSpPr/>
            <p:nvPr/>
          </p:nvSpPr>
          <p:spPr>
            <a:xfrm flipH="false" flipV="false" rot="0">
              <a:off x="0" y="0"/>
              <a:ext cx="36319" cy="99142"/>
            </a:xfrm>
            <a:custGeom>
              <a:avLst/>
              <a:gdLst/>
              <a:ahLst/>
              <a:cxnLst/>
              <a:rect r="r" b="b" t="t" l="l"/>
              <a:pathLst>
                <a:path h="99142" w="36319">
                  <a:moveTo>
                    <a:pt x="0" y="0"/>
                  </a:moveTo>
                  <a:lnTo>
                    <a:pt x="36319" y="0"/>
                  </a:lnTo>
                  <a:lnTo>
                    <a:pt x="36319" y="99142"/>
                  </a:lnTo>
                  <a:lnTo>
                    <a:pt x="0" y="99142"/>
                  </a:lnTo>
                  <a:close/>
                </a:path>
              </a:pathLst>
            </a:custGeom>
            <a:solidFill>
              <a:srgbClr val="5E76ED"/>
            </a:solidFill>
          </p:spPr>
        </p:sp>
        <p:sp>
          <p:nvSpPr>
            <p:cNvPr name="TextBox 73" id="73"/>
            <p:cNvSpPr txBox="true"/>
            <p:nvPr/>
          </p:nvSpPr>
          <p:spPr>
            <a:xfrm>
              <a:off x="0" y="-142875"/>
              <a:ext cx="36319" cy="242017"/>
            </a:xfrm>
            <a:prstGeom prst="rect">
              <a:avLst/>
            </a:prstGeom>
          </p:spPr>
          <p:txBody>
            <a:bodyPr anchor="ctr" rtlCol="false" tIns="50800" lIns="50800" bIns="50800" rIns="50800"/>
            <a:lstStyle/>
            <a:p>
              <a:pPr algn="ctr">
                <a:lnSpc>
                  <a:spcPts val="3465"/>
                </a:lnSpc>
              </a:pPr>
            </a:p>
          </p:txBody>
        </p:sp>
      </p:grpSp>
      <p:grpSp>
        <p:nvGrpSpPr>
          <p:cNvPr name="Group 74" id="74"/>
          <p:cNvGrpSpPr/>
          <p:nvPr/>
        </p:nvGrpSpPr>
        <p:grpSpPr>
          <a:xfrm rot="0">
            <a:off x="7838382" y="5890330"/>
            <a:ext cx="137898" cy="376429"/>
            <a:chOff x="0" y="0"/>
            <a:chExt cx="36319" cy="99142"/>
          </a:xfrm>
        </p:grpSpPr>
        <p:sp>
          <p:nvSpPr>
            <p:cNvPr name="Freeform 75" id="75"/>
            <p:cNvSpPr/>
            <p:nvPr/>
          </p:nvSpPr>
          <p:spPr>
            <a:xfrm flipH="false" flipV="false" rot="0">
              <a:off x="0" y="0"/>
              <a:ext cx="36319" cy="99142"/>
            </a:xfrm>
            <a:custGeom>
              <a:avLst/>
              <a:gdLst/>
              <a:ahLst/>
              <a:cxnLst/>
              <a:rect r="r" b="b" t="t" l="l"/>
              <a:pathLst>
                <a:path h="99142" w="36319">
                  <a:moveTo>
                    <a:pt x="0" y="0"/>
                  </a:moveTo>
                  <a:lnTo>
                    <a:pt x="36319" y="0"/>
                  </a:lnTo>
                  <a:lnTo>
                    <a:pt x="36319" y="99142"/>
                  </a:lnTo>
                  <a:lnTo>
                    <a:pt x="0" y="99142"/>
                  </a:lnTo>
                  <a:close/>
                </a:path>
              </a:pathLst>
            </a:custGeom>
            <a:solidFill>
              <a:srgbClr val="5E76ED"/>
            </a:solidFill>
          </p:spPr>
        </p:sp>
        <p:sp>
          <p:nvSpPr>
            <p:cNvPr name="TextBox 76" id="76"/>
            <p:cNvSpPr txBox="true"/>
            <p:nvPr/>
          </p:nvSpPr>
          <p:spPr>
            <a:xfrm>
              <a:off x="0" y="-142875"/>
              <a:ext cx="36319" cy="242017"/>
            </a:xfrm>
            <a:prstGeom prst="rect">
              <a:avLst/>
            </a:prstGeom>
          </p:spPr>
          <p:txBody>
            <a:bodyPr anchor="ctr" rtlCol="false" tIns="50800" lIns="50800" bIns="50800" rIns="50800"/>
            <a:lstStyle/>
            <a:p>
              <a:pPr algn="ctr">
                <a:lnSpc>
                  <a:spcPts val="3465"/>
                </a:lnSpc>
              </a:pPr>
            </a:p>
          </p:txBody>
        </p:sp>
      </p:grpSp>
      <p:grpSp>
        <p:nvGrpSpPr>
          <p:cNvPr name="Group 77" id="77"/>
          <p:cNvGrpSpPr/>
          <p:nvPr/>
        </p:nvGrpSpPr>
        <p:grpSpPr>
          <a:xfrm rot="0">
            <a:off x="12442083" y="5860748"/>
            <a:ext cx="137898" cy="376429"/>
            <a:chOff x="0" y="0"/>
            <a:chExt cx="36319" cy="99142"/>
          </a:xfrm>
        </p:grpSpPr>
        <p:sp>
          <p:nvSpPr>
            <p:cNvPr name="Freeform 78" id="78"/>
            <p:cNvSpPr/>
            <p:nvPr/>
          </p:nvSpPr>
          <p:spPr>
            <a:xfrm flipH="false" flipV="false" rot="0">
              <a:off x="0" y="0"/>
              <a:ext cx="36319" cy="99142"/>
            </a:xfrm>
            <a:custGeom>
              <a:avLst/>
              <a:gdLst/>
              <a:ahLst/>
              <a:cxnLst/>
              <a:rect r="r" b="b" t="t" l="l"/>
              <a:pathLst>
                <a:path h="99142" w="36319">
                  <a:moveTo>
                    <a:pt x="0" y="0"/>
                  </a:moveTo>
                  <a:lnTo>
                    <a:pt x="36319" y="0"/>
                  </a:lnTo>
                  <a:lnTo>
                    <a:pt x="36319" y="99142"/>
                  </a:lnTo>
                  <a:lnTo>
                    <a:pt x="0" y="99142"/>
                  </a:lnTo>
                  <a:close/>
                </a:path>
              </a:pathLst>
            </a:custGeom>
            <a:solidFill>
              <a:srgbClr val="5E76ED"/>
            </a:solidFill>
          </p:spPr>
        </p:sp>
        <p:sp>
          <p:nvSpPr>
            <p:cNvPr name="TextBox 79" id="79"/>
            <p:cNvSpPr txBox="true"/>
            <p:nvPr/>
          </p:nvSpPr>
          <p:spPr>
            <a:xfrm>
              <a:off x="0" y="-142875"/>
              <a:ext cx="36319" cy="242017"/>
            </a:xfrm>
            <a:prstGeom prst="rect">
              <a:avLst/>
            </a:prstGeom>
          </p:spPr>
          <p:txBody>
            <a:bodyPr anchor="ctr" rtlCol="false" tIns="50800" lIns="50800" bIns="50800" rIns="50800"/>
            <a:lstStyle/>
            <a:p>
              <a:pPr algn="ctr">
                <a:lnSpc>
                  <a:spcPts val="3465"/>
                </a:lnSpc>
              </a:pPr>
            </a:p>
          </p:txBody>
        </p:sp>
      </p:grpSp>
      <p:grpSp>
        <p:nvGrpSpPr>
          <p:cNvPr name="Group 80" id="80"/>
          <p:cNvGrpSpPr/>
          <p:nvPr/>
        </p:nvGrpSpPr>
        <p:grpSpPr>
          <a:xfrm rot="0">
            <a:off x="329171" y="209742"/>
            <a:ext cx="18054079" cy="115550"/>
            <a:chOff x="0" y="0"/>
            <a:chExt cx="4754984" cy="30433"/>
          </a:xfrm>
        </p:grpSpPr>
        <p:sp>
          <p:nvSpPr>
            <p:cNvPr name="Freeform 81" id="81"/>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82" id="82"/>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grpSp>
        <p:nvGrpSpPr>
          <p:cNvPr name="Group 83" id="83"/>
          <p:cNvGrpSpPr/>
          <p:nvPr/>
        </p:nvGrpSpPr>
        <p:grpSpPr>
          <a:xfrm rot="0">
            <a:off x="1028700" y="4527492"/>
            <a:ext cx="4343400" cy="1232015"/>
            <a:chOff x="0" y="0"/>
            <a:chExt cx="5791200" cy="1642687"/>
          </a:xfrm>
        </p:grpSpPr>
        <p:sp>
          <p:nvSpPr>
            <p:cNvPr name="Freeform 84" id="84"/>
            <p:cNvSpPr/>
            <p:nvPr/>
          </p:nvSpPr>
          <p:spPr>
            <a:xfrm flipH="false" flipV="false" rot="0">
              <a:off x="0" y="0"/>
              <a:ext cx="5791200" cy="1642687"/>
            </a:xfrm>
            <a:custGeom>
              <a:avLst/>
              <a:gdLst/>
              <a:ahLst/>
              <a:cxnLst/>
              <a:rect r="r" b="b" t="t" l="l"/>
              <a:pathLst>
                <a:path h="1642687" w="5791200">
                  <a:moveTo>
                    <a:pt x="0" y="0"/>
                  </a:moveTo>
                  <a:lnTo>
                    <a:pt x="5791200" y="0"/>
                  </a:lnTo>
                  <a:lnTo>
                    <a:pt x="5791200" y="1642687"/>
                  </a:lnTo>
                  <a:lnTo>
                    <a:pt x="0" y="1642687"/>
                  </a:lnTo>
                  <a:close/>
                </a:path>
              </a:pathLst>
            </a:custGeom>
            <a:solidFill>
              <a:srgbClr val="1044FB">
                <a:alpha val="0"/>
              </a:srgbClr>
            </a:solidFill>
          </p:spPr>
        </p:sp>
        <p:sp>
          <p:nvSpPr>
            <p:cNvPr name="TextBox 85" id="85"/>
            <p:cNvSpPr txBox="true"/>
            <p:nvPr/>
          </p:nvSpPr>
          <p:spPr>
            <a:xfrm>
              <a:off x="0" y="-66675"/>
              <a:ext cx="5791200" cy="1709362"/>
            </a:xfrm>
            <a:prstGeom prst="rect">
              <a:avLst/>
            </a:prstGeom>
          </p:spPr>
          <p:txBody>
            <a:bodyPr anchor="ctr" rtlCol="false" tIns="0" lIns="0" bIns="0" rIns="0"/>
            <a:lstStyle/>
            <a:p>
              <a:pPr algn="l">
                <a:lnSpc>
                  <a:spcPts val="7011"/>
                </a:lnSpc>
              </a:pPr>
              <a:r>
                <a:rPr lang="en-US" b="true" sz="6400" spc="-300">
                  <a:solidFill>
                    <a:srgbClr val="3660FA"/>
                  </a:solidFill>
                  <a:latin typeface="Arial Bold"/>
                  <a:ea typeface="Arial Bold"/>
                  <a:cs typeface="Arial Bold"/>
                  <a:sym typeface="Arial Bold"/>
                </a:rPr>
                <a:t>Contents</a:t>
              </a:r>
            </a:p>
          </p:txBody>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74175"/>
            <a:ext cx="7789185" cy="955113"/>
            <a:chOff x="0" y="0"/>
            <a:chExt cx="10385580" cy="1273484"/>
          </a:xfrm>
        </p:grpSpPr>
        <p:sp>
          <p:nvSpPr>
            <p:cNvPr name="Freeform 3" id="3"/>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4" id="4"/>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5" id="5"/>
          <p:cNvGrpSpPr/>
          <p:nvPr/>
        </p:nvGrpSpPr>
        <p:grpSpPr>
          <a:xfrm rot="0">
            <a:off x="1028700" y="978979"/>
            <a:ext cx="3557205" cy="395196"/>
            <a:chOff x="0" y="0"/>
            <a:chExt cx="4742940" cy="526928"/>
          </a:xfrm>
        </p:grpSpPr>
        <p:sp>
          <p:nvSpPr>
            <p:cNvPr name="Freeform 6" id="6"/>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7" id="7"/>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품질관리</a:t>
              </a:r>
            </a:p>
          </p:txBody>
        </p:sp>
      </p:grpSp>
      <p:grpSp>
        <p:nvGrpSpPr>
          <p:cNvPr name="Group 8" id="8"/>
          <p:cNvGrpSpPr/>
          <p:nvPr/>
        </p:nvGrpSpPr>
        <p:grpSpPr>
          <a:xfrm rot="0">
            <a:off x="1028700" y="2329288"/>
            <a:ext cx="6043183" cy="431006"/>
            <a:chOff x="0" y="0"/>
            <a:chExt cx="8057577" cy="574675"/>
          </a:xfrm>
        </p:grpSpPr>
        <p:sp>
          <p:nvSpPr>
            <p:cNvPr name="Freeform 9" id="9"/>
            <p:cNvSpPr/>
            <p:nvPr/>
          </p:nvSpPr>
          <p:spPr>
            <a:xfrm flipH="false" flipV="false" rot="0">
              <a:off x="0" y="0"/>
              <a:ext cx="8057576" cy="574675"/>
            </a:xfrm>
            <a:custGeom>
              <a:avLst/>
              <a:gdLst/>
              <a:ahLst/>
              <a:cxnLst/>
              <a:rect r="r" b="b" t="t" l="l"/>
              <a:pathLst>
                <a:path h="574675" w="8057576">
                  <a:moveTo>
                    <a:pt x="0" y="0"/>
                  </a:moveTo>
                  <a:lnTo>
                    <a:pt x="8057576" y="0"/>
                  </a:lnTo>
                  <a:lnTo>
                    <a:pt x="8057576" y="574675"/>
                  </a:lnTo>
                  <a:lnTo>
                    <a:pt x="0" y="574675"/>
                  </a:lnTo>
                  <a:close/>
                </a:path>
              </a:pathLst>
            </a:custGeom>
            <a:solidFill>
              <a:srgbClr val="000000">
                <a:alpha val="0"/>
              </a:srgbClr>
            </a:solidFill>
          </p:spPr>
        </p:sp>
        <p:sp>
          <p:nvSpPr>
            <p:cNvPr name="TextBox 10" id="10"/>
            <p:cNvSpPr txBox="true"/>
            <p:nvPr/>
          </p:nvSpPr>
          <p:spPr>
            <a:xfrm>
              <a:off x="0" y="-104775"/>
              <a:ext cx="8057577" cy="67945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모델학습</a:t>
              </a:r>
            </a:p>
          </p:txBody>
        </p:sp>
      </p:grpSp>
      <p:grpSp>
        <p:nvGrpSpPr>
          <p:cNvPr name="Group 11" id="11"/>
          <p:cNvGrpSpPr/>
          <p:nvPr/>
        </p:nvGrpSpPr>
        <p:grpSpPr>
          <a:xfrm rot="0">
            <a:off x="436447" y="3111715"/>
            <a:ext cx="17415106" cy="6755318"/>
            <a:chOff x="0" y="0"/>
            <a:chExt cx="31736692" cy="12310660"/>
          </a:xfrm>
        </p:grpSpPr>
        <p:sp>
          <p:nvSpPr>
            <p:cNvPr name="Freeform 12" id="12"/>
            <p:cNvSpPr/>
            <p:nvPr/>
          </p:nvSpPr>
          <p:spPr>
            <a:xfrm flipH="false" flipV="false" rot="0">
              <a:off x="0" y="0"/>
              <a:ext cx="31736692" cy="12310618"/>
            </a:xfrm>
            <a:custGeom>
              <a:avLst/>
              <a:gdLst/>
              <a:ahLst/>
              <a:cxnLst/>
              <a:rect r="r" b="b" t="t" l="l"/>
              <a:pathLst>
                <a:path h="12310618" w="31736692">
                  <a:moveTo>
                    <a:pt x="377591" y="0"/>
                  </a:moveTo>
                  <a:lnTo>
                    <a:pt x="31359100" y="0"/>
                  </a:lnTo>
                  <a:cubicBezTo>
                    <a:pt x="31459246" y="0"/>
                    <a:pt x="31555286" y="39782"/>
                    <a:pt x="31626097" y="110594"/>
                  </a:cubicBezTo>
                  <a:cubicBezTo>
                    <a:pt x="31696912" y="181406"/>
                    <a:pt x="31736692" y="277448"/>
                    <a:pt x="31736692" y="377591"/>
                  </a:cubicBezTo>
                  <a:lnTo>
                    <a:pt x="31736692" y="11933027"/>
                  </a:lnTo>
                  <a:cubicBezTo>
                    <a:pt x="31736692" y="12033170"/>
                    <a:pt x="31696912" y="12129212"/>
                    <a:pt x="31626097" y="12200024"/>
                  </a:cubicBezTo>
                  <a:cubicBezTo>
                    <a:pt x="31555286" y="12270836"/>
                    <a:pt x="31459246" y="12310618"/>
                    <a:pt x="31359100" y="12310618"/>
                  </a:cubicBezTo>
                  <a:lnTo>
                    <a:pt x="377591" y="12310618"/>
                  </a:lnTo>
                  <a:cubicBezTo>
                    <a:pt x="169053" y="12310618"/>
                    <a:pt x="0" y="12141565"/>
                    <a:pt x="0" y="11933027"/>
                  </a:cubicBezTo>
                  <a:lnTo>
                    <a:pt x="0" y="377591"/>
                  </a:lnTo>
                  <a:cubicBezTo>
                    <a:pt x="0" y="277448"/>
                    <a:pt x="39782" y="181406"/>
                    <a:pt x="110594" y="110594"/>
                  </a:cubicBezTo>
                  <a:cubicBezTo>
                    <a:pt x="181406" y="39782"/>
                    <a:pt x="277448" y="0"/>
                    <a:pt x="377591" y="0"/>
                  </a:cubicBezTo>
                  <a:close/>
                </a:path>
              </a:pathLst>
            </a:custGeom>
            <a:solidFill>
              <a:srgbClr val="FFFFFF"/>
            </a:solidFill>
            <a:ln w="12700" cap="rnd">
              <a:solidFill>
                <a:srgbClr val="000000"/>
              </a:solidFill>
              <a:prstDash val="solid"/>
              <a:round/>
            </a:ln>
          </p:spPr>
        </p:sp>
      </p:grpSp>
      <p:grpSp>
        <p:nvGrpSpPr>
          <p:cNvPr name="Group 13" id="13"/>
          <p:cNvGrpSpPr/>
          <p:nvPr/>
        </p:nvGrpSpPr>
        <p:grpSpPr>
          <a:xfrm rot="0">
            <a:off x="12119712" y="3927745"/>
            <a:ext cx="4862003" cy="4862003"/>
            <a:chOff x="0" y="0"/>
            <a:chExt cx="3309555" cy="3309555"/>
          </a:xfrm>
        </p:grpSpPr>
        <p:sp>
          <p:nvSpPr>
            <p:cNvPr name="Freeform 14" id="14"/>
            <p:cNvSpPr/>
            <p:nvPr/>
          </p:nvSpPr>
          <p:spPr>
            <a:xfrm flipH="false" flipV="false" rot="0">
              <a:off x="0" y="0"/>
              <a:ext cx="3309493" cy="3309493"/>
            </a:xfrm>
            <a:custGeom>
              <a:avLst/>
              <a:gdLst/>
              <a:ahLst/>
              <a:cxnLst/>
              <a:rect r="r" b="b" t="t" l="l"/>
              <a:pathLst>
                <a:path h="3309493" w="3309493">
                  <a:moveTo>
                    <a:pt x="194509" y="0"/>
                  </a:moveTo>
                  <a:lnTo>
                    <a:pt x="3114984" y="0"/>
                  </a:lnTo>
                  <a:cubicBezTo>
                    <a:pt x="3166571" y="0"/>
                    <a:pt x="3216045" y="20493"/>
                    <a:pt x="3252522" y="56970"/>
                  </a:cubicBezTo>
                  <a:cubicBezTo>
                    <a:pt x="3289000" y="93448"/>
                    <a:pt x="3309493" y="142922"/>
                    <a:pt x="3309493" y="194509"/>
                  </a:cubicBezTo>
                  <a:lnTo>
                    <a:pt x="3309493" y="3114984"/>
                  </a:lnTo>
                  <a:cubicBezTo>
                    <a:pt x="3309493" y="3166571"/>
                    <a:pt x="3289000" y="3216045"/>
                    <a:pt x="3252522" y="3252522"/>
                  </a:cubicBezTo>
                  <a:cubicBezTo>
                    <a:pt x="3216045" y="3289000"/>
                    <a:pt x="3166571" y="3309493"/>
                    <a:pt x="3114984" y="3309493"/>
                  </a:cubicBezTo>
                  <a:lnTo>
                    <a:pt x="194509" y="3309493"/>
                  </a:lnTo>
                  <a:cubicBezTo>
                    <a:pt x="142922" y="3309493"/>
                    <a:pt x="93448" y="3289000"/>
                    <a:pt x="56970" y="3252522"/>
                  </a:cubicBezTo>
                  <a:cubicBezTo>
                    <a:pt x="20493" y="3216045"/>
                    <a:pt x="0" y="3166571"/>
                    <a:pt x="0" y="3114984"/>
                  </a:cubicBezTo>
                  <a:lnTo>
                    <a:pt x="0" y="194509"/>
                  </a:lnTo>
                  <a:cubicBezTo>
                    <a:pt x="0" y="142922"/>
                    <a:pt x="20493" y="93448"/>
                    <a:pt x="56970" y="56970"/>
                  </a:cubicBezTo>
                  <a:cubicBezTo>
                    <a:pt x="93448" y="20493"/>
                    <a:pt x="142922" y="0"/>
                    <a:pt x="194509" y="0"/>
                  </a:cubicBezTo>
                  <a:close/>
                </a:path>
              </a:pathLst>
            </a:custGeom>
            <a:blipFill>
              <a:blip r:embed="rId3"/>
              <a:stretch>
                <a:fillRect l="0" t="0" r="-1" b="-1"/>
              </a:stretch>
            </a:blipFill>
          </p:spPr>
        </p:sp>
      </p:grpSp>
      <p:grpSp>
        <p:nvGrpSpPr>
          <p:cNvPr name="Group 15" id="15"/>
          <p:cNvGrpSpPr/>
          <p:nvPr/>
        </p:nvGrpSpPr>
        <p:grpSpPr>
          <a:xfrm rot="0">
            <a:off x="1152797" y="3644214"/>
            <a:ext cx="10744846" cy="5372423"/>
            <a:chOff x="0" y="0"/>
            <a:chExt cx="6254964" cy="3127482"/>
          </a:xfrm>
        </p:grpSpPr>
        <p:sp>
          <p:nvSpPr>
            <p:cNvPr name="Freeform 16" id="16"/>
            <p:cNvSpPr/>
            <p:nvPr/>
          </p:nvSpPr>
          <p:spPr>
            <a:xfrm flipH="false" flipV="false" rot="0">
              <a:off x="0" y="0"/>
              <a:ext cx="6255004" cy="3127502"/>
            </a:xfrm>
            <a:custGeom>
              <a:avLst/>
              <a:gdLst/>
              <a:ahLst/>
              <a:cxnLst/>
              <a:rect r="r" b="b" t="t" l="l"/>
              <a:pathLst>
                <a:path h="3127502" w="6255004">
                  <a:moveTo>
                    <a:pt x="166345" y="0"/>
                  </a:moveTo>
                  <a:lnTo>
                    <a:pt x="6088659" y="0"/>
                  </a:lnTo>
                  <a:cubicBezTo>
                    <a:pt x="6132776" y="0"/>
                    <a:pt x="6175087" y="17526"/>
                    <a:pt x="6206282" y="48721"/>
                  </a:cubicBezTo>
                  <a:cubicBezTo>
                    <a:pt x="6237478" y="79917"/>
                    <a:pt x="6255004" y="122228"/>
                    <a:pt x="6255004" y="166345"/>
                  </a:cubicBezTo>
                  <a:lnTo>
                    <a:pt x="6255004" y="2961156"/>
                  </a:lnTo>
                  <a:cubicBezTo>
                    <a:pt x="6255004" y="3005274"/>
                    <a:pt x="6237478" y="3047585"/>
                    <a:pt x="6206282" y="3078780"/>
                  </a:cubicBezTo>
                  <a:cubicBezTo>
                    <a:pt x="6175087" y="3109976"/>
                    <a:pt x="6132776" y="3127502"/>
                    <a:pt x="6088659" y="3127502"/>
                  </a:cubicBezTo>
                  <a:lnTo>
                    <a:pt x="166345" y="3127502"/>
                  </a:lnTo>
                  <a:cubicBezTo>
                    <a:pt x="122228" y="3127502"/>
                    <a:pt x="79917" y="3109976"/>
                    <a:pt x="48721" y="3078780"/>
                  </a:cubicBezTo>
                  <a:cubicBezTo>
                    <a:pt x="17526" y="3047585"/>
                    <a:pt x="0" y="3005274"/>
                    <a:pt x="0" y="2961156"/>
                  </a:cubicBezTo>
                  <a:lnTo>
                    <a:pt x="0" y="166345"/>
                  </a:lnTo>
                  <a:cubicBezTo>
                    <a:pt x="0" y="122228"/>
                    <a:pt x="17526" y="79917"/>
                    <a:pt x="48721" y="48721"/>
                  </a:cubicBezTo>
                  <a:cubicBezTo>
                    <a:pt x="79917" y="17526"/>
                    <a:pt x="122228" y="0"/>
                    <a:pt x="166345" y="0"/>
                  </a:cubicBezTo>
                  <a:close/>
                </a:path>
              </a:pathLst>
            </a:custGeom>
            <a:blipFill>
              <a:blip r:embed="rId4"/>
              <a:stretch>
                <a:fillRect l="0" t="0" r="0" b="0"/>
              </a:stretch>
            </a:blipFill>
          </p:spPr>
        </p:sp>
      </p:grpSp>
      <p:grpSp>
        <p:nvGrpSpPr>
          <p:cNvPr name="Group 17" id="17"/>
          <p:cNvGrpSpPr/>
          <p:nvPr/>
        </p:nvGrpSpPr>
        <p:grpSpPr>
          <a:xfrm rot="0">
            <a:off x="5808953" y="9127671"/>
            <a:ext cx="6670094" cy="458089"/>
            <a:chOff x="0" y="0"/>
            <a:chExt cx="7944644" cy="545623"/>
          </a:xfrm>
        </p:grpSpPr>
        <p:sp>
          <p:nvSpPr>
            <p:cNvPr name="Freeform 18" id="18"/>
            <p:cNvSpPr/>
            <p:nvPr/>
          </p:nvSpPr>
          <p:spPr>
            <a:xfrm flipH="false" flipV="false" rot="0">
              <a:off x="0" y="0"/>
              <a:ext cx="7944644" cy="545623"/>
            </a:xfrm>
            <a:custGeom>
              <a:avLst/>
              <a:gdLst/>
              <a:ahLst/>
              <a:cxnLst/>
              <a:rect r="r" b="b" t="t" l="l"/>
              <a:pathLst>
                <a:path h="545623" w="7944644">
                  <a:moveTo>
                    <a:pt x="0" y="0"/>
                  </a:moveTo>
                  <a:lnTo>
                    <a:pt x="7944644" y="0"/>
                  </a:lnTo>
                  <a:lnTo>
                    <a:pt x="7944644" y="545623"/>
                  </a:lnTo>
                  <a:lnTo>
                    <a:pt x="0" y="545623"/>
                  </a:lnTo>
                  <a:close/>
                </a:path>
              </a:pathLst>
            </a:custGeom>
            <a:solidFill>
              <a:srgbClr val="000000">
                <a:alpha val="0"/>
              </a:srgbClr>
            </a:solidFill>
          </p:spPr>
        </p:sp>
        <p:sp>
          <p:nvSpPr>
            <p:cNvPr name="TextBox 19" id="19"/>
            <p:cNvSpPr txBox="true"/>
            <p:nvPr/>
          </p:nvSpPr>
          <p:spPr>
            <a:xfrm>
              <a:off x="0" y="-9525"/>
              <a:ext cx="7944644" cy="555148"/>
            </a:xfrm>
            <a:prstGeom prst="rect">
              <a:avLst/>
            </a:prstGeom>
          </p:spPr>
          <p:txBody>
            <a:bodyPr anchor="t" rtlCol="false" tIns="0" lIns="0" bIns="0" rIns="0"/>
            <a:lstStyle/>
            <a:p>
              <a:pPr algn="ctr">
                <a:lnSpc>
                  <a:spcPts val="2999"/>
                </a:lnSpc>
              </a:pPr>
              <a:r>
                <a:rPr lang="en-US" sz="2499">
                  <a:solidFill>
                    <a:srgbClr val="000000"/>
                  </a:solidFill>
                  <a:latin typeface="Nanum Square"/>
                  <a:ea typeface="Nanum Square"/>
                  <a:cs typeface="Nanum Square"/>
                  <a:sym typeface="Nanum Square"/>
                </a:rPr>
                <a:t>YOLO Custom Model </a:t>
              </a:r>
              <a:r>
                <a:rPr lang="en-US" sz="2499">
                  <a:solidFill>
                    <a:srgbClr val="FF0000"/>
                  </a:solidFill>
                  <a:latin typeface="Nanum Square"/>
                  <a:ea typeface="Nanum Square"/>
                  <a:cs typeface="Nanum Square"/>
                  <a:sym typeface="Nanum Square"/>
                </a:rPr>
                <a:t>Confidence 85%</a:t>
              </a:r>
              <a:r>
                <a:rPr lang="en-US" sz="2499">
                  <a:solidFill>
                    <a:srgbClr val="000000"/>
                  </a:solidFill>
                  <a:latin typeface="Nanum Square"/>
                  <a:ea typeface="Nanum Square"/>
                  <a:cs typeface="Nanum Square"/>
                  <a:sym typeface="Nanum Square"/>
                </a:rPr>
                <a:t> ⬆️</a:t>
              </a:r>
            </a:p>
          </p:txBody>
        </p:sp>
      </p:grpSp>
      <p:grpSp>
        <p:nvGrpSpPr>
          <p:cNvPr name="Group 20" id="20"/>
          <p:cNvGrpSpPr/>
          <p:nvPr/>
        </p:nvGrpSpPr>
        <p:grpSpPr>
          <a:xfrm rot="0">
            <a:off x="329171" y="209742"/>
            <a:ext cx="18054079" cy="115550"/>
            <a:chOff x="0" y="0"/>
            <a:chExt cx="4754984" cy="30433"/>
          </a:xfrm>
        </p:grpSpPr>
        <p:sp>
          <p:nvSpPr>
            <p:cNvPr name="Freeform 21" id="21"/>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2" id="22"/>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74175"/>
            <a:ext cx="7789185" cy="955113"/>
            <a:chOff x="0" y="0"/>
            <a:chExt cx="10385580" cy="1273484"/>
          </a:xfrm>
        </p:grpSpPr>
        <p:sp>
          <p:nvSpPr>
            <p:cNvPr name="Freeform 3" id="3"/>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4" id="4"/>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5" id="5"/>
          <p:cNvGrpSpPr/>
          <p:nvPr/>
        </p:nvGrpSpPr>
        <p:grpSpPr>
          <a:xfrm rot="0">
            <a:off x="1028700" y="978979"/>
            <a:ext cx="3557205" cy="395196"/>
            <a:chOff x="0" y="0"/>
            <a:chExt cx="4742940" cy="526928"/>
          </a:xfrm>
        </p:grpSpPr>
        <p:sp>
          <p:nvSpPr>
            <p:cNvPr name="Freeform 6" id="6"/>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7" id="7"/>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품질관리</a:t>
              </a:r>
            </a:p>
          </p:txBody>
        </p:sp>
      </p:grpSp>
      <p:grpSp>
        <p:nvGrpSpPr>
          <p:cNvPr name="Group 8" id="8"/>
          <p:cNvGrpSpPr/>
          <p:nvPr/>
        </p:nvGrpSpPr>
        <p:grpSpPr>
          <a:xfrm rot="0">
            <a:off x="1028700" y="2329288"/>
            <a:ext cx="6043183" cy="431006"/>
            <a:chOff x="0" y="0"/>
            <a:chExt cx="8057577" cy="574675"/>
          </a:xfrm>
        </p:grpSpPr>
        <p:sp>
          <p:nvSpPr>
            <p:cNvPr name="Freeform 9" id="9"/>
            <p:cNvSpPr/>
            <p:nvPr/>
          </p:nvSpPr>
          <p:spPr>
            <a:xfrm flipH="false" flipV="false" rot="0">
              <a:off x="0" y="0"/>
              <a:ext cx="8057576" cy="574675"/>
            </a:xfrm>
            <a:custGeom>
              <a:avLst/>
              <a:gdLst/>
              <a:ahLst/>
              <a:cxnLst/>
              <a:rect r="r" b="b" t="t" l="l"/>
              <a:pathLst>
                <a:path h="574675" w="8057576">
                  <a:moveTo>
                    <a:pt x="0" y="0"/>
                  </a:moveTo>
                  <a:lnTo>
                    <a:pt x="8057576" y="0"/>
                  </a:lnTo>
                  <a:lnTo>
                    <a:pt x="8057576" y="574675"/>
                  </a:lnTo>
                  <a:lnTo>
                    <a:pt x="0" y="574675"/>
                  </a:lnTo>
                  <a:close/>
                </a:path>
              </a:pathLst>
            </a:custGeom>
            <a:solidFill>
              <a:srgbClr val="000000">
                <a:alpha val="0"/>
              </a:srgbClr>
            </a:solidFill>
          </p:spPr>
        </p:sp>
        <p:sp>
          <p:nvSpPr>
            <p:cNvPr name="TextBox 10" id="10"/>
            <p:cNvSpPr txBox="true"/>
            <p:nvPr/>
          </p:nvSpPr>
          <p:spPr>
            <a:xfrm>
              <a:off x="0" y="-104775"/>
              <a:ext cx="8057577" cy="67945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 </a:t>
              </a:r>
              <a:r>
                <a:rPr lang="en-US" sz="2399" b="true">
                  <a:solidFill>
                    <a:srgbClr val="AAAAAA"/>
                  </a:solidFill>
                  <a:latin typeface="Nanum Square Bold"/>
                  <a:ea typeface="Nanum Square Bold"/>
                  <a:cs typeface="Nanum Square Bold"/>
                  <a:sym typeface="Nanum Square Bold"/>
                </a:rPr>
                <a:t>객체 탐지 API</a:t>
              </a:r>
            </a:p>
          </p:txBody>
        </p:sp>
      </p:grpSp>
      <p:grpSp>
        <p:nvGrpSpPr>
          <p:cNvPr name="Group 11" id="11"/>
          <p:cNvGrpSpPr/>
          <p:nvPr/>
        </p:nvGrpSpPr>
        <p:grpSpPr>
          <a:xfrm rot="0">
            <a:off x="436447" y="3111715"/>
            <a:ext cx="17415106" cy="6755318"/>
            <a:chOff x="0" y="0"/>
            <a:chExt cx="31736692" cy="12310660"/>
          </a:xfrm>
        </p:grpSpPr>
        <p:sp>
          <p:nvSpPr>
            <p:cNvPr name="Freeform 12" id="12"/>
            <p:cNvSpPr/>
            <p:nvPr/>
          </p:nvSpPr>
          <p:spPr>
            <a:xfrm flipH="false" flipV="false" rot="0">
              <a:off x="0" y="0"/>
              <a:ext cx="31736692" cy="12310618"/>
            </a:xfrm>
            <a:custGeom>
              <a:avLst/>
              <a:gdLst/>
              <a:ahLst/>
              <a:cxnLst/>
              <a:rect r="r" b="b" t="t" l="l"/>
              <a:pathLst>
                <a:path h="12310618" w="31736692">
                  <a:moveTo>
                    <a:pt x="377591" y="0"/>
                  </a:moveTo>
                  <a:lnTo>
                    <a:pt x="31359100" y="0"/>
                  </a:lnTo>
                  <a:cubicBezTo>
                    <a:pt x="31459246" y="0"/>
                    <a:pt x="31555286" y="39782"/>
                    <a:pt x="31626097" y="110594"/>
                  </a:cubicBezTo>
                  <a:cubicBezTo>
                    <a:pt x="31696912" y="181406"/>
                    <a:pt x="31736692" y="277448"/>
                    <a:pt x="31736692" y="377591"/>
                  </a:cubicBezTo>
                  <a:lnTo>
                    <a:pt x="31736692" y="11933027"/>
                  </a:lnTo>
                  <a:cubicBezTo>
                    <a:pt x="31736692" y="12033170"/>
                    <a:pt x="31696912" y="12129212"/>
                    <a:pt x="31626097" y="12200024"/>
                  </a:cubicBezTo>
                  <a:cubicBezTo>
                    <a:pt x="31555286" y="12270836"/>
                    <a:pt x="31459246" y="12310618"/>
                    <a:pt x="31359100" y="12310618"/>
                  </a:cubicBezTo>
                  <a:lnTo>
                    <a:pt x="377591" y="12310618"/>
                  </a:lnTo>
                  <a:cubicBezTo>
                    <a:pt x="169053" y="12310618"/>
                    <a:pt x="0" y="12141565"/>
                    <a:pt x="0" y="11933027"/>
                  </a:cubicBezTo>
                  <a:lnTo>
                    <a:pt x="0" y="377591"/>
                  </a:lnTo>
                  <a:cubicBezTo>
                    <a:pt x="0" y="277448"/>
                    <a:pt x="39782" y="181406"/>
                    <a:pt x="110594" y="110594"/>
                  </a:cubicBezTo>
                  <a:cubicBezTo>
                    <a:pt x="181406" y="39782"/>
                    <a:pt x="277448" y="0"/>
                    <a:pt x="377591" y="0"/>
                  </a:cubicBezTo>
                  <a:close/>
                </a:path>
              </a:pathLst>
            </a:custGeom>
            <a:solidFill>
              <a:srgbClr val="FFFFFF"/>
            </a:solidFill>
            <a:ln w="12700" cap="rnd">
              <a:solidFill>
                <a:srgbClr val="000000"/>
              </a:solidFill>
              <a:prstDash val="solid"/>
              <a:round/>
            </a:ln>
          </p:spPr>
        </p:sp>
      </p:grpSp>
      <p:grpSp>
        <p:nvGrpSpPr>
          <p:cNvPr name="Group 13" id="13"/>
          <p:cNvGrpSpPr/>
          <p:nvPr/>
        </p:nvGrpSpPr>
        <p:grpSpPr>
          <a:xfrm rot="0">
            <a:off x="1028700" y="3712794"/>
            <a:ext cx="9207396" cy="5661040"/>
            <a:chOff x="0" y="0"/>
            <a:chExt cx="12276528" cy="7548054"/>
          </a:xfrm>
        </p:grpSpPr>
        <p:grpSp>
          <p:nvGrpSpPr>
            <p:cNvPr name="Group 14" id="14"/>
            <p:cNvGrpSpPr/>
            <p:nvPr/>
          </p:nvGrpSpPr>
          <p:grpSpPr>
            <a:xfrm rot="0">
              <a:off x="0" y="0"/>
              <a:ext cx="12276528" cy="7548054"/>
              <a:chOff x="0" y="0"/>
              <a:chExt cx="1321978" cy="812800"/>
            </a:xfrm>
          </p:grpSpPr>
          <p:sp>
            <p:nvSpPr>
              <p:cNvPr name="Freeform 15" id="15"/>
              <p:cNvSpPr/>
              <p:nvPr/>
            </p:nvSpPr>
            <p:spPr>
              <a:xfrm flipH="false" flipV="false" rot="0">
                <a:off x="0" y="0"/>
                <a:ext cx="1321978" cy="812800"/>
              </a:xfrm>
              <a:custGeom>
                <a:avLst/>
                <a:gdLst/>
                <a:ahLst/>
                <a:cxnLst/>
                <a:rect r="r" b="b" t="t" l="l"/>
                <a:pathLst>
                  <a:path h="812800" w="1321978">
                    <a:moveTo>
                      <a:pt x="0" y="0"/>
                    </a:moveTo>
                    <a:lnTo>
                      <a:pt x="1321978" y="0"/>
                    </a:lnTo>
                    <a:lnTo>
                      <a:pt x="1321978" y="812800"/>
                    </a:lnTo>
                    <a:lnTo>
                      <a:pt x="0" y="812800"/>
                    </a:lnTo>
                    <a:close/>
                  </a:path>
                </a:pathLst>
              </a:custGeom>
              <a:blipFill>
                <a:blip r:embed="rId3"/>
                <a:stretch>
                  <a:fillRect l="-15" t="0" r="-15" b="0"/>
                </a:stretch>
              </a:blipFill>
            </p:spPr>
          </p:sp>
        </p:grpSp>
        <p:sp>
          <p:nvSpPr>
            <p:cNvPr name="TextBox 16" id="16"/>
            <p:cNvSpPr txBox="true"/>
            <p:nvPr/>
          </p:nvSpPr>
          <p:spPr>
            <a:xfrm rot="0">
              <a:off x="9846634" y="7020191"/>
              <a:ext cx="1446300" cy="255543"/>
            </a:xfrm>
            <a:prstGeom prst="rect">
              <a:avLst/>
            </a:prstGeom>
          </p:spPr>
          <p:txBody>
            <a:bodyPr anchor="t" rtlCol="false" tIns="0" lIns="0" bIns="0" rIns="0">
              <a:spAutoFit/>
            </a:bodyPr>
            <a:lstStyle/>
            <a:p>
              <a:pPr algn="ctr">
                <a:lnSpc>
                  <a:spcPts val="1396"/>
                </a:lnSpc>
                <a:spcBef>
                  <a:spcPct val="0"/>
                </a:spcBef>
              </a:pPr>
              <a:r>
                <a:rPr lang="en-US" sz="1163">
                  <a:solidFill>
                    <a:srgbClr val="5E76ED"/>
                  </a:solidFill>
                  <a:latin typeface="Nanum Square"/>
                  <a:ea typeface="Nanum Square"/>
                  <a:cs typeface="Nanum Square"/>
                  <a:sym typeface="Nanum Square"/>
                </a:rPr>
                <a:t>출처: POSTMAN</a:t>
              </a:r>
            </a:p>
          </p:txBody>
        </p:sp>
      </p:grpSp>
      <p:grpSp>
        <p:nvGrpSpPr>
          <p:cNvPr name="Group 17" id="17"/>
          <p:cNvGrpSpPr/>
          <p:nvPr/>
        </p:nvGrpSpPr>
        <p:grpSpPr>
          <a:xfrm rot="0">
            <a:off x="10734232" y="4008680"/>
            <a:ext cx="2932897" cy="5069269"/>
            <a:chOff x="0" y="0"/>
            <a:chExt cx="3910529" cy="6759025"/>
          </a:xfrm>
        </p:grpSpPr>
        <p:grpSp>
          <p:nvGrpSpPr>
            <p:cNvPr name="Group 18" id="18"/>
            <p:cNvGrpSpPr/>
            <p:nvPr/>
          </p:nvGrpSpPr>
          <p:grpSpPr>
            <a:xfrm rot="0">
              <a:off x="0" y="893233"/>
              <a:ext cx="3910529" cy="5865792"/>
              <a:chOff x="0" y="0"/>
              <a:chExt cx="1819276" cy="2728913"/>
            </a:xfrm>
          </p:grpSpPr>
          <p:sp>
            <p:nvSpPr>
              <p:cNvPr name="Freeform 19" id="19"/>
              <p:cNvSpPr/>
              <p:nvPr/>
            </p:nvSpPr>
            <p:spPr>
              <a:xfrm flipH="false" flipV="false" rot="0">
                <a:off x="0" y="0"/>
                <a:ext cx="1819275" cy="2728976"/>
              </a:xfrm>
              <a:custGeom>
                <a:avLst/>
                <a:gdLst/>
                <a:ahLst/>
                <a:cxnLst/>
                <a:rect r="r" b="b" t="t" l="l"/>
                <a:pathLst>
                  <a:path h="2728976" w="1819275">
                    <a:moveTo>
                      <a:pt x="177251" y="0"/>
                    </a:moveTo>
                    <a:lnTo>
                      <a:pt x="1642024" y="0"/>
                    </a:lnTo>
                    <a:cubicBezTo>
                      <a:pt x="1739917" y="0"/>
                      <a:pt x="1819275" y="79358"/>
                      <a:pt x="1819275" y="177251"/>
                    </a:cubicBezTo>
                    <a:lnTo>
                      <a:pt x="1819275" y="2551725"/>
                    </a:lnTo>
                    <a:cubicBezTo>
                      <a:pt x="1819275" y="2649618"/>
                      <a:pt x="1739917" y="2728976"/>
                      <a:pt x="1642024" y="2728976"/>
                    </a:cubicBezTo>
                    <a:lnTo>
                      <a:pt x="177251" y="2728976"/>
                    </a:lnTo>
                    <a:cubicBezTo>
                      <a:pt x="79358" y="2728976"/>
                      <a:pt x="0" y="2649618"/>
                      <a:pt x="0" y="2551725"/>
                    </a:cubicBezTo>
                    <a:lnTo>
                      <a:pt x="0" y="177251"/>
                    </a:lnTo>
                    <a:cubicBezTo>
                      <a:pt x="0" y="79358"/>
                      <a:pt x="79358" y="0"/>
                      <a:pt x="177251" y="0"/>
                    </a:cubicBezTo>
                    <a:close/>
                  </a:path>
                </a:pathLst>
              </a:custGeom>
              <a:blipFill>
                <a:blip r:embed="rId4"/>
                <a:stretch>
                  <a:fillRect l="0" t="0" r="0" b="2"/>
                </a:stretch>
              </a:blipFill>
            </p:spPr>
          </p:sp>
        </p:grpSp>
        <p:sp>
          <p:nvSpPr>
            <p:cNvPr name="TextBox 20" id="20"/>
            <p:cNvSpPr txBox="true"/>
            <p:nvPr/>
          </p:nvSpPr>
          <p:spPr>
            <a:xfrm rot="0">
              <a:off x="1183739" y="-19050"/>
              <a:ext cx="1543050" cy="615950"/>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Nanum Square"/>
                  <a:ea typeface="Nanum Square"/>
                  <a:cs typeface="Nanum Square"/>
                  <a:sym typeface="Nanum Square"/>
                </a:rPr>
                <a:t>Before</a:t>
              </a:r>
            </a:p>
          </p:txBody>
        </p:sp>
      </p:grpSp>
      <p:grpSp>
        <p:nvGrpSpPr>
          <p:cNvPr name="Group 21" id="21"/>
          <p:cNvGrpSpPr/>
          <p:nvPr/>
        </p:nvGrpSpPr>
        <p:grpSpPr>
          <a:xfrm rot="0">
            <a:off x="14165266" y="4008680"/>
            <a:ext cx="2932897" cy="5069269"/>
            <a:chOff x="0" y="0"/>
            <a:chExt cx="3910529" cy="6759025"/>
          </a:xfrm>
        </p:grpSpPr>
        <p:grpSp>
          <p:nvGrpSpPr>
            <p:cNvPr name="Group 22" id="22"/>
            <p:cNvGrpSpPr/>
            <p:nvPr/>
          </p:nvGrpSpPr>
          <p:grpSpPr>
            <a:xfrm rot="0">
              <a:off x="0" y="893233"/>
              <a:ext cx="3910529" cy="5865792"/>
              <a:chOff x="0" y="0"/>
              <a:chExt cx="1819276" cy="2728913"/>
            </a:xfrm>
          </p:grpSpPr>
          <p:sp>
            <p:nvSpPr>
              <p:cNvPr name="Freeform 23" id="23"/>
              <p:cNvSpPr/>
              <p:nvPr/>
            </p:nvSpPr>
            <p:spPr>
              <a:xfrm flipH="false" flipV="false" rot="0">
                <a:off x="0" y="0"/>
                <a:ext cx="1819275" cy="2728976"/>
              </a:xfrm>
              <a:custGeom>
                <a:avLst/>
                <a:gdLst/>
                <a:ahLst/>
                <a:cxnLst/>
                <a:rect r="r" b="b" t="t" l="l"/>
                <a:pathLst>
                  <a:path h="2728976" w="1819275">
                    <a:moveTo>
                      <a:pt x="177251" y="0"/>
                    </a:moveTo>
                    <a:lnTo>
                      <a:pt x="1642024" y="0"/>
                    </a:lnTo>
                    <a:cubicBezTo>
                      <a:pt x="1739917" y="0"/>
                      <a:pt x="1819275" y="79358"/>
                      <a:pt x="1819275" y="177251"/>
                    </a:cubicBezTo>
                    <a:lnTo>
                      <a:pt x="1819275" y="2551725"/>
                    </a:lnTo>
                    <a:cubicBezTo>
                      <a:pt x="1819275" y="2649618"/>
                      <a:pt x="1739917" y="2728976"/>
                      <a:pt x="1642024" y="2728976"/>
                    </a:cubicBezTo>
                    <a:lnTo>
                      <a:pt x="177251" y="2728976"/>
                    </a:lnTo>
                    <a:cubicBezTo>
                      <a:pt x="79358" y="2728976"/>
                      <a:pt x="0" y="2649618"/>
                      <a:pt x="0" y="2551725"/>
                    </a:cubicBezTo>
                    <a:lnTo>
                      <a:pt x="0" y="177251"/>
                    </a:lnTo>
                    <a:cubicBezTo>
                      <a:pt x="0" y="79358"/>
                      <a:pt x="79358" y="0"/>
                      <a:pt x="177251" y="0"/>
                    </a:cubicBezTo>
                    <a:close/>
                  </a:path>
                </a:pathLst>
              </a:custGeom>
              <a:blipFill>
                <a:blip r:embed="rId5"/>
                <a:stretch>
                  <a:fillRect l="0" t="0" r="0" b="2"/>
                </a:stretch>
              </a:blipFill>
            </p:spPr>
          </p:sp>
        </p:grpSp>
        <p:sp>
          <p:nvSpPr>
            <p:cNvPr name="TextBox 24" id="24"/>
            <p:cNvSpPr txBox="true"/>
            <p:nvPr/>
          </p:nvSpPr>
          <p:spPr>
            <a:xfrm rot="0">
              <a:off x="1356936" y="-19050"/>
              <a:ext cx="1196657" cy="615950"/>
            </a:xfrm>
            <a:prstGeom prst="rect">
              <a:avLst/>
            </a:prstGeom>
          </p:spPr>
          <p:txBody>
            <a:bodyPr anchor="t" rtlCol="false" tIns="0" lIns="0" bIns="0" rIns="0">
              <a:spAutoFit/>
            </a:bodyPr>
            <a:lstStyle/>
            <a:p>
              <a:pPr algn="ctr">
                <a:lnSpc>
                  <a:spcPts val="3599"/>
                </a:lnSpc>
                <a:spcBef>
                  <a:spcPct val="0"/>
                </a:spcBef>
              </a:pPr>
              <a:r>
                <a:rPr lang="en-US" sz="2999">
                  <a:solidFill>
                    <a:srgbClr val="FF0000"/>
                  </a:solidFill>
                  <a:latin typeface="Nanum Square"/>
                  <a:ea typeface="Nanum Square"/>
                  <a:cs typeface="Nanum Square"/>
                  <a:sym typeface="Nanum Square"/>
                </a:rPr>
                <a:t>After</a:t>
              </a:r>
            </a:p>
          </p:txBody>
        </p:sp>
      </p:grpSp>
      <p:grpSp>
        <p:nvGrpSpPr>
          <p:cNvPr name="Group 25" id="25"/>
          <p:cNvGrpSpPr/>
          <p:nvPr/>
        </p:nvGrpSpPr>
        <p:grpSpPr>
          <a:xfrm rot="0">
            <a:off x="329171" y="209742"/>
            <a:ext cx="18054079" cy="115550"/>
            <a:chOff x="0" y="0"/>
            <a:chExt cx="4754984" cy="30433"/>
          </a:xfrm>
        </p:grpSpPr>
        <p:sp>
          <p:nvSpPr>
            <p:cNvPr name="Freeform 26" id="26"/>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7" id="27"/>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74175"/>
            <a:ext cx="7789185" cy="955113"/>
            <a:chOff x="0" y="0"/>
            <a:chExt cx="10385580" cy="1273484"/>
          </a:xfrm>
        </p:grpSpPr>
        <p:sp>
          <p:nvSpPr>
            <p:cNvPr name="Freeform 3" id="3"/>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4" id="4"/>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5" id="5"/>
          <p:cNvGrpSpPr/>
          <p:nvPr/>
        </p:nvGrpSpPr>
        <p:grpSpPr>
          <a:xfrm rot="0">
            <a:off x="1028700" y="978979"/>
            <a:ext cx="3557205" cy="395196"/>
            <a:chOff x="0" y="0"/>
            <a:chExt cx="4742940" cy="526928"/>
          </a:xfrm>
        </p:grpSpPr>
        <p:sp>
          <p:nvSpPr>
            <p:cNvPr name="Freeform 6" id="6"/>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7" id="7"/>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품질관리</a:t>
              </a:r>
            </a:p>
          </p:txBody>
        </p:sp>
      </p:grpSp>
      <p:grpSp>
        <p:nvGrpSpPr>
          <p:cNvPr name="Group 8" id="8"/>
          <p:cNvGrpSpPr/>
          <p:nvPr/>
        </p:nvGrpSpPr>
        <p:grpSpPr>
          <a:xfrm rot="0">
            <a:off x="1028700" y="2329288"/>
            <a:ext cx="6043183" cy="431006"/>
            <a:chOff x="0" y="0"/>
            <a:chExt cx="8057577" cy="574675"/>
          </a:xfrm>
        </p:grpSpPr>
        <p:sp>
          <p:nvSpPr>
            <p:cNvPr name="Freeform 9" id="9"/>
            <p:cNvSpPr/>
            <p:nvPr/>
          </p:nvSpPr>
          <p:spPr>
            <a:xfrm flipH="false" flipV="false" rot="0">
              <a:off x="0" y="0"/>
              <a:ext cx="8057576" cy="574675"/>
            </a:xfrm>
            <a:custGeom>
              <a:avLst/>
              <a:gdLst/>
              <a:ahLst/>
              <a:cxnLst/>
              <a:rect r="r" b="b" t="t" l="l"/>
              <a:pathLst>
                <a:path h="574675" w="8057576">
                  <a:moveTo>
                    <a:pt x="0" y="0"/>
                  </a:moveTo>
                  <a:lnTo>
                    <a:pt x="8057576" y="0"/>
                  </a:lnTo>
                  <a:lnTo>
                    <a:pt x="8057576" y="574675"/>
                  </a:lnTo>
                  <a:lnTo>
                    <a:pt x="0" y="574675"/>
                  </a:lnTo>
                  <a:close/>
                </a:path>
              </a:pathLst>
            </a:custGeom>
            <a:solidFill>
              <a:srgbClr val="000000">
                <a:alpha val="0"/>
              </a:srgbClr>
            </a:solidFill>
          </p:spPr>
        </p:sp>
        <p:sp>
          <p:nvSpPr>
            <p:cNvPr name="TextBox 10" id="10"/>
            <p:cNvSpPr txBox="true"/>
            <p:nvPr/>
          </p:nvSpPr>
          <p:spPr>
            <a:xfrm>
              <a:off x="0" y="-104775"/>
              <a:ext cx="8057577" cy="67945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 FastAPI</a:t>
              </a:r>
            </a:p>
          </p:txBody>
        </p:sp>
      </p:grpSp>
      <p:grpSp>
        <p:nvGrpSpPr>
          <p:cNvPr name="Group 11" id="11"/>
          <p:cNvGrpSpPr/>
          <p:nvPr/>
        </p:nvGrpSpPr>
        <p:grpSpPr>
          <a:xfrm rot="0">
            <a:off x="436447" y="3111715"/>
            <a:ext cx="17415106" cy="6755318"/>
            <a:chOff x="0" y="0"/>
            <a:chExt cx="31736692" cy="12310660"/>
          </a:xfrm>
        </p:grpSpPr>
        <p:sp>
          <p:nvSpPr>
            <p:cNvPr name="Freeform 12" id="12"/>
            <p:cNvSpPr/>
            <p:nvPr/>
          </p:nvSpPr>
          <p:spPr>
            <a:xfrm flipH="false" flipV="false" rot="0">
              <a:off x="0" y="0"/>
              <a:ext cx="31736692" cy="12310618"/>
            </a:xfrm>
            <a:custGeom>
              <a:avLst/>
              <a:gdLst/>
              <a:ahLst/>
              <a:cxnLst/>
              <a:rect r="r" b="b" t="t" l="l"/>
              <a:pathLst>
                <a:path h="12310618" w="31736692">
                  <a:moveTo>
                    <a:pt x="377591" y="0"/>
                  </a:moveTo>
                  <a:lnTo>
                    <a:pt x="31359100" y="0"/>
                  </a:lnTo>
                  <a:cubicBezTo>
                    <a:pt x="31459246" y="0"/>
                    <a:pt x="31555286" y="39782"/>
                    <a:pt x="31626097" y="110594"/>
                  </a:cubicBezTo>
                  <a:cubicBezTo>
                    <a:pt x="31696912" y="181406"/>
                    <a:pt x="31736692" y="277448"/>
                    <a:pt x="31736692" y="377591"/>
                  </a:cubicBezTo>
                  <a:lnTo>
                    <a:pt x="31736692" y="11933027"/>
                  </a:lnTo>
                  <a:cubicBezTo>
                    <a:pt x="31736692" y="12033170"/>
                    <a:pt x="31696912" y="12129212"/>
                    <a:pt x="31626097" y="12200024"/>
                  </a:cubicBezTo>
                  <a:cubicBezTo>
                    <a:pt x="31555286" y="12270836"/>
                    <a:pt x="31459246" y="12310618"/>
                    <a:pt x="31359100" y="12310618"/>
                  </a:cubicBezTo>
                  <a:lnTo>
                    <a:pt x="377591" y="12310618"/>
                  </a:lnTo>
                  <a:cubicBezTo>
                    <a:pt x="169053" y="12310618"/>
                    <a:pt x="0" y="12141565"/>
                    <a:pt x="0" y="11933027"/>
                  </a:cubicBezTo>
                  <a:lnTo>
                    <a:pt x="0" y="377591"/>
                  </a:lnTo>
                  <a:cubicBezTo>
                    <a:pt x="0" y="277448"/>
                    <a:pt x="39782" y="181406"/>
                    <a:pt x="110594" y="110594"/>
                  </a:cubicBezTo>
                  <a:cubicBezTo>
                    <a:pt x="181406" y="39782"/>
                    <a:pt x="277448" y="0"/>
                    <a:pt x="377591" y="0"/>
                  </a:cubicBezTo>
                  <a:close/>
                </a:path>
              </a:pathLst>
            </a:custGeom>
            <a:solidFill>
              <a:srgbClr val="FFFFFF"/>
            </a:solidFill>
            <a:ln w="12700" cap="rnd">
              <a:solidFill>
                <a:srgbClr val="000000"/>
              </a:solidFill>
              <a:prstDash val="solid"/>
              <a:round/>
            </a:ln>
          </p:spPr>
        </p:sp>
      </p:grpSp>
      <p:sp>
        <p:nvSpPr>
          <p:cNvPr name="AutoShape 13" id="13"/>
          <p:cNvSpPr/>
          <p:nvPr/>
        </p:nvSpPr>
        <p:spPr>
          <a:xfrm>
            <a:off x="4523525" y="7497256"/>
            <a:ext cx="205900" cy="656556"/>
          </a:xfrm>
          <a:prstGeom prst="line">
            <a:avLst/>
          </a:prstGeom>
          <a:ln cap="flat" w="38100">
            <a:solidFill>
              <a:srgbClr val="009688"/>
            </a:solidFill>
            <a:prstDash val="solid"/>
            <a:headEnd type="none" len="sm" w="sm"/>
            <a:tailEnd type="none" len="sm" w="sm"/>
          </a:ln>
        </p:spPr>
      </p:sp>
      <p:grpSp>
        <p:nvGrpSpPr>
          <p:cNvPr name="Group 14" id="14"/>
          <p:cNvGrpSpPr/>
          <p:nvPr/>
        </p:nvGrpSpPr>
        <p:grpSpPr>
          <a:xfrm rot="0">
            <a:off x="2868093" y="4865323"/>
            <a:ext cx="2698869" cy="269886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8888" t="0" r="-38888" b="0"/>
              </a:stretch>
            </a:blipFill>
          </p:spPr>
        </p:sp>
      </p:grpSp>
      <p:grpSp>
        <p:nvGrpSpPr>
          <p:cNvPr name="Group 16" id="16"/>
          <p:cNvGrpSpPr/>
          <p:nvPr/>
        </p:nvGrpSpPr>
        <p:grpSpPr>
          <a:xfrm rot="0">
            <a:off x="813599" y="3887706"/>
            <a:ext cx="1315768" cy="13157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09688"/>
              </a:solidFill>
              <a:prstDash val="solid"/>
              <a:miter/>
            </a:ln>
          </p:spPr>
        </p:sp>
        <p:sp>
          <p:nvSpPr>
            <p:cNvPr name="TextBox 18" id="18"/>
            <p:cNvSpPr txBox="true"/>
            <p:nvPr/>
          </p:nvSpPr>
          <p:spPr>
            <a:xfrm>
              <a:off x="76200" y="57150"/>
              <a:ext cx="660400" cy="679450"/>
            </a:xfrm>
            <a:prstGeom prst="rect">
              <a:avLst/>
            </a:prstGeom>
          </p:spPr>
          <p:txBody>
            <a:bodyPr anchor="ctr" rtlCol="false" tIns="50995" lIns="50995" bIns="50995" rIns="50995"/>
            <a:lstStyle/>
            <a:p>
              <a:pPr algn="ctr">
                <a:lnSpc>
                  <a:spcPts val="2400"/>
                </a:lnSpc>
              </a:pPr>
              <a:r>
                <a:rPr lang="en-US" sz="2000" b="true">
                  <a:solidFill>
                    <a:srgbClr val="000000"/>
                  </a:solidFill>
                  <a:latin typeface="Nanum Square Ultra-Bold"/>
                  <a:ea typeface="Nanum Square Ultra-Bold"/>
                  <a:cs typeface="Nanum Square Ultra-Bold"/>
                  <a:sym typeface="Nanum Square Ultra-Bold"/>
                </a:rPr>
                <a:t>빠른</a:t>
              </a:r>
            </a:p>
            <a:p>
              <a:pPr algn="ctr">
                <a:lnSpc>
                  <a:spcPts val="2400"/>
                </a:lnSpc>
              </a:pPr>
              <a:r>
                <a:rPr lang="en-US" b="true" sz="2000">
                  <a:solidFill>
                    <a:srgbClr val="000000"/>
                  </a:solidFill>
                  <a:latin typeface="Nanum Square Ultra-Bold"/>
                  <a:ea typeface="Nanum Square Ultra-Bold"/>
                  <a:cs typeface="Nanum Square Ultra-Bold"/>
                  <a:sym typeface="Nanum Square Ultra-Bold"/>
                </a:rPr>
                <a:t>속도</a:t>
              </a:r>
            </a:p>
          </p:txBody>
        </p:sp>
      </p:grpSp>
      <p:grpSp>
        <p:nvGrpSpPr>
          <p:cNvPr name="Group 19" id="19"/>
          <p:cNvGrpSpPr/>
          <p:nvPr/>
        </p:nvGrpSpPr>
        <p:grpSpPr>
          <a:xfrm rot="0">
            <a:off x="925514" y="6906308"/>
            <a:ext cx="1315768" cy="13157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09688"/>
              </a:solidFill>
              <a:prstDash val="solid"/>
              <a:miter/>
            </a:ln>
          </p:spPr>
        </p:sp>
        <p:sp>
          <p:nvSpPr>
            <p:cNvPr name="TextBox 21" id="21"/>
            <p:cNvSpPr txBox="true"/>
            <p:nvPr/>
          </p:nvSpPr>
          <p:spPr>
            <a:xfrm>
              <a:off x="76200" y="57150"/>
              <a:ext cx="660400" cy="679450"/>
            </a:xfrm>
            <a:prstGeom prst="rect">
              <a:avLst/>
            </a:prstGeom>
          </p:spPr>
          <p:txBody>
            <a:bodyPr anchor="ctr" rtlCol="false" tIns="50995" lIns="50995" bIns="50995" rIns="50995"/>
            <a:lstStyle/>
            <a:p>
              <a:pPr algn="ctr">
                <a:lnSpc>
                  <a:spcPts val="2400"/>
                </a:lnSpc>
              </a:pPr>
              <a:r>
                <a:rPr lang="en-US" b="true" sz="2000">
                  <a:solidFill>
                    <a:srgbClr val="000000"/>
                  </a:solidFill>
                  <a:latin typeface="Nanum Square Ultra-Bold"/>
                  <a:ea typeface="Nanum Square Ultra-Bold"/>
                  <a:cs typeface="Nanum Square Ultra-Bold"/>
                  <a:sym typeface="Nanum Square Ultra-Bold"/>
                </a:rPr>
                <a:t>고성능</a:t>
              </a:r>
            </a:p>
          </p:txBody>
        </p:sp>
      </p:grpSp>
      <p:grpSp>
        <p:nvGrpSpPr>
          <p:cNvPr name="Group 22" id="22"/>
          <p:cNvGrpSpPr/>
          <p:nvPr/>
        </p:nvGrpSpPr>
        <p:grpSpPr>
          <a:xfrm rot="0">
            <a:off x="4909078" y="3481935"/>
            <a:ext cx="1315768" cy="13157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09688"/>
              </a:solidFill>
              <a:prstDash val="solid"/>
              <a:miter/>
            </a:ln>
          </p:spPr>
        </p:sp>
        <p:sp>
          <p:nvSpPr>
            <p:cNvPr name="TextBox 24" id="24"/>
            <p:cNvSpPr txBox="true"/>
            <p:nvPr/>
          </p:nvSpPr>
          <p:spPr>
            <a:xfrm>
              <a:off x="76200" y="57150"/>
              <a:ext cx="660400" cy="679450"/>
            </a:xfrm>
            <a:prstGeom prst="rect">
              <a:avLst/>
            </a:prstGeom>
          </p:spPr>
          <p:txBody>
            <a:bodyPr anchor="ctr" rtlCol="false" tIns="50995" lIns="50995" bIns="50995" rIns="50995"/>
            <a:lstStyle/>
            <a:p>
              <a:pPr algn="ctr">
                <a:lnSpc>
                  <a:spcPts val="2400"/>
                </a:lnSpc>
              </a:pPr>
              <a:r>
                <a:rPr lang="en-US" b="true" sz="2000">
                  <a:solidFill>
                    <a:srgbClr val="000000"/>
                  </a:solidFill>
                  <a:latin typeface="Nanum Square Ultra-Bold"/>
                  <a:ea typeface="Nanum Square Ultra-Bold"/>
                  <a:cs typeface="Nanum Square Ultra-Bold"/>
                  <a:sym typeface="Nanum Square Ultra-Bold"/>
                </a:rPr>
                <a:t>실시간</a:t>
              </a:r>
            </a:p>
          </p:txBody>
        </p:sp>
      </p:grpSp>
      <p:grpSp>
        <p:nvGrpSpPr>
          <p:cNvPr name="Group 25" id="25"/>
          <p:cNvGrpSpPr/>
          <p:nvPr/>
        </p:nvGrpSpPr>
        <p:grpSpPr>
          <a:xfrm rot="0">
            <a:off x="6595178" y="5756275"/>
            <a:ext cx="1315768" cy="131576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09688"/>
              </a:solidFill>
              <a:prstDash val="solid"/>
              <a:miter/>
            </a:ln>
          </p:spPr>
        </p:sp>
        <p:sp>
          <p:nvSpPr>
            <p:cNvPr name="TextBox 27" id="27"/>
            <p:cNvSpPr txBox="true"/>
            <p:nvPr/>
          </p:nvSpPr>
          <p:spPr>
            <a:xfrm>
              <a:off x="76200" y="57150"/>
              <a:ext cx="660400" cy="679450"/>
            </a:xfrm>
            <a:prstGeom prst="rect">
              <a:avLst/>
            </a:prstGeom>
          </p:spPr>
          <p:txBody>
            <a:bodyPr anchor="ctr" rtlCol="false" tIns="50995" lIns="50995" bIns="50995" rIns="50995"/>
            <a:lstStyle/>
            <a:p>
              <a:pPr algn="ctr">
                <a:lnSpc>
                  <a:spcPts val="2400"/>
                </a:lnSpc>
              </a:pPr>
              <a:r>
                <a:rPr lang="en-US" b="true" sz="2000">
                  <a:solidFill>
                    <a:srgbClr val="000000"/>
                  </a:solidFill>
                  <a:latin typeface="Nanum Square Ultra-Bold"/>
                  <a:ea typeface="Nanum Square Ultra-Bold"/>
                  <a:cs typeface="Nanum Square Ultra-Bold"/>
                  <a:sym typeface="Nanum Square Ultra-Bold"/>
                </a:rPr>
                <a:t>가벼움</a:t>
              </a:r>
            </a:p>
          </p:txBody>
        </p:sp>
      </p:grpSp>
      <p:grpSp>
        <p:nvGrpSpPr>
          <p:cNvPr name="Group 28" id="28"/>
          <p:cNvGrpSpPr/>
          <p:nvPr/>
        </p:nvGrpSpPr>
        <p:grpSpPr>
          <a:xfrm rot="0">
            <a:off x="4251194" y="8128326"/>
            <a:ext cx="1315768" cy="131576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09688"/>
              </a:solidFill>
              <a:prstDash val="solid"/>
              <a:miter/>
            </a:ln>
          </p:spPr>
        </p:sp>
        <p:sp>
          <p:nvSpPr>
            <p:cNvPr name="TextBox 30" id="30"/>
            <p:cNvSpPr txBox="true"/>
            <p:nvPr/>
          </p:nvSpPr>
          <p:spPr>
            <a:xfrm>
              <a:off x="76200" y="57150"/>
              <a:ext cx="660400" cy="679450"/>
            </a:xfrm>
            <a:prstGeom prst="rect">
              <a:avLst/>
            </a:prstGeom>
          </p:spPr>
          <p:txBody>
            <a:bodyPr anchor="ctr" rtlCol="false" tIns="50995" lIns="50995" bIns="50995" rIns="50995"/>
            <a:lstStyle/>
            <a:p>
              <a:pPr algn="ctr">
                <a:lnSpc>
                  <a:spcPts val="2400"/>
                </a:lnSpc>
              </a:pPr>
              <a:r>
                <a:rPr lang="en-US" sz="2000" b="true">
                  <a:solidFill>
                    <a:srgbClr val="000000"/>
                  </a:solidFill>
                  <a:latin typeface="Nanum Square Ultra-Bold"/>
                  <a:ea typeface="Nanum Square Ultra-Bold"/>
                  <a:cs typeface="Nanum Square Ultra-Bold"/>
                  <a:sym typeface="Nanum Square Ultra-Bold"/>
                </a:rPr>
                <a:t>동시</a:t>
              </a:r>
            </a:p>
            <a:p>
              <a:pPr algn="ctr">
                <a:lnSpc>
                  <a:spcPts val="2400"/>
                </a:lnSpc>
              </a:pPr>
              <a:r>
                <a:rPr lang="en-US" b="true" sz="2000">
                  <a:solidFill>
                    <a:srgbClr val="000000"/>
                  </a:solidFill>
                  <a:latin typeface="Nanum Square Ultra-Bold"/>
                  <a:ea typeface="Nanum Square Ultra-Bold"/>
                  <a:cs typeface="Nanum Square Ultra-Bold"/>
                  <a:sym typeface="Nanum Square Ultra-Bold"/>
                </a:rPr>
                <a:t>처리</a:t>
              </a:r>
            </a:p>
          </p:txBody>
        </p:sp>
      </p:grpSp>
      <p:sp>
        <p:nvSpPr>
          <p:cNvPr name="AutoShape 31" id="31"/>
          <p:cNvSpPr/>
          <p:nvPr/>
        </p:nvSpPr>
        <p:spPr>
          <a:xfrm>
            <a:off x="2038738" y="4830680"/>
            <a:ext cx="1103770" cy="580832"/>
          </a:xfrm>
          <a:prstGeom prst="line">
            <a:avLst/>
          </a:prstGeom>
          <a:ln cap="flat" w="38100">
            <a:solidFill>
              <a:srgbClr val="009688"/>
            </a:solidFill>
            <a:prstDash val="solid"/>
            <a:headEnd type="none" len="sm" w="sm"/>
            <a:tailEnd type="none" len="sm" w="sm"/>
          </a:ln>
        </p:spPr>
      </p:sp>
      <p:sp>
        <p:nvSpPr>
          <p:cNvPr name="AutoShape 32" id="32"/>
          <p:cNvSpPr/>
          <p:nvPr/>
        </p:nvSpPr>
        <p:spPr>
          <a:xfrm flipV="true">
            <a:off x="2117034" y="6892441"/>
            <a:ext cx="958038" cy="348938"/>
          </a:xfrm>
          <a:prstGeom prst="line">
            <a:avLst/>
          </a:prstGeom>
          <a:ln cap="flat" w="38100">
            <a:solidFill>
              <a:srgbClr val="009688"/>
            </a:solidFill>
            <a:prstDash val="solid"/>
            <a:headEnd type="none" len="sm" w="sm"/>
            <a:tailEnd type="none" len="sm" w="sm"/>
          </a:ln>
        </p:spPr>
      </p:sp>
      <p:sp>
        <p:nvSpPr>
          <p:cNvPr name="AutoShape 33" id="33"/>
          <p:cNvSpPr/>
          <p:nvPr/>
        </p:nvSpPr>
        <p:spPr>
          <a:xfrm>
            <a:off x="5550623" y="6210045"/>
            <a:ext cx="1044272" cy="142715"/>
          </a:xfrm>
          <a:prstGeom prst="line">
            <a:avLst/>
          </a:prstGeom>
          <a:ln cap="flat" w="38100">
            <a:solidFill>
              <a:srgbClr val="009688"/>
            </a:solidFill>
            <a:prstDash val="solid"/>
            <a:headEnd type="none" len="sm" w="sm"/>
            <a:tailEnd type="none" len="sm" w="sm"/>
          </a:ln>
        </p:spPr>
      </p:sp>
      <p:sp>
        <p:nvSpPr>
          <p:cNvPr name="AutoShape 34" id="34"/>
          <p:cNvSpPr/>
          <p:nvPr/>
        </p:nvSpPr>
        <p:spPr>
          <a:xfrm flipH="true">
            <a:off x="4886186" y="4660328"/>
            <a:ext cx="304389" cy="409989"/>
          </a:xfrm>
          <a:prstGeom prst="line">
            <a:avLst/>
          </a:prstGeom>
          <a:ln cap="flat" w="38100">
            <a:solidFill>
              <a:srgbClr val="009688"/>
            </a:solidFill>
            <a:prstDash val="solid"/>
            <a:headEnd type="none" len="sm" w="sm"/>
            <a:tailEnd type="none" len="sm" w="sm"/>
          </a:ln>
        </p:spPr>
      </p:sp>
      <p:sp>
        <p:nvSpPr>
          <p:cNvPr name="TextBox 35" id="35"/>
          <p:cNvSpPr txBox="true"/>
          <p:nvPr/>
        </p:nvSpPr>
        <p:spPr>
          <a:xfrm rot="0">
            <a:off x="8779816" y="3202557"/>
            <a:ext cx="4216057" cy="400050"/>
          </a:xfrm>
          <a:prstGeom prst="rect">
            <a:avLst/>
          </a:prstGeom>
        </p:spPr>
        <p:txBody>
          <a:bodyPr anchor="t" rtlCol="false" tIns="0" lIns="0" bIns="0" rIns="0">
            <a:spAutoFit/>
          </a:bodyPr>
          <a:lstStyle/>
          <a:p>
            <a:pPr algn="ctr">
              <a:lnSpc>
                <a:spcPts val="3000"/>
              </a:lnSpc>
              <a:spcBef>
                <a:spcPct val="0"/>
              </a:spcBef>
            </a:pPr>
            <a:r>
              <a:rPr lang="en-US" b="true" sz="2500">
                <a:solidFill>
                  <a:srgbClr val="3660FA"/>
                </a:solidFill>
                <a:latin typeface="Nanum Square Bold"/>
                <a:ea typeface="Nanum Square Bold"/>
                <a:cs typeface="Nanum Square Bold"/>
                <a:sym typeface="Nanum Square Bold"/>
              </a:rPr>
              <a:t>Framework Benchmarks</a:t>
            </a:r>
          </a:p>
        </p:txBody>
      </p:sp>
      <p:sp>
        <p:nvSpPr>
          <p:cNvPr name="Freeform 36" id="36" descr="텍스트, 스크린샷, 소프트웨어, 번호이(가) 표시된 사진  AI가 생성한 콘텐츠는 부정확할 수 있습니다."/>
          <p:cNvSpPr/>
          <p:nvPr/>
        </p:nvSpPr>
        <p:spPr>
          <a:xfrm flipH="false" flipV="false" rot="0">
            <a:off x="8253846" y="3602607"/>
            <a:ext cx="5243990" cy="6010711"/>
          </a:xfrm>
          <a:custGeom>
            <a:avLst/>
            <a:gdLst/>
            <a:ahLst/>
            <a:cxnLst/>
            <a:rect r="r" b="b" t="t" l="l"/>
            <a:pathLst>
              <a:path h="6010711" w="5243990">
                <a:moveTo>
                  <a:pt x="0" y="0"/>
                </a:moveTo>
                <a:lnTo>
                  <a:pt x="5243990" y="0"/>
                </a:lnTo>
                <a:lnTo>
                  <a:pt x="5243990" y="6010711"/>
                </a:lnTo>
                <a:lnTo>
                  <a:pt x="0" y="6010711"/>
                </a:lnTo>
                <a:lnTo>
                  <a:pt x="0" y="0"/>
                </a:lnTo>
                <a:close/>
              </a:path>
            </a:pathLst>
          </a:custGeom>
          <a:blipFill>
            <a:blip r:embed="rId4"/>
            <a:stretch>
              <a:fillRect l="0" t="0" r="0" b="0"/>
            </a:stretch>
          </a:blipFill>
        </p:spPr>
      </p:sp>
      <p:grpSp>
        <p:nvGrpSpPr>
          <p:cNvPr name="Group 37" id="37"/>
          <p:cNvGrpSpPr/>
          <p:nvPr/>
        </p:nvGrpSpPr>
        <p:grpSpPr>
          <a:xfrm rot="0">
            <a:off x="8253846" y="3602607"/>
            <a:ext cx="5243990" cy="6010711"/>
            <a:chOff x="0" y="0"/>
            <a:chExt cx="1381133" cy="1583068"/>
          </a:xfrm>
        </p:grpSpPr>
        <p:sp>
          <p:nvSpPr>
            <p:cNvPr name="Freeform 38" id="38"/>
            <p:cNvSpPr/>
            <p:nvPr/>
          </p:nvSpPr>
          <p:spPr>
            <a:xfrm flipH="false" flipV="false" rot="0">
              <a:off x="0" y="0"/>
              <a:ext cx="1381133" cy="1583068"/>
            </a:xfrm>
            <a:custGeom>
              <a:avLst/>
              <a:gdLst/>
              <a:ahLst/>
              <a:cxnLst/>
              <a:rect r="r" b="b" t="t" l="l"/>
              <a:pathLst>
                <a:path h="1583068" w="1381133">
                  <a:moveTo>
                    <a:pt x="44290" y="0"/>
                  </a:moveTo>
                  <a:lnTo>
                    <a:pt x="1336843" y="0"/>
                  </a:lnTo>
                  <a:cubicBezTo>
                    <a:pt x="1348590" y="0"/>
                    <a:pt x="1359855" y="4666"/>
                    <a:pt x="1368161" y="12972"/>
                  </a:cubicBezTo>
                  <a:cubicBezTo>
                    <a:pt x="1376467" y="21278"/>
                    <a:pt x="1381133" y="32544"/>
                    <a:pt x="1381133" y="44290"/>
                  </a:cubicBezTo>
                  <a:lnTo>
                    <a:pt x="1381133" y="1538778"/>
                  </a:lnTo>
                  <a:cubicBezTo>
                    <a:pt x="1381133" y="1550524"/>
                    <a:pt x="1376467" y="1561790"/>
                    <a:pt x="1368161" y="1570096"/>
                  </a:cubicBezTo>
                  <a:cubicBezTo>
                    <a:pt x="1359855" y="1578402"/>
                    <a:pt x="1348590" y="1583068"/>
                    <a:pt x="1336843" y="1583068"/>
                  </a:cubicBezTo>
                  <a:lnTo>
                    <a:pt x="44290" y="1583068"/>
                  </a:lnTo>
                  <a:cubicBezTo>
                    <a:pt x="19829" y="1583068"/>
                    <a:pt x="0" y="1563238"/>
                    <a:pt x="0" y="1538778"/>
                  </a:cubicBezTo>
                  <a:lnTo>
                    <a:pt x="0" y="44290"/>
                  </a:lnTo>
                  <a:cubicBezTo>
                    <a:pt x="0" y="19829"/>
                    <a:pt x="19829" y="0"/>
                    <a:pt x="44290" y="0"/>
                  </a:cubicBezTo>
                  <a:close/>
                </a:path>
              </a:pathLst>
            </a:custGeom>
            <a:solidFill>
              <a:srgbClr val="000000">
                <a:alpha val="0"/>
              </a:srgbClr>
            </a:solidFill>
            <a:ln w="28575" cap="rnd">
              <a:solidFill>
                <a:srgbClr val="009688"/>
              </a:solidFill>
              <a:prstDash val="solid"/>
              <a:round/>
            </a:ln>
          </p:spPr>
        </p:sp>
        <p:sp>
          <p:nvSpPr>
            <p:cNvPr name="TextBox 39" id="39"/>
            <p:cNvSpPr txBox="true"/>
            <p:nvPr/>
          </p:nvSpPr>
          <p:spPr>
            <a:xfrm>
              <a:off x="0" y="-38100"/>
              <a:ext cx="1381133" cy="1621168"/>
            </a:xfrm>
            <a:prstGeom prst="rect">
              <a:avLst/>
            </a:prstGeom>
          </p:spPr>
          <p:txBody>
            <a:bodyPr anchor="ctr" rtlCol="false" tIns="50800" lIns="50800" bIns="50800" rIns="50800"/>
            <a:lstStyle/>
            <a:p>
              <a:pPr algn="ctr">
                <a:lnSpc>
                  <a:spcPts val="2160"/>
                </a:lnSpc>
              </a:pPr>
            </a:p>
          </p:txBody>
        </p:sp>
      </p:grpSp>
      <p:sp>
        <p:nvSpPr>
          <p:cNvPr name="TextBox 40" id="40"/>
          <p:cNvSpPr txBox="true"/>
          <p:nvPr/>
        </p:nvSpPr>
        <p:spPr>
          <a:xfrm rot="0">
            <a:off x="11621595" y="9584743"/>
            <a:ext cx="1876242" cy="172399"/>
          </a:xfrm>
          <a:prstGeom prst="rect">
            <a:avLst/>
          </a:prstGeom>
        </p:spPr>
        <p:txBody>
          <a:bodyPr anchor="t" rtlCol="false" tIns="0" lIns="0" bIns="0" rIns="0">
            <a:spAutoFit/>
          </a:bodyPr>
          <a:lstStyle/>
          <a:p>
            <a:pPr algn="l">
              <a:lnSpc>
                <a:spcPts val="1378"/>
              </a:lnSpc>
            </a:pPr>
            <a:r>
              <a:rPr lang="en-US" sz="984" u="sng">
                <a:solidFill>
                  <a:srgbClr val="5E76ED"/>
                </a:solidFill>
                <a:latin typeface="Nanum Square"/>
                <a:ea typeface="Nanum Square"/>
                <a:cs typeface="Nanum Square"/>
                <a:sym typeface="Nanum Square"/>
                <a:hlinkClick r:id="rId5" tooltip="https://www.techempower.com/benchmarks/#section=data-r21&amp;hw=ph&amp;test=fortune&amp;l=zijzen-sf"/>
              </a:rPr>
              <a:t>출처: Techempower benchmarks</a:t>
            </a:r>
          </a:p>
        </p:txBody>
      </p:sp>
      <p:grpSp>
        <p:nvGrpSpPr>
          <p:cNvPr name="Group 41" id="41"/>
          <p:cNvGrpSpPr/>
          <p:nvPr/>
        </p:nvGrpSpPr>
        <p:grpSpPr>
          <a:xfrm rot="0">
            <a:off x="8253846" y="4545123"/>
            <a:ext cx="5243990" cy="152040"/>
            <a:chOff x="0" y="0"/>
            <a:chExt cx="1111830" cy="32236"/>
          </a:xfrm>
        </p:grpSpPr>
        <p:sp>
          <p:nvSpPr>
            <p:cNvPr name="Freeform 42" id="42"/>
            <p:cNvSpPr/>
            <p:nvPr/>
          </p:nvSpPr>
          <p:spPr>
            <a:xfrm flipH="false" flipV="false" rot="0">
              <a:off x="0" y="0"/>
              <a:ext cx="1111830" cy="32236"/>
            </a:xfrm>
            <a:custGeom>
              <a:avLst/>
              <a:gdLst/>
              <a:ahLst/>
              <a:cxnLst/>
              <a:rect r="r" b="b" t="t" l="l"/>
              <a:pathLst>
                <a:path h="32236" w="1111830">
                  <a:moveTo>
                    <a:pt x="0" y="0"/>
                  </a:moveTo>
                  <a:lnTo>
                    <a:pt x="1111830" y="0"/>
                  </a:lnTo>
                  <a:lnTo>
                    <a:pt x="1111830" y="32236"/>
                  </a:lnTo>
                  <a:lnTo>
                    <a:pt x="0" y="32236"/>
                  </a:lnTo>
                  <a:close/>
                </a:path>
              </a:pathLst>
            </a:custGeom>
            <a:solidFill>
              <a:srgbClr val="000000">
                <a:alpha val="0"/>
              </a:srgbClr>
            </a:solidFill>
            <a:ln w="19050" cap="sq">
              <a:solidFill>
                <a:srgbClr val="FF0000"/>
              </a:solidFill>
              <a:prstDash val="solid"/>
              <a:miter/>
            </a:ln>
          </p:spPr>
        </p:sp>
        <p:sp>
          <p:nvSpPr>
            <p:cNvPr name="TextBox 43" id="43"/>
            <p:cNvSpPr txBox="true"/>
            <p:nvPr/>
          </p:nvSpPr>
          <p:spPr>
            <a:xfrm>
              <a:off x="0" y="-38100"/>
              <a:ext cx="1111830" cy="70336"/>
            </a:xfrm>
            <a:prstGeom prst="rect">
              <a:avLst/>
            </a:prstGeom>
          </p:spPr>
          <p:txBody>
            <a:bodyPr anchor="ctr" rtlCol="false" tIns="63105" lIns="63105" bIns="63105" rIns="63105"/>
            <a:lstStyle/>
            <a:p>
              <a:pPr algn="ctr">
                <a:lnSpc>
                  <a:spcPts val="2159"/>
                </a:lnSpc>
              </a:pPr>
            </a:p>
          </p:txBody>
        </p:sp>
      </p:grpSp>
      <p:grpSp>
        <p:nvGrpSpPr>
          <p:cNvPr name="Group 44" id="44"/>
          <p:cNvGrpSpPr/>
          <p:nvPr/>
        </p:nvGrpSpPr>
        <p:grpSpPr>
          <a:xfrm rot="0">
            <a:off x="8253846" y="9019663"/>
            <a:ext cx="5243990" cy="152040"/>
            <a:chOff x="0" y="0"/>
            <a:chExt cx="1111830" cy="32236"/>
          </a:xfrm>
        </p:grpSpPr>
        <p:sp>
          <p:nvSpPr>
            <p:cNvPr name="Freeform 45" id="45"/>
            <p:cNvSpPr/>
            <p:nvPr/>
          </p:nvSpPr>
          <p:spPr>
            <a:xfrm flipH="false" flipV="false" rot="0">
              <a:off x="0" y="0"/>
              <a:ext cx="1111830" cy="32236"/>
            </a:xfrm>
            <a:custGeom>
              <a:avLst/>
              <a:gdLst/>
              <a:ahLst/>
              <a:cxnLst/>
              <a:rect r="r" b="b" t="t" l="l"/>
              <a:pathLst>
                <a:path h="32236" w="1111830">
                  <a:moveTo>
                    <a:pt x="0" y="0"/>
                  </a:moveTo>
                  <a:lnTo>
                    <a:pt x="1111830" y="0"/>
                  </a:lnTo>
                  <a:lnTo>
                    <a:pt x="1111830" y="32236"/>
                  </a:lnTo>
                  <a:lnTo>
                    <a:pt x="0" y="32236"/>
                  </a:lnTo>
                  <a:close/>
                </a:path>
              </a:pathLst>
            </a:custGeom>
            <a:solidFill>
              <a:srgbClr val="000000">
                <a:alpha val="0"/>
              </a:srgbClr>
            </a:solidFill>
            <a:ln w="19050" cap="sq">
              <a:solidFill>
                <a:srgbClr val="FF0000"/>
              </a:solidFill>
              <a:prstDash val="solid"/>
              <a:miter/>
            </a:ln>
          </p:spPr>
        </p:sp>
        <p:sp>
          <p:nvSpPr>
            <p:cNvPr name="TextBox 46" id="46"/>
            <p:cNvSpPr txBox="true"/>
            <p:nvPr/>
          </p:nvSpPr>
          <p:spPr>
            <a:xfrm>
              <a:off x="0" y="-38100"/>
              <a:ext cx="1111830" cy="70336"/>
            </a:xfrm>
            <a:prstGeom prst="rect">
              <a:avLst/>
            </a:prstGeom>
          </p:spPr>
          <p:txBody>
            <a:bodyPr anchor="ctr" rtlCol="false" tIns="63105" lIns="63105" bIns="63105" rIns="63105"/>
            <a:lstStyle/>
            <a:p>
              <a:pPr algn="ctr">
                <a:lnSpc>
                  <a:spcPts val="2159"/>
                </a:lnSpc>
              </a:pPr>
            </a:p>
          </p:txBody>
        </p:sp>
      </p:grpSp>
      <p:sp>
        <p:nvSpPr>
          <p:cNvPr name="AutoShape 47" id="47"/>
          <p:cNvSpPr/>
          <p:nvPr/>
        </p:nvSpPr>
        <p:spPr>
          <a:xfrm>
            <a:off x="13497836" y="4621143"/>
            <a:ext cx="707553" cy="0"/>
          </a:xfrm>
          <a:prstGeom prst="line">
            <a:avLst/>
          </a:prstGeom>
          <a:ln cap="flat" w="38100">
            <a:solidFill>
              <a:srgbClr val="FF0000"/>
            </a:solidFill>
            <a:prstDash val="solid"/>
            <a:headEnd type="none" len="sm" w="sm"/>
            <a:tailEnd type="arrow" len="sm" w="med"/>
          </a:ln>
        </p:spPr>
      </p:sp>
      <p:sp>
        <p:nvSpPr>
          <p:cNvPr name="TextBox 48" id="48"/>
          <p:cNvSpPr txBox="true"/>
          <p:nvPr/>
        </p:nvSpPr>
        <p:spPr>
          <a:xfrm rot="0">
            <a:off x="14348008" y="7516567"/>
            <a:ext cx="2601278" cy="419100"/>
          </a:xfrm>
          <a:prstGeom prst="rect">
            <a:avLst/>
          </a:prstGeom>
        </p:spPr>
        <p:txBody>
          <a:bodyPr anchor="t" rtlCol="false" tIns="0" lIns="0" bIns="0" rIns="0">
            <a:spAutoFit/>
          </a:bodyPr>
          <a:lstStyle/>
          <a:p>
            <a:pPr algn="ctr">
              <a:lnSpc>
                <a:spcPts val="2999"/>
              </a:lnSpc>
              <a:spcBef>
                <a:spcPct val="0"/>
              </a:spcBef>
            </a:pPr>
            <a:r>
              <a:rPr lang="en-US" sz="2499">
                <a:solidFill>
                  <a:srgbClr val="000000"/>
                </a:solidFill>
                <a:latin typeface="Arial"/>
                <a:ea typeface="Arial"/>
                <a:cs typeface="Arial"/>
                <a:sym typeface="Arial"/>
              </a:rPr>
              <a:t>처리속도 </a:t>
            </a:r>
            <a:r>
              <a:rPr lang="en-US" sz="2499">
                <a:solidFill>
                  <a:srgbClr val="FF0000"/>
                </a:solidFill>
                <a:latin typeface="Arial"/>
                <a:ea typeface="Arial"/>
                <a:cs typeface="Arial"/>
                <a:sym typeface="Arial"/>
              </a:rPr>
              <a:t>매우 빠름!</a:t>
            </a:r>
          </a:p>
        </p:txBody>
      </p:sp>
      <p:sp>
        <p:nvSpPr>
          <p:cNvPr name="TextBox 49" id="49"/>
          <p:cNvSpPr txBox="true"/>
          <p:nvPr/>
        </p:nvSpPr>
        <p:spPr>
          <a:xfrm rot="0">
            <a:off x="14402182" y="4435406"/>
            <a:ext cx="2351484" cy="333375"/>
          </a:xfrm>
          <a:prstGeom prst="rect">
            <a:avLst/>
          </a:prstGeom>
        </p:spPr>
        <p:txBody>
          <a:bodyPr anchor="t" rtlCol="false" tIns="0" lIns="0" bIns="0" rIns="0">
            <a:spAutoFit/>
          </a:bodyPr>
          <a:lstStyle/>
          <a:p>
            <a:pPr algn="l">
              <a:lnSpc>
                <a:spcPts val="2399"/>
              </a:lnSpc>
              <a:spcBef>
                <a:spcPct val="0"/>
              </a:spcBef>
            </a:pPr>
            <a:r>
              <a:rPr lang="en-US" sz="1999">
                <a:solidFill>
                  <a:srgbClr val="000000"/>
                </a:solidFill>
                <a:latin typeface="Arial"/>
                <a:ea typeface="Arial"/>
                <a:cs typeface="Arial"/>
                <a:sym typeface="Arial"/>
              </a:rPr>
              <a:t>6위 FastAPI - </a:t>
            </a:r>
            <a:r>
              <a:rPr lang="en-US" b="true" sz="1999" u="sng">
                <a:solidFill>
                  <a:srgbClr val="FF0000"/>
                </a:solidFill>
                <a:latin typeface="Arial Bold"/>
                <a:ea typeface="Arial Bold"/>
                <a:cs typeface="Arial Bold"/>
                <a:sym typeface="Arial Bold"/>
              </a:rPr>
              <a:t>50,608</a:t>
            </a:r>
          </a:p>
        </p:txBody>
      </p:sp>
      <p:sp>
        <p:nvSpPr>
          <p:cNvPr name="TextBox 50" id="50"/>
          <p:cNvSpPr txBox="true"/>
          <p:nvPr/>
        </p:nvSpPr>
        <p:spPr>
          <a:xfrm rot="0">
            <a:off x="14402182" y="5462501"/>
            <a:ext cx="2347049" cy="333375"/>
          </a:xfrm>
          <a:prstGeom prst="rect">
            <a:avLst/>
          </a:prstGeom>
        </p:spPr>
        <p:txBody>
          <a:bodyPr anchor="t" rtlCol="false" tIns="0" lIns="0" bIns="0" rIns="0">
            <a:spAutoFit/>
          </a:bodyPr>
          <a:lstStyle/>
          <a:p>
            <a:pPr algn="l">
              <a:lnSpc>
                <a:spcPts val="2399"/>
              </a:lnSpc>
              <a:spcBef>
                <a:spcPct val="0"/>
              </a:spcBef>
            </a:pPr>
            <a:r>
              <a:rPr lang="en-US" sz="1999">
                <a:solidFill>
                  <a:srgbClr val="000000"/>
                </a:solidFill>
                <a:latin typeface="Arial"/>
                <a:ea typeface="Arial"/>
                <a:cs typeface="Arial"/>
                <a:sym typeface="Arial"/>
              </a:rPr>
              <a:t>35위 Flask - </a:t>
            </a:r>
            <a:r>
              <a:rPr lang="en-US" b="true" sz="1999">
                <a:solidFill>
                  <a:srgbClr val="000000"/>
                </a:solidFill>
                <a:latin typeface="Arial Bold"/>
                <a:ea typeface="Arial Bold"/>
                <a:cs typeface="Arial Bold"/>
                <a:sym typeface="Arial Bold"/>
              </a:rPr>
              <a:t>1,869</a:t>
            </a:r>
          </a:p>
        </p:txBody>
      </p:sp>
      <p:sp>
        <p:nvSpPr>
          <p:cNvPr name="AutoShape 51" id="51"/>
          <p:cNvSpPr/>
          <p:nvPr/>
        </p:nvSpPr>
        <p:spPr>
          <a:xfrm>
            <a:off x="13815173" y="5648239"/>
            <a:ext cx="390217" cy="0"/>
          </a:xfrm>
          <a:prstGeom prst="line">
            <a:avLst/>
          </a:prstGeom>
          <a:ln cap="flat" w="38100">
            <a:solidFill>
              <a:srgbClr val="FF0000"/>
            </a:solidFill>
            <a:prstDash val="solid"/>
            <a:headEnd type="none" len="sm" w="sm"/>
            <a:tailEnd type="arrow" len="sm" w="med"/>
          </a:ln>
        </p:spPr>
      </p:sp>
      <p:sp>
        <p:nvSpPr>
          <p:cNvPr name="AutoShape 52" id="52"/>
          <p:cNvSpPr/>
          <p:nvPr/>
        </p:nvSpPr>
        <p:spPr>
          <a:xfrm>
            <a:off x="13497836" y="9095683"/>
            <a:ext cx="317336" cy="0"/>
          </a:xfrm>
          <a:prstGeom prst="line">
            <a:avLst/>
          </a:prstGeom>
          <a:ln cap="flat" w="38100">
            <a:solidFill>
              <a:srgbClr val="FF0000"/>
            </a:solidFill>
            <a:prstDash val="solid"/>
            <a:headEnd type="none" len="sm" w="sm"/>
            <a:tailEnd type="none" len="sm" w="sm"/>
          </a:ln>
        </p:spPr>
      </p:sp>
      <p:sp>
        <p:nvSpPr>
          <p:cNvPr name="AutoShape 53" id="53"/>
          <p:cNvSpPr/>
          <p:nvPr/>
        </p:nvSpPr>
        <p:spPr>
          <a:xfrm flipV="true">
            <a:off x="13815173" y="5630268"/>
            <a:ext cx="17417" cy="3484465"/>
          </a:xfrm>
          <a:prstGeom prst="line">
            <a:avLst/>
          </a:prstGeom>
          <a:ln cap="flat" w="38100">
            <a:solidFill>
              <a:srgbClr val="FF0000"/>
            </a:solidFill>
            <a:prstDash val="solid"/>
            <a:headEnd type="none" len="sm" w="sm"/>
            <a:tailEnd type="none" len="sm" w="sm"/>
          </a:ln>
        </p:spPr>
      </p:sp>
      <p:grpSp>
        <p:nvGrpSpPr>
          <p:cNvPr name="Group 54" id="54"/>
          <p:cNvGrpSpPr/>
          <p:nvPr/>
        </p:nvGrpSpPr>
        <p:grpSpPr>
          <a:xfrm rot="0">
            <a:off x="329171" y="209742"/>
            <a:ext cx="18054079" cy="115550"/>
            <a:chOff x="0" y="0"/>
            <a:chExt cx="4754984" cy="30433"/>
          </a:xfrm>
        </p:grpSpPr>
        <p:sp>
          <p:nvSpPr>
            <p:cNvPr name="Freeform 55" id="55"/>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56" id="56"/>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74175"/>
            <a:ext cx="7789185" cy="955113"/>
            <a:chOff x="0" y="0"/>
            <a:chExt cx="10385580" cy="1273484"/>
          </a:xfrm>
        </p:grpSpPr>
        <p:sp>
          <p:nvSpPr>
            <p:cNvPr name="Freeform 3" id="3"/>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4" id="4"/>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시연 영상</a:t>
              </a:r>
            </a:p>
          </p:txBody>
        </p:sp>
      </p:grpSp>
      <p:grpSp>
        <p:nvGrpSpPr>
          <p:cNvPr name="Group 5" id="5"/>
          <p:cNvGrpSpPr/>
          <p:nvPr/>
        </p:nvGrpSpPr>
        <p:grpSpPr>
          <a:xfrm rot="0">
            <a:off x="1028700" y="978979"/>
            <a:ext cx="3557205" cy="395196"/>
            <a:chOff x="0" y="0"/>
            <a:chExt cx="4742940" cy="526928"/>
          </a:xfrm>
        </p:grpSpPr>
        <p:sp>
          <p:nvSpPr>
            <p:cNvPr name="Freeform 6" id="6"/>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7" id="7"/>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실시간 품질관리</a:t>
              </a:r>
            </a:p>
          </p:txBody>
        </p:sp>
      </p:grpSp>
      <p:grpSp>
        <p:nvGrpSpPr>
          <p:cNvPr name="Group 8" id="8"/>
          <p:cNvGrpSpPr/>
          <p:nvPr/>
        </p:nvGrpSpPr>
        <p:grpSpPr>
          <a:xfrm rot="0">
            <a:off x="329171" y="209742"/>
            <a:ext cx="18054079" cy="115550"/>
            <a:chOff x="0" y="0"/>
            <a:chExt cx="4754984" cy="30433"/>
          </a:xfrm>
        </p:grpSpPr>
        <p:sp>
          <p:nvSpPr>
            <p:cNvPr name="Freeform 9" id="9"/>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0" id="10"/>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pic>
        <p:nvPicPr>
          <p:cNvPr name="Picture 11" id="11">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7741" r="0" b="8763"/>
          <a:stretch>
            <a:fillRect/>
          </a:stretch>
        </p:blipFill>
        <p:spPr>
          <a:xfrm flipH="false" flipV="false" rot="0">
            <a:off x="1028700" y="2329288"/>
            <a:ext cx="16230600" cy="7622868"/>
          </a:xfrm>
          <a:prstGeom prst="rect">
            <a:avLst/>
          </a:prstGeom>
        </p:spPr>
      </p:pic>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711215"/>
            <a:ext cx="16272622" cy="6221470"/>
            <a:chOff x="0" y="0"/>
            <a:chExt cx="4285793" cy="1638577"/>
          </a:xfrm>
        </p:grpSpPr>
        <p:sp>
          <p:nvSpPr>
            <p:cNvPr name="Freeform 3" id="3"/>
            <p:cNvSpPr/>
            <p:nvPr/>
          </p:nvSpPr>
          <p:spPr>
            <a:xfrm flipH="false" flipV="false" rot="0">
              <a:off x="0" y="0"/>
              <a:ext cx="4285793" cy="1638577"/>
            </a:xfrm>
            <a:custGeom>
              <a:avLst/>
              <a:gdLst/>
              <a:ahLst/>
              <a:cxnLst/>
              <a:rect r="r" b="b" t="t" l="l"/>
              <a:pathLst>
                <a:path h="1638577" w="4285793">
                  <a:moveTo>
                    <a:pt x="24264" y="0"/>
                  </a:moveTo>
                  <a:lnTo>
                    <a:pt x="4261529" y="0"/>
                  </a:lnTo>
                  <a:cubicBezTo>
                    <a:pt x="4267965" y="0"/>
                    <a:pt x="4274136" y="2556"/>
                    <a:pt x="4278687" y="7107"/>
                  </a:cubicBezTo>
                  <a:cubicBezTo>
                    <a:pt x="4283237" y="11657"/>
                    <a:pt x="4285793" y="17829"/>
                    <a:pt x="4285793" y="24264"/>
                  </a:cubicBezTo>
                  <a:lnTo>
                    <a:pt x="4285793" y="1614313"/>
                  </a:lnTo>
                  <a:cubicBezTo>
                    <a:pt x="4285793" y="1620748"/>
                    <a:pt x="4283237" y="1626919"/>
                    <a:pt x="4278687" y="1631470"/>
                  </a:cubicBezTo>
                  <a:cubicBezTo>
                    <a:pt x="4274136" y="1636020"/>
                    <a:pt x="4267965" y="1638577"/>
                    <a:pt x="4261529" y="1638577"/>
                  </a:cubicBezTo>
                  <a:lnTo>
                    <a:pt x="24264" y="1638577"/>
                  </a:lnTo>
                  <a:cubicBezTo>
                    <a:pt x="17829" y="1638577"/>
                    <a:pt x="11657" y="1636020"/>
                    <a:pt x="7107" y="1631470"/>
                  </a:cubicBezTo>
                  <a:cubicBezTo>
                    <a:pt x="2556" y="1626919"/>
                    <a:pt x="0" y="1620748"/>
                    <a:pt x="0" y="1614313"/>
                  </a:cubicBezTo>
                  <a:lnTo>
                    <a:pt x="0" y="24264"/>
                  </a:lnTo>
                  <a:cubicBezTo>
                    <a:pt x="0" y="17829"/>
                    <a:pt x="2556" y="11657"/>
                    <a:pt x="7107" y="7107"/>
                  </a:cubicBezTo>
                  <a:cubicBezTo>
                    <a:pt x="11657" y="2556"/>
                    <a:pt x="17829" y="0"/>
                    <a:pt x="24264" y="0"/>
                  </a:cubicBezTo>
                  <a:close/>
                </a:path>
              </a:pathLst>
            </a:custGeom>
            <a:solidFill>
              <a:srgbClr val="5E76ED"/>
            </a:solidFill>
          </p:spPr>
        </p:sp>
        <p:sp>
          <p:nvSpPr>
            <p:cNvPr name="TextBox 4" id="4"/>
            <p:cNvSpPr txBox="true"/>
            <p:nvPr/>
          </p:nvSpPr>
          <p:spPr>
            <a:xfrm>
              <a:off x="0" y="-142875"/>
              <a:ext cx="4285793" cy="1781452"/>
            </a:xfrm>
            <a:prstGeom prst="rect">
              <a:avLst/>
            </a:prstGeom>
          </p:spPr>
          <p:txBody>
            <a:bodyPr anchor="ctr" rtlCol="false" tIns="50800" lIns="50800" bIns="50800" rIns="50800"/>
            <a:lstStyle/>
            <a:p>
              <a:pPr algn="ctr">
                <a:lnSpc>
                  <a:spcPts val="3465"/>
                </a:lnSpc>
              </a:pPr>
            </a:p>
          </p:txBody>
        </p:sp>
      </p:grpSp>
      <p:grpSp>
        <p:nvGrpSpPr>
          <p:cNvPr name="Group 5" id="5"/>
          <p:cNvGrpSpPr/>
          <p:nvPr/>
        </p:nvGrpSpPr>
        <p:grpSpPr>
          <a:xfrm rot="0">
            <a:off x="1028700" y="1374175"/>
            <a:ext cx="7789185" cy="955113"/>
            <a:chOff x="0" y="0"/>
            <a:chExt cx="10385580" cy="1273484"/>
          </a:xfrm>
        </p:grpSpPr>
        <p:sp>
          <p:nvSpPr>
            <p:cNvPr name="Freeform 6" id="6"/>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7" id="7"/>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Sub-project</a:t>
              </a:r>
            </a:p>
          </p:txBody>
        </p:sp>
      </p:grpSp>
      <p:grpSp>
        <p:nvGrpSpPr>
          <p:cNvPr name="Group 8" id="8"/>
          <p:cNvGrpSpPr/>
          <p:nvPr/>
        </p:nvGrpSpPr>
        <p:grpSpPr>
          <a:xfrm rot="0">
            <a:off x="1028700" y="978979"/>
            <a:ext cx="3557205" cy="395196"/>
            <a:chOff x="0" y="0"/>
            <a:chExt cx="4742940" cy="526928"/>
          </a:xfrm>
        </p:grpSpPr>
        <p:sp>
          <p:nvSpPr>
            <p:cNvPr name="Freeform 9" id="9"/>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10" id="10"/>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11" id="11"/>
          <p:cNvGrpSpPr/>
          <p:nvPr/>
        </p:nvGrpSpPr>
        <p:grpSpPr>
          <a:xfrm rot="0">
            <a:off x="1028700" y="2329288"/>
            <a:ext cx="13800735" cy="395196"/>
            <a:chOff x="0" y="0"/>
            <a:chExt cx="18400980" cy="526928"/>
          </a:xfrm>
        </p:grpSpPr>
        <p:sp>
          <p:nvSpPr>
            <p:cNvPr name="Freeform 12" id="12"/>
            <p:cNvSpPr/>
            <p:nvPr/>
          </p:nvSpPr>
          <p:spPr>
            <a:xfrm flipH="false" flipV="false" rot="0">
              <a:off x="0" y="0"/>
              <a:ext cx="18400979" cy="526928"/>
            </a:xfrm>
            <a:custGeom>
              <a:avLst/>
              <a:gdLst/>
              <a:ahLst/>
              <a:cxnLst/>
              <a:rect r="r" b="b" t="t" l="l"/>
              <a:pathLst>
                <a:path h="526928" w="18400979">
                  <a:moveTo>
                    <a:pt x="0" y="0"/>
                  </a:moveTo>
                  <a:lnTo>
                    <a:pt x="18400979" y="0"/>
                  </a:lnTo>
                  <a:lnTo>
                    <a:pt x="18400979" y="526928"/>
                  </a:lnTo>
                  <a:lnTo>
                    <a:pt x="0" y="526928"/>
                  </a:lnTo>
                  <a:close/>
                </a:path>
              </a:pathLst>
            </a:custGeom>
            <a:solidFill>
              <a:srgbClr val="000000">
                <a:alpha val="0"/>
              </a:srgbClr>
            </a:solidFill>
          </p:spPr>
        </p:sp>
        <p:sp>
          <p:nvSpPr>
            <p:cNvPr name="TextBox 13" id="13"/>
            <p:cNvSpPr txBox="true"/>
            <p:nvPr/>
          </p:nvSpPr>
          <p:spPr>
            <a:xfrm>
              <a:off x="0" y="-104775"/>
              <a:ext cx="18400980" cy="631703"/>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외부 데이터 분석을 통해 </a:t>
              </a:r>
              <a:r>
                <a:rPr lang="en-US" sz="2399" b="true">
                  <a:solidFill>
                    <a:srgbClr val="AAAAAA"/>
                  </a:solidFill>
                  <a:latin typeface="Nanum Square Bold"/>
                  <a:ea typeface="Nanum Square Bold"/>
                  <a:cs typeface="Nanum Square Bold"/>
                  <a:sym typeface="Nanum Square Bold"/>
                </a:rPr>
                <a:t>철강 및 자동차 시장 전망 예측 BI 서비스</a:t>
              </a:r>
            </a:p>
          </p:txBody>
        </p:sp>
      </p:grpSp>
      <p:grpSp>
        <p:nvGrpSpPr>
          <p:cNvPr name="Group 14" id="14"/>
          <p:cNvGrpSpPr/>
          <p:nvPr/>
        </p:nvGrpSpPr>
        <p:grpSpPr>
          <a:xfrm rot="0">
            <a:off x="1689485" y="4582523"/>
            <a:ext cx="7524393" cy="4478855"/>
            <a:chOff x="0" y="0"/>
            <a:chExt cx="10032524" cy="5971806"/>
          </a:xfrm>
        </p:grpSpPr>
        <p:grpSp>
          <p:nvGrpSpPr>
            <p:cNvPr name="Group 15" id="15"/>
            <p:cNvGrpSpPr/>
            <p:nvPr/>
          </p:nvGrpSpPr>
          <p:grpSpPr>
            <a:xfrm rot="0">
              <a:off x="0" y="0"/>
              <a:ext cx="10032524" cy="5971806"/>
              <a:chOff x="0" y="0"/>
              <a:chExt cx="1981733" cy="1179616"/>
            </a:xfrm>
          </p:grpSpPr>
          <p:sp>
            <p:nvSpPr>
              <p:cNvPr name="Freeform 16" id="16"/>
              <p:cNvSpPr/>
              <p:nvPr/>
            </p:nvSpPr>
            <p:spPr>
              <a:xfrm flipH="false" flipV="false" rot="0">
                <a:off x="0" y="0"/>
                <a:ext cx="1981733" cy="1179616"/>
              </a:xfrm>
              <a:custGeom>
                <a:avLst/>
                <a:gdLst/>
                <a:ahLst/>
                <a:cxnLst/>
                <a:rect r="r" b="b" t="t" l="l"/>
                <a:pathLst>
                  <a:path h="1179616" w="1981733">
                    <a:moveTo>
                      <a:pt x="52474" y="0"/>
                    </a:moveTo>
                    <a:lnTo>
                      <a:pt x="1929259" y="0"/>
                    </a:lnTo>
                    <a:cubicBezTo>
                      <a:pt x="1958240" y="0"/>
                      <a:pt x="1981733" y="23494"/>
                      <a:pt x="1981733" y="52474"/>
                    </a:cubicBezTo>
                    <a:lnTo>
                      <a:pt x="1981733" y="1127142"/>
                    </a:lnTo>
                    <a:cubicBezTo>
                      <a:pt x="1981733" y="1156122"/>
                      <a:pt x="1958240" y="1179616"/>
                      <a:pt x="1929259" y="1179616"/>
                    </a:cubicBezTo>
                    <a:lnTo>
                      <a:pt x="52474" y="1179616"/>
                    </a:lnTo>
                    <a:cubicBezTo>
                      <a:pt x="38557" y="1179616"/>
                      <a:pt x="25210" y="1174088"/>
                      <a:pt x="15369" y="1164247"/>
                    </a:cubicBezTo>
                    <a:cubicBezTo>
                      <a:pt x="5529" y="1154406"/>
                      <a:pt x="0" y="1141059"/>
                      <a:pt x="0" y="1127142"/>
                    </a:cubicBezTo>
                    <a:lnTo>
                      <a:pt x="0" y="52474"/>
                    </a:lnTo>
                    <a:cubicBezTo>
                      <a:pt x="0" y="23494"/>
                      <a:pt x="23494" y="0"/>
                      <a:pt x="52474" y="0"/>
                    </a:cubicBezTo>
                    <a:close/>
                  </a:path>
                </a:pathLst>
              </a:custGeom>
              <a:solidFill>
                <a:srgbClr val="FFFFFF"/>
              </a:solidFill>
            </p:spPr>
          </p:sp>
          <p:sp>
            <p:nvSpPr>
              <p:cNvPr name="TextBox 17" id="17"/>
              <p:cNvSpPr txBox="true"/>
              <p:nvPr/>
            </p:nvSpPr>
            <p:spPr>
              <a:xfrm>
                <a:off x="0" y="-142875"/>
                <a:ext cx="1981733" cy="1322491"/>
              </a:xfrm>
              <a:prstGeom prst="rect">
                <a:avLst/>
              </a:prstGeom>
            </p:spPr>
            <p:txBody>
              <a:bodyPr anchor="ctr" rtlCol="false" tIns="50800" lIns="50800" bIns="50800" rIns="50800"/>
              <a:lstStyle/>
              <a:p>
                <a:pPr algn="ctr">
                  <a:lnSpc>
                    <a:spcPts val="3465"/>
                  </a:lnSpc>
                </a:pPr>
              </a:p>
            </p:txBody>
          </p:sp>
        </p:grpSp>
        <p:sp>
          <p:nvSpPr>
            <p:cNvPr name="Freeform 18" id="18"/>
            <p:cNvSpPr/>
            <p:nvPr/>
          </p:nvSpPr>
          <p:spPr>
            <a:xfrm flipH="false" flipV="false" rot="0">
              <a:off x="1096545" y="1154930"/>
              <a:ext cx="4365294" cy="4816876"/>
            </a:xfrm>
            <a:custGeom>
              <a:avLst/>
              <a:gdLst/>
              <a:ahLst/>
              <a:cxnLst/>
              <a:rect r="r" b="b" t="t" l="l"/>
              <a:pathLst>
                <a:path h="4816876" w="4365294">
                  <a:moveTo>
                    <a:pt x="0" y="0"/>
                  </a:moveTo>
                  <a:lnTo>
                    <a:pt x="4365294" y="0"/>
                  </a:lnTo>
                  <a:lnTo>
                    <a:pt x="4365294" y="4816876"/>
                  </a:lnTo>
                  <a:lnTo>
                    <a:pt x="0" y="4816876"/>
                  </a:lnTo>
                  <a:lnTo>
                    <a:pt x="0" y="0"/>
                  </a:lnTo>
                  <a:close/>
                </a:path>
              </a:pathLst>
            </a:custGeom>
            <a:blipFill>
              <a:blip r:embed="rId3"/>
              <a:stretch>
                <a:fillRect l="0" t="0" r="0" b="0"/>
              </a:stretch>
            </a:blipFill>
          </p:spPr>
        </p:sp>
        <p:sp>
          <p:nvSpPr>
            <p:cNvPr name="Freeform 19" id="19"/>
            <p:cNvSpPr/>
            <p:nvPr/>
          </p:nvSpPr>
          <p:spPr>
            <a:xfrm flipH="false" flipV="false" rot="0">
              <a:off x="5892185" y="363589"/>
              <a:ext cx="3103662" cy="3103662"/>
            </a:xfrm>
            <a:custGeom>
              <a:avLst/>
              <a:gdLst/>
              <a:ahLst/>
              <a:cxnLst/>
              <a:rect r="r" b="b" t="t" l="l"/>
              <a:pathLst>
                <a:path h="3103662" w="3103662">
                  <a:moveTo>
                    <a:pt x="0" y="0"/>
                  </a:moveTo>
                  <a:lnTo>
                    <a:pt x="3103662" y="0"/>
                  </a:lnTo>
                  <a:lnTo>
                    <a:pt x="3103662" y="3103662"/>
                  </a:lnTo>
                  <a:lnTo>
                    <a:pt x="0" y="31036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0" id="20"/>
          <p:cNvGrpSpPr/>
          <p:nvPr/>
        </p:nvGrpSpPr>
        <p:grpSpPr>
          <a:xfrm rot="0">
            <a:off x="9874664" y="5074221"/>
            <a:ext cx="6765873" cy="3495458"/>
            <a:chOff x="0" y="0"/>
            <a:chExt cx="9021164" cy="4660611"/>
          </a:xfrm>
        </p:grpSpPr>
        <p:sp>
          <p:nvSpPr>
            <p:cNvPr name="TextBox 21" id="21"/>
            <p:cNvSpPr txBox="true"/>
            <p:nvPr/>
          </p:nvSpPr>
          <p:spPr>
            <a:xfrm rot="0">
              <a:off x="2876" y="3302816"/>
              <a:ext cx="9018288" cy="1357795"/>
            </a:xfrm>
            <a:prstGeom prst="rect">
              <a:avLst/>
            </a:prstGeom>
          </p:spPr>
          <p:txBody>
            <a:bodyPr anchor="t" rtlCol="false" tIns="0" lIns="0" bIns="0" rIns="0">
              <a:spAutoFit/>
            </a:bodyPr>
            <a:lstStyle/>
            <a:p>
              <a:pPr algn="l">
                <a:lnSpc>
                  <a:spcPts val="4289"/>
                </a:lnSpc>
              </a:pPr>
              <a:r>
                <a:rPr lang="en-US" sz="2475">
                  <a:solidFill>
                    <a:srgbClr val="FFFFFF"/>
                  </a:solidFill>
                  <a:latin typeface="Nanum Square"/>
                  <a:ea typeface="Nanum Square"/>
                  <a:cs typeface="Nanum Square"/>
                  <a:sym typeface="Nanum Square"/>
                </a:rPr>
                <a:t>시장 지표 예측을 통한</a:t>
              </a:r>
            </a:p>
            <a:p>
              <a:pPr algn="l">
                <a:lnSpc>
                  <a:spcPts val="4289"/>
                </a:lnSpc>
                <a:spcBef>
                  <a:spcPct val="0"/>
                </a:spcBef>
              </a:pPr>
              <a:r>
                <a:rPr lang="en-US" sz="2475">
                  <a:solidFill>
                    <a:srgbClr val="FFFFFF"/>
                  </a:solidFill>
                  <a:latin typeface="Nanum Square"/>
                  <a:ea typeface="Nanum Square"/>
                  <a:cs typeface="Nanum Square"/>
                  <a:sym typeface="Nanum Square"/>
                </a:rPr>
                <a:t>기업 </a:t>
              </a:r>
              <a:r>
                <a:rPr lang="en-US" b="true" sz="2475">
                  <a:solidFill>
                    <a:srgbClr val="FFFFFF"/>
                  </a:solidFill>
                  <a:latin typeface="Nanum Square Bold"/>
                  <a:ea typeface="Nanum Square Bold"/>
                  <a:cs typeface="Nanum Square Bold"/>
                  <a:sym typeface="Nanum Square Bold"/>
                </a:rPr>
                <a:t>경영의사결정</a:t>
              </a:r>
              <a:r>
                <a:rPr lang="en-US" sz="2475">
                  <a:solidFill>
                    <a:srgbClr val="FFFFFF"/>
                  </a:solidFill>
                  <a:latin typeface="Nanum Square"/>
                  <a:ea typeface="Nanum Square"/>
                  <a:cs typeface="Nanum Square"/>
                  <a:sym typeface="Nanum Square"/>
                </a:rPr>
                <a:t>의 </a:t>
              </a:r>
              <a:r>
                <a:rPr lang="en-US" b="true" sz="2475">
                  <a:solidFill>
                    <a:srgbClr val="FFFFFF"/>
                  </a:solidFill>
                  <a:latin typeface="Nanum Square Bold"/>
                  <a:ea typeface="Nanum Square Bold"/>
                  <a:cs typeface="Nanum Square Bold"/>
                  <a:sym typeface="Nanum Square Bold"/>
                </a:rPr>
                <a:t>가이드라인</a:t>
              </a:r>
              <a:r>
                <a:rPr lang="en-US" sz="2475">
                  <a:solidFill>
                    <a:srgbClr val="FFFFFF"/>
                  </a:solidFill>
                  <a:latin typeface="Nanum Square"/>
                  <a:ea typeface="Nanum Square"/>
                  <a:cs typeface="Nanum Square"/>
                  <a:sym typeface="Nanum Square"/>
                </a:rPr>
                <a:t> 제시</a:t>
              </a:r>
            </a:p>
          </p:txBody>
        </p:sp>
        <p:sp>
          <p:nvSpPr>
            <p:cNvPr name="TextBox 22" id="22"/>
            <p:cNvSpPr txBox="true"/>
            <p:nvPr/>
          </p:nvSpPr>
          <p:spPr>
            <a:xfrm rot="0">
              <a:off x="0" y="-209550"/>
              <a:ext cx="2967514" cy="804727"/>
            </a:xfrm>
            <a:prstGeom prst="rect">
              <a:avLst/>
            </a:prstGeom>
          </p:spPr>
          <p:txBody>
            <a:bodyPr anchor="t" rtlCol="false" tIns="0" lIns="0" bIns="0" rIns="0">
              <a:spAutoFit/>
            </a:bodyPr>
            <a:lstStyle/>
            <a:p>
              <a:pPr algn="ctr">
                <a:lnSpc>
                  <a:spcPts val="5155"/>
                </a:lnSpc>
                <a:spcBef>
                  <a:spcPct val="0"/>
                </a:spcBef>
              </a:pPr>
              <a:r>
                <a:rPr lang="en-US" b="true" sz="2975">
                  <a:solidFill>
                    <a:srgbClr val="C8D4FE"/>
                  </a:solidFill>
                  <a:latin typeface="Arial Bold"/>
                  <a:ea typeface="Arial Bold"/>
                  <a:cs typeface="Arial Bold"/>
                  <a:sym typeface="Arial Bold"/>
                </a:rPr>
                <a:t>Project Goal</a:t>
              </a:r>
            </a:p>
          </p:txBody>
        </p:sp>
        <p:sp>
          <p:nvSpPr>
            <p:cNvPr name="TextBox 23" id="23"/>
            <p:cNvSpPr txBox="true"/>
            <p:nvPr/>
          </p:nvSpPr>
          <p:spPr>
            <a:xfrm rot="0">
              <a:off x="0" y="735755"/>
              <a:ext cx="9021164" cy="747605"/>
            </a:xfrm>
            <a:prstGeom prst="rect">
              <a:avLst/>
            </a:prstGeom>
          </p:spPr>
          <p:txBody>
            <a:bodyPr anchor="t" rtlCol="false" tIns="0" lIns="0" bIns="0" rIns="0">
              <a:spAutoFit/>
            </a:bodyPr>
            <a:lstStyle/>
            <a:p>
              <a:pPr algn="just">
                <a:lnSpc>
                  <a:spcPts val="4468"/>
                </a:lnSpc>
              </a:pPr>
              <a:r>
                <a:rPr lang="en-US" b="true" sz="3575">
                  <a:solidFill>
                    <a:srgbClr val="FFFFFF"/>
                  </a:solidFill>
                  <a:latin typeface="Nanum Square Bold"/>
                  <a:ea typeface="Nanum Square Bold"/>
                  <a:cs typeface="Nanum Square Bold"/>
                  <a:sym typeface="Nanum Square Bold"/>
                </a:rPr>
                <a:t>시기별로 시장을 예측할 수 있다면?</a:t>
              </a:r>
            </a:p>
          </p:txBody>
        </p:sp>
      </p:grpSp>
      <p:grpSp>
        <p:nvGrpSpPr>
          <p:cNvPr name="Group 24" id="24"/>
          <p:cNvGrpSpPr/>
          <p:nvPr/>
        </p:nvGrpSpPr>
        <p:grpSpPr>
          <a:xfrm rot="0">
            <a:off x="329171" y="209742"/>
            <a:ext cx="18054079" cy="115550"/>
            <a:chOff x="0" y="0"/>
            <a:chExt cx="4754984" cy="30433"/>
          </a:xfrm>
        </p:grpSpPr>
        <p:sp>
          <p:nvSpPr>
            <p:cNvPr name="Freeform 25" id="25"/>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6" id="26"/>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6836" y="2651553"/>
            <a:ext cx="16474328" cy="6752006"/>
            <a:chOff x="0" y="0"/>
            <a:chExt cx="21965771" cy="9002675"/>
          </a:xfrm>
        </p:grpSpPr>
        <p:sp>
          <p:nvSpPr>
            <p:cNvPr name="Freeform 3" id="3"/>
            <p:cNvSpPr/>
            <p:nvPr/>
          </p:nvSpPr>
          <p:spPr>
            <a:xfrm flipH="false" flipV="false" rot="0">
              <a:off x="0" y="0"/>
              <a:ext cx="21965729" cy="9002675"/>
            </a:xfrm>
            <a:custGeom>
              <a:avLst/>
              <a:gdLst/>
              <a:ahLst/>
              <a:cxnLst/>
              <a:rect r="r" b="b" t="t" l="l"/>
              <a:pathLst>
                <a:path h="9002675" w="21965729">
                  <a:moveTo>
                    <a:pt x="643718" y="0"/>
                  </a:moveTo>
                  <a:lnTo>
                    <a:pt x="21322012" y="0"/>
                  </a:lnTo>
                  <a:cubicBezTo>
                    <a:pt x="21677526" y="0"/>
                    <a:pt x="21965729" y="288202"/>
                    <a:pt x="21965729" y="643718"/>
                  </a:cubicBezTo>
                  <a:lnTo>
                    <a:pt x="21965729" y="8358956"/>
                  </a:lnTo>
                  <a:cubicBezTo>
                    <a:pt x="21965729" y="8714472"/>
                    <a:pt x="21677526" y="9002675"/>
                    <a:pt x="21322012" y="9002675"/>
                  </a:cubicBezTo>
                  <a:lnTo>
                    <a:pt x="643718" y="9002675"/>
                  </a:lnTo>
                  <a:cubicBezTo>
                    <a:pt x="288202" y="9002675"/>
                    <a:pt x="0" y="8714472"/>
                    <a:pt x="0" y="8358956"/>
                  </a:cubicBezTo>
                  <a:lnTo>
                    <a:pt x="0" y="643718"/>
                  </a:lnTo>
                  <a:cubicBezTo>
                    <a:pt x="0" y="288202"/>
                    <a:pt x="288202" y="0"/>
                    <a:pt x="643718" y="0"/>
                  </a:cubicBezTo>
                  <a:close/>
                </a:path>
              </a:pathLst>
            </a:custGeom>
            <a:blipFill>
              <a:blip r:embed="rId3"/>
              <a:stretch>
                <a:fillRect l="0" t="-13710" r="0" b="-13710"/>
              </a:stretch>
            </a:blipFill>
          </p:spPr>
        </p:sp>
      </p:grpSp>
      <p:sp>
        <p:nvSpPr>
          <p:cNvPr name="Freeform 4" id="4"/>
          <p:cNvSpPr/>
          <p:nvPr/>
        </p:nvSpPr>
        <p:spPr>
          <a:xfrm flipH="false" flipV="false" rot="0">
            <a:off x="9761231" y="2807401"/>
            <a:ext cx="2785664" cy="879466"/>
          </a:xfrm>
          <a:custGeom>
            <a:avLst/>
            <a:gdLst/>
            <a:ahLst/>
            <a:cxnLst/>
            <a:rect r="r" b="b" t="t" l="l"/>
            <a:pathLst>
              <a:path h="879466" w="2785664">
                <a:moveTo>
                  <a:pt x="0" y="0"/>
                </a:moveTo>
                <a:lnTo>
                  <a:pt x="2785664" y="0"/>
                </a:lnTo>
                <a:lnTo>
                  <a:pt x="2785664" y="879465"/>
                </a:lnTo>
                <a:lnTo>
                  <a:pt x="0" y="879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1760350" y="7698979"/>
            <a:ext cx="4564562" cy="978968"/>
            <a:chOff x="0" y="0"/>
            <a:chExt cx="5313681" cy="1139633"/>
          </a:xfrm>
        </p:grpSpPr>
        <p:sp>
          <p:nvSpPr>
            <p:cNvPr name="Freeform 6" id="6"/>
            <p:cNvSpPr/>
            <p:nvPr/>
          </p:nvSpPr>
          <p:spPr>
            <a:xfrm flipH="false" flipV="false" rot="0">
              <a:off x="0" y="0"/>
              <a:ext cx="5313681" cy="1139633"/>
            </a:xfrm>
            <a:custGeom>
              <a:avLst/>
              <a:gdLst/>
              <a:ahLst/>
              <a:cxnLst/>
              <a:rect r="r" b="b" t="t" l="l"/>
              <a:pathLst>
                <a:path h="1139633" w="5313681">
                  <a:moveTo>
                    <a:pt x="0" y="0"/>
                  </a:moveTo>
                  <a:lnTo>
                    <a:pt x="5313681" y="0"/>
                  </a:lnTo>
                  <a:lnTo>
                    <a:pt x="5313681" y="1139633"/>
                  </a:lnTo>
                  <a:lnTo>
                    <a:pt x="0" y="1139633"/>
                  </a:lnTo>
                  <a:close/>
                </a:path>
              </a:pathLst>
            </a:custGeom>
            <a:solidFill>
              <a:srgbClr val="000000">
                <a:alpha val="0"/>
              </a:srgbClr>
            </a:solidFill>
          </p:spPr>
        </p:sp>
        <p:sp>
          <p:nvSpPr>
            <p:cNvPr name="TextBox 7" id="7"/>
            <p:cNvSpPr txBox="true"/>
            <p:nvPr/>
          </p:nvSpPr>
          <p:spPr>
            <a:xfrm>
              <a:off x="0" y="-9525"/>
              <a:ext cx="5313681" cy="1149158"/>
            </a:xfrm>
            <a:prstGeom prst="rect">
              <a:avLst/>
            </a:prstGeom>
          </p:spPr>
          <p:txBody>
            <a:bodyPr anchor="t" rtlCol="false" tIns="0" lIns="0" bIns="0" rIns="0"/>
            <a:lstStyle/>
            <a:p>
              <a:pPr algn="ctr">
                <a:lnSpc>
                  <a:spcPts val="2879"/>
                </a:lnSpc>
              </a:pPr>
              <a:r>
                <a:rPr lang="en-US" sz="2399">
                  <a:solidFill>
                    <a:srgbClr val="000000"/>
                  </a:solidFill>
                  <a:latin typeface="Nanum Square"/>
                  <a:ea typeface="Nanum Square"/>
                  <a:cs typeface="Nanum Square"/>
                  <a:sym typeface="Nanum Square"/>
                </a:rPr>
                <a:t>기업이 전략적으로 </a:t>
              </a:r>
              <a:r>
                <a:rPr lang="en-US" sz="2399">
                  <a:solidFill>
                    <a:srgbClr val="FF7600"/>
                  </a:solidFill>
                  <a:latin typeface="Nanum Square"/>
                  <a:ea typeface="Nanum Square"/>
                  <a:cs typeface="Nanum Square"/>
                  <a:sym typeface="Nanum Square"/>
                </a:rPr>
                <a:t>의사결정을 </a:t>
              </a:r>
            </a:p>
            <a:p>
              <a:pPr algn="ctr">
                <a:lnSpc>
                  <a:spcPts val="2879"/>
                </a:lnSpc>
              </a:pPr>
              <a:r>
                <a:rPr lang="en-US" sz="2399">
                  <a:solidFill>
                    <a:srgbClr val="FF7600"/>
                  </a:solidFill>
                  <a:latin typeface="Nanum Square"/>
                  <a:ea typeface="Nanum Square"/>
                  <a:cs typeface="Nanum Square"/>
                  <a:sym typeface="Nanum Square"/>
                </a:rPr>
                <a:t>내릴 수 있도록 해주는 서비스</a:t>
              </a:r>
            </a:p>
          </p:txBody>
        </p:sp>
      </p:grpSp>
      <p:grpSp>
        <p:nvGrpSpPr>
          <p:cNvPr name="Group 8" id="8"/>
          <p:cNvGrpSpPr/>
          <p:nvPr/>
        </p:nvGrpSpPr>
        <p:grpSpPr>
          <a:xfrm rot="0">
            <a:off x="6693463" y="7703275"/>
            <a:ext cx="3824577" cy="970377"/>
            <a:chOff x="0" y="0"/>
            <a:chExt cx="4452252" cy="1129632"/>
          </a:xfrm>
        </p:grpSpPr>
        <p:sp>
          <p:nvSpPr>
            <p:cNvPr name="Freeform 9" id="9"/>
            <p:cNvSpPr/>
            <p:nvPr/>
          </p:nvSpPr>
          <p:spPr>
            <a:xfrm flipH="false" flipV="false" rot="0">
              <a:off x="0" y="0"/>
              <a:ext cx="4452252" cy="1129632"/>
            </a:xfrm>
            <a:custGeom>
              <a:avLst/>
              <a:gdLst/>
              <a:ahLst/>
              <a:cxnLst/>
              <a:rect r="r" b="b" t="t" l="l"/>
              <a:pathLst>
                <a:path h="1129632" w="4452252">
                  <a:moveTo>
                    <a:pt x="0" y="0"/>
                  </a:moveTo>
                  <a:lnTo>
                    <a:pt x="4452252" y="0"/>
                  </a:lnTo>
                  <a:lnTo>
                    <a:pt x="4452252" y="1129632"/>
                  </a:lnTo>
                  <a:lnTo>
                    <a:pt x="0" y="1129632"/>
                  </a:lnTo>
                  <a:close/>
                </a:path>
              </a:pathLst>
            </a:custGeom>
            <a:solidFill>
              <a:srgbClr val="000000">
                <a:alpha val="0"/>
              </a:srgbClr>
            </a:solidFill>
          </p:spPr>
        </p:sp>
        <p:sp>
          <p:nvSpPr>
            <p:cNvPr name="TextBox 10" id="10"/>
            <p:cNvSpPr txBox="true"/>
            <p:nvPr/>
          </p:nvSpPr>
          <p:spPr>
            <a:xfrm>
              <a:off x="0" y="-9525"/>
              <a:ext cx="4452252" cy="1139157"/>
            </a:xfrm>
            <a:prstGeom prst="rect">
              <a:avLst/>
            </a:prstGeom>
          </p:spPr>
          <p:txBody>
            <a:bodyPr anchor="t" rtlCol="false" tIns="0" lIns="0" bIns="0" rIns="0"/>
            <a:lstStyle/>
            <a:p>
              <a:pPr algn="ctr">
                <a:lnSpc>
                  <a:spcPts val="2879"/>
                </a:lnSpc>
              </a:pPr>
              <a:r>
                <a:rPr lang="en-US" sz="2399">
                  <a:solidFill>
                    <a:srgbClr val="000000"/>
                  </a:solidFill>
                  <a:latin typeface="Nanum Square"/>
                  <a:ea typeface="Nanum Square"/>
                  <a:cs typeface="Nanum Square"/>
                  <a:sym typeface="Nanum Square"/>
                </a:rPr>
                <a:t>다양한 데이터를 기반으로 </a:t>
              </a:r>
            </a:p>
            <a:p>
              <a:pPr algn="ctr">
                <a:lnSpc>
                  <a:spcPts val="2879"/>
                </a:lnSpc>
              </a:pPr>
              <a:r>
                <a:rPr lang="en-US" sz="2399">
                  <a:solidFill>
                    <a:srgbClr val="FF7600"/>
                  </a:solidFill>
                  <a:latin typeface="Nanum Square"/>
                  <a:ea typeface="Nanum Square"/>
                  <a:cs typeface="Nanum Square"/>
                  <a:sym typeface="Nanum Square"/>
                </a:rPr>
                <a:t>분석 및 예측</a:t>
              </a:r>
            </a:p>
          </p:txBody>
        </p:sp>
      </p:grpSp>
      <p:sp>
        <p:nvSpPr>
          <p:cNvPr name="Freeform 11" id="11"/>
          <p:cNvSpPr/>
          <p:nvPr/>
        </p:nvSpPr>
        <p:spPr>
          <a:xfrm flipH="false" flipV="false" rot="0">
            <a:off x="6557318" y="3377038"/>
            <a:ext cx="4139561" cy="3973979"/>
          </a:xfrm>
          <a:custGeom>
            <a:avLst/>
            <a:gdLst/>
            <a:ahLst/>
            <a:cxnLst/>
            <a:rect r="r" b="b" t="t" l="l"/>
            <a:pathLst>
              <a:path h="3973979" w="4139561">
                <a:moveTo>
                  <a:pt x="0" y="0"/>
                </a:moveTo>
                <a:lnTo>
                  <a:pt x="4139561" y="0"/>
                </a:lnTo>
                <a:lnTo>
                  <a:pt x="4139561" y="3973978"/>
                </a:lnTo>
                <a:lnTo>
                  <a:pt x="0" y="3973978"/>
                </a:lnTo>
                <a:lnTo>
                  <a:pt x="0" y="0"/>
                </a:lnTo>
                <a:close/>
              </a:path>
            </a:pathLst>
          </a:custGeom>
          <a:blipFill>
            <a:blip r:embed="rId6"/>
            <a:stretch>
              <a:fillRect l="0" t="0" r="0" b="0"/>
            </a:stretch>
          </a:blipFill>
        </p:spPr>
      </p:sp>
      <p:grpSp>
        <p:nvGrpSpPr>
          <p:cNvPr name="Group 12" id="12"/>
          <p:cNvGrpSpPr/>
          <p:nvPr/>
        </p:nvGrpSpPr>
        <p:grpSpPr>
          <a:xfrm rot="0">
            <a:off x="1028700" y="978979"/>
            <a:ext cx="3557205" cy="395196"/>
            <a:chOff x="0" y="0"/>
            <a:chExt cx="4742940" cy="526928"/>
          </a:xfrm>
        </p:grpSpPr>
        <p:sp>
          <p:nvSpPr>
            <p:cNvPr name="Freeform 13" id="13"/>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14" id="14"/>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15" id="15"/>
          <p:cNvGrpSpPr/>
          <p:nvPr/>
        </p:nvGrpSpPr>
        <p:grpSpPr>
          <a:xfrm rot="0">
            <a:off x="1028700" y="1374175"/>
            <a:ext cx="7789185" cy="955113"/>
            <a:chOff x="0" y="0"/>
            <a:chExt cx="10385580" cy="1273484"/>
          </a:xfrm>
        </p:grpSpPr>
        <p:sp>
          <p:nvSpPr>
            <p:cNvPr name="Freeform 16" id="16"/>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17" id="17"/>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소개</a:t>
              </a:r>
            </a:p>
          </p:txBody>
        </p:sp>
      </p:grpSp>
      <p:grpSp>
        <p:nvGrpSpPr>
          <p:cNvPr name="Group 18" id="18"/>
          <p:cNvGrpSpPr/>
          <p:nvPr/>
        </p:nvGrpSpPr>
        <p:grpSpPr>
          <a:xfrm rot="0">
            <a:off x="1963088" y="7703275"/>
            <a:ext cx="3488065" cy="970377"/>
            <a:chOff x="0" y="0"/>
            <a:chExt cx="2693392" cy="749300"/>
          </a:xfrm>
        </p:grpSpPr>
        <p:sp>
          <p:nvSpPr>
            <p:cNvPr name="Freeform 19" id="19"/>
            <p:cNvSpPr/>
            <p:nvPr/>
          </p:nvSpPr>
          <p:spPr>
            <a:xfrm flipH="false" flipV="false" rot="0">
              <a:off x="0" y="0"/>
              <a:ext cx="2693392" cy="749300"/>
            </a:xfrm>
            <a:custGeom>
              <a:avLst/>
              <a:gdLst/>
              <a:ahLst/>
              <a:cxnLst/>
              <a:rect r="r" b="b" t="t" l="l"/>
              <a:pathLst>
                <a:path h="749300" w="2693392">
                  <a:moveTo>
                    <a:pt x="0" y="0"/>
                  </a:moveTo>
                  <a:lnTo>
                    <a:pt x="2693392" y="0"/>
                  </a:lnTo>
                  <a:lnTo>
                    <a:pt x="2693392" y="749300"/>
                  </a:lnTo>
                  <a:lnTo>
                    <a:pt x="0" y="749300"/>
                  </a:lnTo>
                  <a:close/>
                </a:path>
              </a:pathLst>
            </a:custGeom>
            <a:solidFill>
              <a:srgbClr val="000000">
                <a:alpha val="0"/>
              </a:srgbClr>
            </a:solidFill>
          </p:spPr>
        </p:sp>
        <p:sp>
          <p:nvSpPr>
            <p:cNvPr name="TextBox 20" id="20"/>
            <p:cNvSpPr txBox="true"/>
            <p:nvPr/>
          </p:nvSpPr>
          <p:spPr>
            <a:xfrm>
              <a:off x="0" y="-9525"/>
              <a:ext cx="2693392" cy="758825"/>
            </a:xfrm>
            <a:prstGeom prst="rect">
              <a:avLst/>
            </a:prstGeom>
          </p:spPr>
          <p:txBody>
            <a:bodyPr anchor="t" rtlCol="false" tIns="0" lIns="0" bIns="0" rIns="0"/>
            <a:lstStyle/>
            <a:p>
              <a:pPr algn="ctr">
                <a:lnSpc>
                  <a:spcPts val="2879"/>
                </a:lnSpc>
              </a:pPr>
              <a:r>
                <a:rPr lang="en-US" sz="2399">
                  <a:solidFill>
                    <a:srgbClr val="FF7600"/>
                  </a:solidFill>
                  <a:latin typeface="Nanum Square"/>
                  <a:ea typeface="Nanum Square"/>
                  <a:cs typeface="Nanum Square"/>
                  <a:sym typeface="Nanum Square"/>
                </a:rPr>
                <a:t>철강, 반도체</a:t>
              </a:r>
              <a:r>
                <a:rPr lang="en-US" sz="2399">
                  <a:solidFill>
                    <a:srgbClr val="000000"/>
                  </a:solidFill>
                  <a:latin typeface="Nanum Square"/>
                  <a:ea typeface="Nanum Square"/>
                  <a:cs typeface="Nanum Square"/>
                  <a:sym typeface="Nanum Square"/>
                </a:rPr>
                <a:t> 등 </a:t>
              </a:r>
            </a:p>
            <a:p>
              <a:pPr algn="ctr">
                <a:lnSpc>
                  <a:spcPts val="2879"/>
                </a:lnSpc>
              </a:pPr>
              <a:r>
                <a:rPr lang="en-US" sz="2399">
                  <a:solidFill>
                    <a:srgbClr val="000000"/>
                  </a:solidFill>
                  <a:latin typeface="Nanum Square"/>
                  <a:ea typeface="Nanum Square"/>
                  <a:cs typeface="Nanum Square"/>
                  <a:sym typeface="Nanum Square"/>
                </a:rPr>
                <a:t>제품을 생산하는 회사</a:t>
              </a:r>
            </a:p>
          </p:txBody>
        </p:sp>
      </p:grpSp>
      <p:sp>
        <p:nvSpPr>
          <p:cNvPr name="Freeform 21" id="21"/>
          <p:cNvSpPr/>
          <p:nvPr/>
        </p:nvSpPr>
        <p:spPr>
          <a:xfrm flipH="false" flipV="false" rot="0">
            <a:off x="1861944" y="3493894"/>
            <a:ext cx="3740266" cy="3740266"/>
          </a:xfrm>
          <a:custGeom>
            <a:avLst/>
            <a:gdLst/>
            <a:ahLst/>
            <a:cxnLst/>
            <a:rect r="r" b="b" t="t" l="l"/>
            <a:pathLst>
              <a:path h="3740266" w="3740266">
                <a:moveTo>
                  <a:pt x="0" y="0"/>
                </a:moveTo>
                <a:lnTo>
                  <a:pt x="3740266" y="0"/>
                </a:lnTo>
                <a:lnTo>
                  <a:pt x="3740266" y="3740266"/>
                </a:lnTo>
                <a:lnTo>
                  <a:pt x="0" y="3740266"/>
                </a:lnTo>
                <a:lnTo>
                  <a:pt x="0" y="0"/>
                </a:lnTo>
                <a:close/>
              </a:path>
            </a:pathLst>
          </a:custGeom>
          <a:blipFill>
            <a:blip r:embed="rId7"/>
            <a:stretch>
              <a:fillRect l="0" t="0" r="0" b="0"/>
            </a:stretch>
          </a:blipFill>
        </p:spPr>
      </p:sp>
      <p:grpSp>
        <p:nvGrpSpPr>
          <p:cNvPr name="Group 22" id="22"/>
          <p:cNvGrpSpPr/>
          <p:nvPr/>
        </p:nvGrpSpPr>
        <p:grpSpPr>
          <a:xfrm rot="0">
            <a:off x="329171" y="209742"/>
            <a:ext cx="18054079" cy="115550"/>
            <a:chOff x="0" y="0"/>
            <a:chExt cx="4754984" cy="30433"/>
          </a:xfrm>
        </p:grpSpPr>
        <p:sp>
          <p:nvSpPr>
            <p:cNvPr name="Freeform 23" id="23"/>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4" id="24"/>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78979"/>
            <a:ext cx="3557205" cy="395196"/>
            <a:chOff x="0" y="0"/>
            <a:chExt cx="4742940" cy="526928"/>
          </a:xfrm>
        </p:grpSpPr>
        <p:sp>
          <p:nvSpPr>
            <p:cNvPr name="Freeform 3" id="3"/>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4" id="4"/>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5" id="5"/>
          <p:cNvGrpSpPr/>
          <p:nvPr/>
        </p:nvGrpSpPr>
        <p:grpSpPr>
          <a:xfrm rot="0">
            <a:off x="1028700" y="1374175"/>
            <a:ext cx="7789185" cy="955113"/>
            <a:chOff x="0" y="0"/>
            <a:chExt cx="10385580" cy="1273484"/>
          </a:xfrm>
        </p:grpSpPr>
        <p:sp>
          <p:nvSpPr>
            <p:cNvPr name="Freeform 6" id="6"/>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7" id="7"/>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흐름도</a:t>
              </a:r>
            </a:p>
          </p:txBody>
        </p:sp>
      </p:grpSp>
      <p:grpSp>
        <p:nvGrpSpPr>
          <p:cNvPr name="Group 8" id="8"/>
          <p:cNvGrpSpPr/>
          <p:nvPr/>
        </p:nvGrpSpPr>
        <p:grpSpPr>
          <a:xfrm rot="0">
            <a:off x="1028700" y="2380088"/>
            <a:ext cx="16230600" cy="7349226"/>
            <a:chOff x="0" y="0"/>
            <a:chExt cx="21640800" cy="9798968"/>
          </a:xfrm>
        </p:grpSpPr>
        <p:sp>
          <p:nvSpPr>
            <p:cNvPr name="Freeform 9" id="9"/>
            <p:cNvSpPr/>
            <p:nvPr/>
          </p:nvSpPr>
          <p:spPr>
            <a:xfrm flipH="false" flipV="false" rot="0">
              <a:off x="0" y="0"/>
              <a:ext cx="21640758" cy="9798969"/>
            </a:xfrm>
            <a:custGeom>
              <a:avLst/>
              <a:gdLst/>
              <a:ahLst/>
              <a:cxnLst/>
              <a:rect r="r" b="b" t="t" l="l"/>
              <a:pathLst>
                <a:path h="9798969" w="21640758">
                  <a:moveTo>
                    <a:pt x="653384" y="0"/>
                  </a:moveTo>
                  <a:lnTo>
                    <a:pt x="20987373" y="0"/>
                  </a:lnTo>
                  <a:cubicBezTo>
                    <a:pt x="21160662" y="0"/>
                    <a:pt x="21326853" y="68838"/>
                    <a:pt x="21449387" y="191372"/>
                  </a:cubicBezTo>
                  <a:cubicBezTo>
                    <a:pt x="21571920" y="313905"/>
                    <a:pt x="21640758" y="480096"/>
                    <a:pt x="21640758" y="653384"/>
                  </a:cubicBezTo>
                  <a:lnTo>
                    <a:pt x="21640758" y="9145584"/>
                  </a:lnTo>
                  <a:cubicBezTo>
                    <a:pt x="21640758" y="9318872"/>
                    <a:pt x="21571920" y="9485064"/>
                    <a:pt x="21449387" y="9607597"/>
                  </a:cubicBezTo>
                  <a:cubicBezTo>
                    <a:pt x="21326853" y="9730130"/>
                    <a:pt x="21160662" y="9798969"/>
                    <a:pt x="20987373" y="9798969"/>
                  </a:cubicBezTo>
                  <a:lnTo>
                    <a:pt x="653384" y="9798969"/>
                  </a:lnTo>
                  <a:cubicBezTo>
                    <a:pt x="480096" y="9798969"/>
                    <a:pt x="313905" y="9730130"/>
                    <a:pt x="191372" y="9607597"/>
                  </a:cubicBezTo>
                  <a:cubicBezTo>
                    <a:pt x="68838" y="9485064"/>
                    <a:pt x="0" y="9318872"/>
                    <a:pt x="0" y="9145584"/>
                  </a:cubicBezTo>
                  <a:lnTo>
                    <a:pt x="0" y="653384"/>
                  </a:lnTo>
                  <a:cubicBezTo>
                    <a:pt x="0" y="480096"/>
                    <a:pt x="68838" y="313905"/>
                    <a:pt x="191372" y="191372"/>
                  </a:cubicBezTo>
                  <a:cubicBezTo>
                    <a:pt x="313905" y="68838"/>
                    <a:pt x="480096" y="0"/>
                    <a:pt x="653384" y="0"/>
                  </a:cubicBezTo>
                  <a:close/>
                </a:path>
              </a:pathLst>
            </a:custGeom>
            <a:blipFill>
              <a:blip r:embed="rId3"/>
              <a:stretch>
                <a:fillRect l="0" t="-7667" r="0" b="-7667"/>
              </a:stretch>
            </a:blipFill>
          </p:spPr>
        </p:sp>
      </p:grpSp>
      <p:grpSp>
        <p:nvGrpSpPr>
          <p:cNvPr name="Group 10" id="10"/>
          <p:cNvGrpSpPr/>
          <p:nvPr/>
        </p:nvGrpSpPr>
        <p:grpSpPr>
          <a:xfrm rot="0">
            <a:off x="2667066" y="2616565"/>
            <a:ext cx="13780377" cy="1187587"/>
            <a:chOff x="0" y="0"/>
            <a:chExt cx="17458268" cy="1504546"/>
          </a:xfrm>
        </p:grpSpPr>
        <p:sp>
          <p:nvSpPr>
            <p:cNvPr name="Freeform 11" id="11"/>
            <p:cNvSpPr/>
            <p:nvPr/>
          </p:nvSpPr>
          <p:spPr>
            <a:xfrm flipH="false" flipV="false" rot="0">
              <a:off x="0" y="0"/>
              <a:ext cx="17458310" cy="1504570"/>
            </a:xfrm>
            <a:custGeom>
              <a:avLst/>
              <a:gdLst/>
              <a:ahLst/>
              <a:cxnLst/>
              <a:rect r="r" b="b" t="t" l="l"/>
              <a:pathLst>
                <a:path h="1504570" w="17458310">
                  <a:moveTo>
                    <a:pt x="0" y="0"/>
                  </a:moveTo>
                  <a:lnTo>
                    <a:pt x="17458310" y="0"/>
                  </a:lnTo>
                  <a:lnTo>
                    <a:pt x="17458310" y="1504570"/>
                  </a:lnTo>
                  <a:lnTo>
                    <a:pt x="0" y="1504570"/>
                  </a:lnTo>
                  <a:lnTo>
                    <a:pt x="0" y="0"/>
                  </a:lnTo>
                  <a:close/>
                </a:path>
              </a:pathLst>
            </a:custGeom>
            <a:blipFill>
              <a:blip r:embed="rId4"/>
              <a:stretch>
                <a:fillRect l="0" t="-7385" r="0" b="-7384"/>
              </a:stretch>
            </a:blipFill>
          </p:spPr>
        </p:sp>
      </p:grpSp>
      <p:grpSp>
        <p:nvGrpSpPr>
          <p:cNvPr name="Group 12" id="12"/>
          <p:cNvGrpSpPr/>
          <p:nvPr/>
        </p:nvGrpSpPr>
        <p:grpSpPr>
          <a:xfrm rot="0">
            <a:off x="3304640" y="2997562"/>
            <a:ext cx="2031637" cy="436346"/>
            <a:chOff x="0" y="0"/>
            <a:chExt cx="2573867" cy="552803"/>
          </a:xfrm>
        </p:grpSpPr>
        <p:sp>
          <p:nvSpPr>
            <p:cNvPr name="Freeform 13" id="13"/>
            <p:cNvSpPr/>
            <p:nvPr/>
          </p:nvSpPr>
          <p:spPr>
            <a:xfrm flipH="false" flipV="false" rot="0">
              <a:off x="0" y="0"/>
              <a:ext cx="2573867" cy="552803"/>
            </a:xfrm>
            <a:custGeom>
              <a:avLst/>
              <a:gdLst/>
              <a:ahLst/>
              <a:cxnLst/>
              <a:rect r="r" b="b" t="t" l="l"/>
              <a:pathLst>
                <a:path h="552803" w="2573867">
                  <a:moveTo>
                    <a:pt x="0" y="0"/>
                  </a:moveTo>
                  <a:lnTo>
                    <a:pt x="2573867" y="0"/>
                  </a:lnTo>
                  <a:lnTo>
                    <a:pt x="2573867" y="552803"/>
                  </a:lnTo>
                  <a:lnTo>
                    <a:pt x="0" y="552803"/>
                  </a:lnTo>
                  <a:close/>
                </a:path>
              </a:pathLst>
            </a:custGeom>
            <a:solidFill>
              <a:srgbClr val="000000">
                <a:alpha val="0"/>
              </a:srgbClr>
            </a:solidFill>
          </p:spPr>
        </p:sp>
        <p:sp>
          <p:nvSpPr>
            <p:cNvPr name="TextBox 14" id="14"/>
            <p:cNvSpPr txBox="true"/>
            <p:nvPr/>
          </p:nvSpPr>
          <p:spPr>
            <a:xfrm>
              <a:off x="0" y="0"/>
              <a:ext cx="2573867" cy="552803"/>
            </a:xfrm>
            <a:prstGeom prst="rect">
              <a:avLst/>
            </a:prstGeom>
          </p:spPr>
          <p:txBody>
            <a:bodyPr anchor="ctr" rtlCol="false" tIns="0" lIns="0" bIns="0" rIns="0"/>
            <a:lstStyle/>
            <a:p>
              <a:pPr algn="ctr">
                <a:lnSpc>
                  <a:spcPts val="2300"/>
                </a:lnSpc>
              </a:pPr>
              <a:r>
                <a:rPr lang="en-US" b="true" sz="2100" spc="-105">
                  <a:solidFill>
                    <a:srgbClr val="141414"/>
                  </a:solidFill>
                  <a:latin typeface="Nanum Square Bold"/>
                  <a:ea typeface="Nanum Square Bold"/>
                  <a:cs typeface="Nanum Square Bold"/>
                  <a:sym typeface="Nanum Square Bold"/>
                </a:rPr>
                <a:t>Process 01</a:t>
              </a:r>
            </a:p>
          </p:txBody>
        </p:sp>
      </p:grpSp>
      <p:grpSp>
        <p:nvGrpSpPr>
          <p:cNvPr name="Group 15" id="15"/>
          <p:cNvGrpSpPr/>
          <p:nvPr/>
        </p:nvGrpSpPr>
        <p:grpSpPr>
          <a:xfrm rot="0">
            <a:off x="8105732" y="2966899"/>
            <a:ext cx="7738931" cy="467010"/>
            <a:chOff x="0" y="0"/>
            <a:chExt cx="9804400" cy="591652"/>
          </a:xfrm>
        </p:grpSpPr>
        <p:sp>
          <p:nvSpPr>
            <p:cNvPr name="Freeform 16" id="16"/>
            <p:cNvSpPr/>
            <p:nvPr/>
          </p:nvSpPr>
          <p:spPr>
            <a:xfrm flipH="false" flipV="false" rot="0">
              <a:off x="0" y="0"/>
              <a:ext cx="9804400" cy="591652"/>
            </a:xfrm>
            <a:custGeom>
              <a:avLst/>
              <a:gdLst/>
              <a:ahLst/>
              <a:cxnLst/>
              <a:rect r="r" b="b" t="t" l="l"/>
              <a:pathLst>
                <a:path h="591652" w="9804400">
                  <a:moveTo>
                    <a:pt x="0" y="0"/>
                  </a:moveTo>
                  <a:lnTo>
                    <a:pt x="9804400" y="0"/>
                  </a:lnTo>
                  <a:lnTo>
                    <a:pt x="9804400" y="591652"/>
                  </a:lnTo>
                  <a:lnTo>
                    <a:pt x="0" y="591652"/>
                  </a:lnTo>
                  <a:close/>
                </a:path>
              </a:pathLst>
            </a:custGeom>
            <a:solidFill>
              <a:srgbClr val="000000">
                <a:alpha val="0"/>
              </a:srgbClr>
            </a:solidFill>
          </p:spPr>
        </p:sp>
        <p:sp>
          <p:nvSpPr>
            <p:cNvPr name="TextBox 17" id="17"/>
            <p:cNvSpPr txBox="true"/>
            <p:nvPr/>
          </p:nvSpPr>
          <p:spPr>
            <a:xfrm>
              <a:off x="0" y="-95250"/>
              <a:ext cx="9804400" cy="686902"/>
            </a:xfrm>
            <a:prstGeom prst="rect">
              <a:avLst/>
            </a:prstGeom>
          </p:spPr>
          <p:txBody>
            <a:bodyPr anchor="ctr" rtlCol="false" tIns="0" lIns="0" bIns="0" rIns="0"/>
            <a:lstStyle/>
            <a:p>
              <a:pPr algn="l">
                <a:lnSpc>
                  <a:spcPts val="3345"/>
                </a:lnSpc>
              </a:pPr>
              <a:r>
                <a:rPr lang="en-US" sz="2100" b="true">
                  <a:solidFill>
                    <a:srgbClr val="000000"/>
                  </a:solidFill>
                  <a:latin typeface="Nanum Square Bold"/>
                  <a:ea typeface="Nanum Square Bold"/>
                  <a:cs typeface="Nanum Square Bold"/>
                  <a:sym typeface="Nanum Square Bold"/>
                </a:rPr>
                <a:t>다양한 뉴스를 크롤링하여 수집</a:t>
              </a:r>
            </a:p>
          </p:txBody>
        </p:sp>
      </p:grpSp>
      <p:grpSp>
        <p:nvGrpSpPr>
          <p:cNvPr name="Group 18" id="18"/>
          <p:cNvGrpSpPr/>
          <p:nvPr/>
        </p:nvGrpSpPr>
        <p:grpSpPr>
          <a:xfrm rot="0">
            <a:off x="5469937" y="2863168"/>
            <a:ext cx="2285591" cy="694380"/>
            <a:chOff x="0" y="0"/>
            <a:chExt cx="2895600" cy="879706"/>
          </a:xfrm>
        </p:grpSpPr>
        <p:sp>
          <p:nvSpPr>
            <p:cNvPr name="Freeform 19" id="19"/>
            <p:cNvSpPr/>
            <p:nvPr/>
          </p:nvSpPr>
          <p:spPr>
            <a:xfrm flipH="false" flipV="false" rot="0">
              <a:off x="0" y="0"/>
              <a:ext cx="2895600" cy="879706"/>
            </a:xfrm>
            <a:custGeom>
              <a:avLst/>
              <a:gdLst/>
              <a:ahLst/>
              <a:cxnLst/>
              <a:rect r="r" b="b" t="t" l="l"/>
              <a:pathLst>
                <a:path h="879706" w="2895600">
                  <a:moveTo>
                    <a:pt x="439853" y="0"/>
                  </a:moveTo>
                  <a:lnTo>
                    <a:pt x="2455747" y="0"/>
                  </a:lnTo>
                  <a:cubicBezTo>
                    <a:pt x="2572403" y="0"/>
                    <a:pt x="2684282" y="46342"/>
                    <a:pt x="2766770" y="128830"/>
                  </a:cubicBezTo>
                  <a:cubicBezTo>
                    <a:pt x="2849258" y="211318"/>
                    <a:pt x="2895600" y="323197"/>
                    <a:pt x="2895600" y="439853"/>
                  </a:cubicBezTo>
                  <a:lnTo>
                    <a:pt x="2895600" y="439853"/>
                  </a:lnTo>
                  <a:cubicBezTo>
                    <a:pt x="2895600" y="556509"/>
                    <a:pt x="2849258" y="668387"/>
                    <a:pt x="2766770" y="750876"/>
                  </a:cubicBezTo>
                  <a:cubicBezTo>
                    <a:pt x="2684282" y="833364"/>
                    <a:pt x="2572403" y="879706"/>
                    <a:pt x="2455747" y="879706"/>
                  </a:cubicBezTo>
                  <a:lnTo>
                    <a:pt x="439853" y="879706"/>
                  </a:lnTo>
                  <a:cubicBezTo>
                    <a:pt x="323197" y="879706"/>
                    <a:pt x="211318" y="833364"/>
                    <a:pt x="128830" y="750876"/>
                  </a:cubicBezTo>
                  <a:cubicBezTo>
                    <a:pt x="46342" y="668387"/>
                    <a:pt x="0" y="556509"/>
                    <a:pt x="0" y="439853"/>
                  </a:cubicBezTo>
                  <a:lnTo>
                    <a:pt x="0" y="439853"/>
                  </a:lnTo>
                  <a:cubicBezTo>
                    <a:pt x="0" y="323197"/>
                    <a:pt x="46342" y="211318"/>
                    <a:pt x="128830" y="128830"/>
                  </a:cubicBezTo>
                  <a:cubicBezTo>
                    <a:pt x="211318" y="46342"/>
                    <a:pt x="323197" y="0"/>
                    <a:pt x="439853" y="0"/>
                  </a:cubicBezTo>
                  <a:close/>
                </a:path>
              </a:pathLst>
            </a:custGeom>
            <a:blipFill>
              <a:blip r:embed="rId5"/>
              <a:stretch>
                <a:fillRect l="-4115" t="0" r="-4115" b="0"/>
              </a:stretch>
            </a:blipFill>
          </p:spPr>
        </p:sp>
      </p:grpSp>
      <p:grpSp>
        <p:nvGrpSpPr>
          <p:cNvPr name="Group 20" id="20"/>
          <p:cNvGrpSpPr/>
          <p:nvPr/>
        </p:nvGrpSpPr>
        <p:grpSpPr>
          <a:xfrm rot="0">
            <a:off x="5710525" y="2986736"/>
            <a:ext cx="1804414" cy="447243"/>
            <a:chOff x="0" y="0"/>
            <a:chExt cx="2286000" cy="566609"/>
          </a:xfrm>
        </p:grpSpPr>
        <p:sp>
          <p:nvSpPr>
            <p:cNvPr name="Freeform 21" id="21"/>
            <p:cNvSpPr/>
            <p:nvPr/>
          </p:nvSpPr>
          <p:spPr>
            <a:xfrm flipH="false" flipV="false" rot="0">
              <a:off x="0" y="0"/>
              <a:ext cx="2286000" cy="566609"/>
            </a:xfrm>
            <a:custGeom>
              <a:avLst/>
              <a:gdLst/>
              <a:ahLst/>
              <a:cxnLst/>
              <a:rect r="r" b="b" t="t" l="l"/>
              <a:pathLst>
                <a:path h="566609" w="2286000">
                  <a:moveTo>
                    <a:pt x="0" y="0"/>
                  </a:moveTo>
                  <a:lnTo>
                    <a:pt x="2286000" y="0"/>
                  </a:lnTo>
                  <a:lnTo>
                    <a:pt x="2286000" y="566609"/>
                  </a:lnTo>
                  <a:lnTo>
                    <a:pt x="0" y="566609"/>
                  </a:lnTo>
                  <a:close/>
                </a:path>
              </a:pathLst>
            </a:custGeom>
            <a:solidFill>
              <a:srgbClr val="000000">
                <a:alpha val="0"/>
              </a:srgbClr>
            </a:solidFill>
          </p:spPr>
        </p:sp>
        <p:sp>
          <p:nvSpPr>
            <p:cNvPr name="TextBox 22" id="22"/>
            <p:cNvSpPr txBox="true"/>
            <p:nvPr/>
          </p:nvSpPr>
          <p:spPr>
            <a:xfrm>
              <a:off x="0" y="-95250"/>
              <a:ext cx="2286000" cy="661859"/>
            </a:xfrm>
            <a:prstGeom prst="rect">
              <a:avLst/>
            </a:prstGeom>
          </p:spPr>
          <p:txBody>
            <a:bodyPr anchor="ctr" rtlCol="false" tIns="0" lIns="0" bIns="0" rIns="0"/>
            <a:lstStyle/>
            <a:p>
              <a:pPr algn="ctr">
                <a:lnSpc>
                  <a:spcPts val="3346"/>
                </a:lnSpc>
              </a:pPr>
              <a:r>
                <a:rPr lang="en-US" sz="2100" b="true">
                  <a:solidFill>
                    <a:srgbClr val="FFFFFF"/>
                  </a:solidFill>
                  <a:latin typeface="Nanum Square Bold"/>
                  <a:ea typeface="Nanum Square Bold"/>
                  <a:cs typeface="Nanum Square Bold"/>
                  <a:sym typeface="Nanum Square Bold"/>
                </a:rPr>
                <a:t>뉴스 크롤링</a:t>
              </a:r>
            </a:p>
          </p:txBody>
        </p:sp>
      </p:grpSp>
      <p:grpSp>
        <p:nvGrpSpPr>
          <p:cNvPr name="Group 23" id="23"/>
          <p:cNvGrpSpPr/>
          <p:nvPr/>
        </p:nvGrpSpPr>
        <p:grpSpPr>
          <a:xfrm rot="5400000">
            <a:off x="2133420" y="3162773"/>
            <a:ext cx="1187587" cy="106929"/>
            <a:chOff x="0" y="0"/>
            <a:chExt cx="1504546" cy="135467"/>
          </a:xfrm>
        </p:grpSpPr>
        <p:sp>
          <p:nvSpPr>
            <p:cNvPr name="Freeform 24" id="24"/>
            <p:cNvSpPr/>
            <p:nvPr/>
          </p:nvSpPr>
          <p:spPr>
            <a:xfrm flipH="false" flipV="false" rot="0">
              <a:off x="0" y="0"/>
              <a:ext cx="1504570" cy="135509"/>
            </a:xfrm>
            <a:custGeom>
              <a:avLst/>
              <a:gdLst/>
              <a:ahLst/>
              <a:cxnLst/>
              <a:rect r="r" b="b" t="t" l="l"/>
              <a:pathLst>
                <a:path h="135509" w="1504570">
                  <a:moveTo>
                    <a:pt x="0" y="0"/>
                  </a:moveTo>
                  <a:lnTo>
                    <a:pt x="1504570" y="0"/>
                  </a:lnTo>
                  <a:lnTo>
                    <a:pt x="1504570" y="135509"/>
                  </a:lnTo>
                  <a:lnTo>
                    <a:pt x="0" y="135509"/>
                  </a:lnTo>
                  <a:lnTo>
                    <a:pt x="0" y="0"/>
                  </a:lnTo>
                  <a:close/>
                </a:path>
              </a:pathLst>
            </a:custGeom>
            <a:blipFill>
              <a:blip r:embed="rId6"/>
              <a:stretch>
                <a:fillRect l="-10813" t="-31" r="-10811" b="0"/>
              </a:stretch>
            </a:blipFill>
          </p:spPr>
        </p:sp>
      </p:grpSp>
      <p:grpSp>
        <p:nvGrpSpPr>
          <p:cNvPr name="Group 25" id="25"/>
          <p:cNvGrpSpPr/>
          <p:nvPr/>
        </p:nvGrpSpPr>
        <p:grpSpPr>
          <a:xfrm rot="0">
            <a:off x="2667066" y="4517088"/>
            <a:ext cx="13780377" cy="1182508"/>
            <a:chOff x="0" y="0"/>
            <a:chExt cx="17458268" cy="1498112"/>
          </a:xfrm>
        </p:grpSpPr>
        <p:sp>
          <p:nvSpPr>
            <p:cNvPr name="Freeform 26" id="26"/>
            <p:cNvSpPr/>
            <p:nvPr/>
          </p:nvSpPr>
          <p:spPr>
            <a:xfrm flipH="false" flipV="false" rot="0">
              <a:off x="0" y="0"/>
              <a:ext cx="17458310" cy="1498136"/>
            </a:xfrm>
            <a:custGeom>
              <a:avLst/>
              <a:gdLst/>
              <a:ahLst/>
              <a:cxnLst/>
              <a:rect r="r" b="b" t="t" l="l"/>
              <a:pathLst>
                <a:path h="1498136" w="17458310">
                  <a:moveTo>
                    <a:pt x="0" y="0"/>
                  </a:moveTo>
                  <a:lnTo>
                    <a:pt x="17458310" y="0"/>
                  </a:lnTo>
                  <a:lnTo>
                    <a:pt x="17458310" y="1498136"/>
                  </a:lnTo>
                  <a:lnTo>
                    <a:pt x="0" y="1498136"/>
                  </a:lnTo>
                  <a:lnTo>
                    <a:pt x="0" y="0"/>
                  </a:lnTo>
                  <a:close/>
                </a:path>
              </a:pathLst>
            </a:custGeom>
            <a:blipFill>
              <a:blip r:embed="rId4"/>
              <a:stretch>
                <a:fillRect l="0" t="-7632" r="0" b="-7630"/>
              </a:stretch>
            </a:blipFill>
          </p:spPr>
        </p:sp>
      </p:grpSp>
      <p:grpSp>
        <p:nvGrpSpPr>
          <p:cNvPr name="Group 27" id="27"/>
          <p:cNvGrpSpPr/>
          <p:nvPr/>
        </p:nvGrpSpPr>
        <p:grpSpPr>
          <a:xfrm rot="0">
            <a:off x="3304640" y="4874779"/>
            <a:ext cx="2031637" cy="456157"/>
            <a:chOff x="0" y="0"/>
            <a:chExt cx="2573867" cy="577903"/>
          </a:xfrm>
        </p:grpSpPr>
        <p:sp>
          <p:nvSpPr>
            <p:cNvPr name="Freeform 28" id="28"/>
            <p:cNvSpPr/>
            <p:nvPr/>
          </p:nvSpPr>
          <p:spPr>
            <a:xfrm flipH="false" flipV="false" rot="0">
              <a:off x="0" y="0"/>
              <a:ext cx="2573867" cy="577903"/>
            </a:xfrm>
            <a:custGeom>
              <a:avLst/>
              <a:gdLst/>
              <a:ahLst/>
              <a:cxnLst/>
              <a:rect r="r" b="b" t="t" l="l"/>
              <a:pathLst>
                <a:path h="577903" w="2573867">
                  <a:moveTo>
                    <a:pt x="0" y="0"/>
                  </a:moveTo>
                  <a:lnTo>
                    <a:pt x="2573867" y="0"/>
                  </a:lnTo>
                  <a:lnTo>
                    <a:pt x="2573867" y="577903"/>
                  </a:lnTo>
                  <a:lnTo>
                    <a:pt x="0" y="577903"/>
                  </a:lnTo>
                  <a:close/>
                </a:path>
              </a:pathLst>
            </a:custGeom>
            <a:solidFill>
              <a:srgbClr val="000000">
                <a:alpha val="0"/>
              </a:srgbClr>
            </a:solidFill>
          </p:spPr>
        </p:sp>
        <p:sp>
          <p:nvSpPr>
            <p:cNvPr name="TextBox 29" id="29"/>
            <p:cNvSpPr txBox="true"/>
            <p:nvPr/>
          </p:nvSpPr>
          <p:spPr>
            <a:xfrm>
              <a:off x="0" y="0"/>
              <a:ext cx="2573867" cy="577903"/>
            </a:xfrm>
            <a:prstGeom prst="rect">
              <a:avLst/>
            </a:prstGeom>
          </p:spPr>
          <p:txBody>
            <a:bodyPr anchor="ctr" rtlCol="false" tIns="0" lIns="0" bIns="0" rIns="0"/>
            <a:lstStyle/>
            <a:p>
              <a:pPr algn="ctr">
                <a:lnSpc>
                  <a:spcPts val="2300"/>
                </a:lnSpc>
              </a:pPr>
              <a:r>
                <a:rPr lang="en-US" b="true" sz="2100" spc="-105">
                  <a:solidFill>
                    <a:srgbClr val="141414"/>
                  </a:solidFill>
                  <a:latin typeface="Nanum Square Bold"/>
                  <a:ea typeface="Nanum Square Bold"/>
                  <a:cs typeface="Nanum Square Bold"/>
                  <a:sym typeface="Nanum Square Bold"/>
                </a:rPr>
                <a:t>Process 02</a:t>
              </a:r>
            </a:p>
          </p:txBody>
        </p:sp>
      </p:grpSp>
      <p:grpSp>
        <p:nvGrpSpPr>
          <p:cNvPr name="Group 30" id="30"/>
          <p:cNvGrpSpPr/>
          <p:nvPr/>
        </p:nvGrpSpPr>
        <p:grpSpPr>
          <a:xfrm rot="0">
            <a:off x="8105732" y="4865924"/>
            <a:ext cx="7738931" cy="465013"/>
            <a:chOff x="0" y="0"/>
            <a:chExt cx="9804400" cy="589122"/>
          </a:xfrm>
        </p:grpSpPr>
        <p:sp>
          <p:nvSpPr>
            <p:cNvPr name="Freeform 31" id="31"/>
            <p:cNvSpPr/>
            <p:nvPr/>
          </p:nvSpPr>
          <p:spPr>
            <a:xfrm flipH="false" flipV="false" rot="0">
              <a:off x="0" y="0"/>
              <a:ext cx="9804400" cy="589122"/>
            </a:xfrm>
            <a:custGeom>
              <a:avLst/>
              <a:gdLst/>
              <a:ahLst/>
              <a:cxnLst/>
              <a:rect r="r" b="b" t="t" l="l"/>
              <a:pathLst>
                <a:path h="589122" w="9804400">
                  <a:moveTo>
                    <a:pt x="0" y="0"/>
                  </a:moveTo>
                  <a:lnTo>
                    <a:pt x="9804400" y="0"/>
                  </a:lnTo>
                  <a:lnTo>
                    <a:pt x="9804400" y="589122"/>
                  </a:lnTo>
                  <a:lnTo>
                    <a:pt x="0" y="589122"/>
                  </a:lnTo>
                  <a:close/>
                </a:path>
              </a:pathLst>
            </a:custGeom>
            <a:solidFill>
              <a:srgbClr val="000000">
                <a:alpha val="0"/>
              </a:srgbClr>
            </a:solidFill>
          </p:spPr>
        </p:sp>
        <p:sp>
          <p:nvSpPr>
            <p:cNvPr name="TextBox 32" id="32"/>
            <p:cNvSpPr txBox="true"/>
            <p:nvPr/>
          </p:nvSpPr>
          <p:spPr>
            <a:xfrm>
              <a:off x="0" y="-95250"/>
              <a:ext cx="9804400" cy="684372"/>
            </a:xfrm>
            <a:prstGeom prst="rect">
              <a:avLst/>
            </a:prstGeom>
          </p:spPr>
          <p:txBody>
            <a:bodyPr anchor="ctr" rtlCol="false" tIns="0" lIns="0" bIns="0" rIns="0"/>
            <a:lstStyle/>
            <a:p>
              <a:pPr algn="l">
                <a:lnSpc>
                  <a:spcPts val="3345"/>
                </a:lnSpc>
              </a:pPr>
              <a:r>
                <a:rPr lang="en-US" sz="2100" b="true">
                  <a:solidFill>
                    <a:srgbClr val="000000"/>
                  </a:solidFill>
                  <a:latin typeface="Nanum Square Bold"/>
                  <a:ea typeface="Nanum Square Bold"/>
                  <a:cs typeface="Nanum Square Bold"/>
                  <a:sym typeface="Nanum Square Bold"/>
                </a:rPr>
                <a:t>주가, 원자재 &amp; 완제품 가격 수집</a:t>
              </a:r>
            </a:p>
          </p:txBody>
        </p:sp>
      </p:grpSp>
      <p:grpSp>
        <p:nvGrpSpPr>
          <p:cNvPr name="Group 33" id="33"/>
          <p:cNvGrpSpPr/>
          <p:nvPr/>
        </p:nvGrpSpPr>
        <p:grpSpPr>
          <a:xfrm rot="0">
            <a:off x="5469937" y="4762637"/>
            <a:ext cx="2285591" cy="691411"/>
            <a:chOff x="0" y="0"/>
            <a:chExt cx="2895600" cy="875944"/>
          </a:xfrm>
        </p:grpSpPr>
        <p:sp>
          <p:nvSpPr>
            <p:cNvPr name="Freeform 34" id="34"/>
            <p:cNvSpPr/>
            <p:nvPr/>
          </p:nvSpPr>
          <p:spPr>
            <a:xfrm flipH="false" flipV="false" rot="0">
              <a:off x="0" y="0"/>
              <a:ext cx="2895600" cy="875944"/>
            </a:xfrm>
            <a:custGeom>
              <a:avLst/>
              <a:gdLst/>
              <a:ahLst/>
              <a:cxnLst/>
              <a:rect r="r" b="b" t="t" l="l"/>
              <a:pathLst>
                <a:path h="875944" w="2895600">
                  <a:moveTo>
                    <a:pt x="437972" y="0"/>
                  </a:moveTo>
                  <a:lnTo>
                    <a:pt x="2457628" y="0"/>
                  </a:lnTo>
                  <a:cubicBezTo>
                    <a:pt x="2699513" y="0"/>
                    <a:pt x="2895600" y="196087"/>
                    <a:pt x="2895600" y="437972"/>
                  </a:cubicBezTo>
                  <a:lnTo>
                    <a:pt x="2895600" y="437972"/>
                  </a:lnTo>
                  <a:cubicBezTo>
                    <a:pt x="2895600" y="554129"/>
                    <a:pt x="2849457" y="665529"/>
                    <a:pt x="2767321" y="747665"/>
                  </a:cubicBezTo>
                  <a:cubicBezTo>
                    <a:pt x="2685185" y="829801"/>
                    <a:pt x="2573785" y="875944"/>
                    <a:pt x="2457628" y="875944"/>
                  </a:cubicBezTo>
                  <a:lnTo>
                    <a:pt x="437972" y="875944"/>
                  </a:lnTo>
                  <a:cubicBezTo>
                    <a:pt x="196087" y="875944"/>
                    <a:pt x="0" y="679857"/>
                    <a:pt x="0" y="437972"/>
                  </a:cubicBezTo>
                  <a:lnTo>
                    <a:pt x="0" y="437972"/>
                  </a:lnTo>
                  <a:cubicBezTo>
                    <a:pt x="0" y="196087"/>
                    <a:pt x="196087" y="0"/>
                    <a:pt x="437972" y="0"/>
                  </a:cubicBezTo>
                  <a:close/>
                </a:path>
              </a:pathLst>
            </a:custGeom>
            <a:blipFill>
              <a:blip r:embed="rId5"/>
              <a:stretch>
                <a:fillRect l="-3884" t="0" r="-3884" b="0"/>
              </a:stretch>
            </a:blipFill>
          </p:spPr>
        </p:sp>
      </p:grpSp>
      <p:grpSp>
        <p:nvGrpSpPr>
          <p:cNvPr name="Group 35" id="35"/>
          <p:cNvGrpSpPr/>
          <p:nvPr/>
        </p:nvGrpSpPr>
        <p:grpSpPr>
          <a:xfrm rot="0">
            <a:off x="5710525" y="4885677"/>
            <a:ext cx="1804414" cy="445331"/>
            <a:chOff x="0" y="0"/>
            <a:chExt cx="2286000" cy="564186"/>
          </a:xfrm>
        </p:grpSpPr>
        <p:sp>
          <p:nvSpPr>
            <p:cNvPr name="Freeform 36" id="36"/>
            <p:cNvSpPr/>
            <p:nvPr/>
          </p:nvSpPr>
          <p:spPr>
            <a:xfrm flipH="false" flipV="false" rot="0">
              <a:off x="0" y="0"/>
              <a:ext cx="2286000" cy="564186"/>
            </a:xfrm>
            <a:custGeom>
              <a:avLst/>
              <a:gdLst/>
              <a:ahLst/>
              <a:cxnLst/>
              <a:rect r="r" b="b" t="t" l="l"/>
              <a:pathLst>
                <a:path h="564186" w="2286000">
                  <a:moveTo>
                    <a:pt x="0" y="0"/>
                  </a:moveTo>
                  <a:lnTo>
                    <a:pt x="2286000" y="0"/>
                  </a:lnTo>
                  <a:lnTo>
                    <a:pt x="2286000" y="564186"/>
                  </a:lnTo>
                  <a:lnTo>
                    <a:pt x="0" y="564186"/>
                  </a:lnTo>
                  <a:close/>
                </a:path>
              </a:pathLst>
            </a:custGeom>
            <a:solidFill>
              <a:srgbClr val="000000">
                <a:alpha val="0"/>
              </a:srgbClr>
            </a:solidFill>
          </p:spPr>
        </p:sp>
        <p:sp>
          <p:nvSpPr>
            <p:cNvPr name="TextBox 37" id="37"/>
            <p:cNvSpPr txBox="true"/>
            <p:nvPr/>
          </p:nvSpPr>
          <p:spPr>
            <a:xfrm>
              <a:off x="0" y="-95250"/>
              <a:ext cx="2286000" cy="659436"/>
            </a:xfrm>
            <a:prstGeom prst="rect">
              <a:avLst/>
            </a:prstGeom>
          </p:spPr>
          <p:txBody>
            <a:bodyPr anchor="ctr" rtlCol="false" tIns="0" lIns="0" bIns="0" rIns="0"/>
            <a:lstStyle/>
            <a:p>
              <a:pPr algn="ctr">
                <a:lnSpc>
                  <a:spcPts val="3346"/>
                </a:lnSpc>
              </a:pPr>
              <a:r>
                <a:rPr lang="en-US" sz="2100" b="true">
                  <a:solidFill>
                    <a:srgbClr val="FFFFFF"/>
                  </a:solidFill>
                  <a:latin typeface="Nanum Square Bold"/>
                  <a:ea typeface="Nanum Square Bold"/>
                  <a:cs typeface="Nanum Square Bold"/>
                  <a:sym typeface="Nanum Square Bold"/>
                </a:rPr>
                <a:t>데이터 수집</a:t>
              </a:r>
            </a:p>
          </p:txBody>
        </p:sp>
      </p:grpSp>
      <p:grpSp>
        <p:nvGrpSpPr>
          <p:cNvPr name="Group 38" id="38"/>
          <p:cNvGrpSpPr/>
          <p:nvPr/>
        </p:nvGrpSpPr>
        <p:grpSpPr>
          <a:xfrm rot="5400000">
            <a:off x="2135959" y="5060733"/>
            <a:ext cx="1182508" cy="106929"/>
            <a:chOff x="0" y="0"/>
            <a:chExt cx="1498112" cy="135467"/>
          </a:xfrm>
        </p:grpSpPr>
        <p:sp>
          <p:nvSpPr>
            <p:cNvPr name="Freeform 39" id="39"/>
            <p:cNvSpPr/>
            <p:nvPr/>
          </p:nvSpPr>
          <p:spPr>
            <a:xfrm flipH="false" flipV="false" rot="0">
              <a:off x="0" y="0"/>
              <a:ext cx="1498136" cy="135509"/>
            </a:xfrm>
            <a:custGeom>
              <a:avLst/>
              <a:gdLst/>
              <a:ahLst/>
              <a:cxnLst/>
              <a:rect r="r" b="b" t="t" l="l"/>
              <a:pathLst>
                <a:path h="135509" w="1498136">
                  <a:moveTo>
                    <a:pt x="0" y="0"/>
                  </a:moveTo>
                  <a:lnTo>
                    <a:pt x="1498136" y="0"/>
                  </a:lnTo>
                  <a:lnTo>
                    <a:pt x="1498136" y="135509"/>
                  </a:lnTo>
                  <a:lnTo>
                    <a:pt x="0" y="135509"/>
                  </a:lnTo>
                  <a:lnTo>
                    <a:pt x="0" y="0"/>
                  </a:lnTo>
                  <a:close/>
                </a:path>
              </a:pathLst>
            </a:custGeom>
            <a:blipFill>
              <a:blip r:embed="rId6"/>
              <a:stretch>
                <a:fillRect l="-11074" t="-31" r="-11073" b="0"/>
              </a:stretch>
            </a:blipFill>
          </p:spPr>
        </p:sp>
      </p:grpSp>
      <p:grpSp>
        <p:nvGrpSpPr>
          <p:cNvPr name="Group 40" id="40"/>
          <p:cNvGrpSpPr/>
          <p:nvPr/>
        </p:nvGrpSpPr>
        <p:grpSpPr>
          <a:xfrm rot="5400000">
            <a:off x="9493755" y="4049260"/>
            <a:ext cx="127000" cy="228600"/>
            <a:chOff x="0" y="0"/>
            <a:chExt cx="169333" cy="304800"/>
          </a:xfrm>
        </p:grpSpPr>
        <p:sp>
          <p:nvSpPr>
            <p:cNvPr name="Freeform 41" id="41"/>
            <p:cNvSpPr/>
            <p:nvPr/>
          </p:nvSpPr>
          <p:spPr>
            <a:xfrm flipH="false" flipV="false" rot="0">
              <a:off x="0" y="0"/>
              <a:ext cx="169291" cy="304800"/>
            </a:xfrm>
            <a:custGeom>
              <a:avLst/>
              <a:gdLst/>
              <a:ahLst/>
              <a:cxnLst/>
              <a:rect r="r" b="b" t="t" l="l"/>
              <a:pathLst>
                <a:path h="304800" w="169291">
                  <a:moveTo>
                    <a:pt x="0" y="0"/>
                  </a:moveTo>
                  <a:lnTo>
                    <a:pt x="169291" y="0"/>
                  </a:lnTo>
                  <a:lnTo>
                    <a:pt x="169291" y="304800"/>
                  </a:lnTo>
                  <a:lnTo>
                    <a:pt x="0" y="304800"/>
                  </a:lnTo>
                  <a:lnTo>
                    <a:pt x="0" y="0"/>
                  </a:lnTo>
                  <a:close/>
                </a:path>
              </a:pathLst>
            </a:custGeom>
            <a:blipFill>
              <a:blip r:embed="rId7">
                <a:alphaModFix amt="19999"/>
              </a:blip>
              <a:stretch>
                <a:fillRect l="-2500" t="0" r="-2525" b="0"/>
              </a:stretch>
            </a:blipFill>
          </p:spPr>
        </p:sp>
      </p:grpSp>
      <p:grpSp>
        <p:nvGrpSpPr>
          <p:cNvPr name="Group 42" id="42"/>
          <p:cNvGrpSpPr/>
          <p:nvPr/>
        </p:nvGrpSpPr>
        <p:grpSpPr>
          <a:xfrm rot="0">
            <a:off x="2667066" y="6412508"/>
            <a:ext cx="13780377" cy="1194692"/>
            <a:chOff x="0" y="0"/>
            <a:chExt cx="17458268" cy="1513547"/>
          </a:xfrm>
        </p:grpSpPr>
        <p:sp>
          <p:nvSpPr>
            <p:cNvPr name="Freeform 43" id="43"/>
            <p:cNvSpPr/>
            <p:nvPr/>
          </p:nvSpPr>
          <p:spPr>
            <a:xfrm flipH="false" flipV="false" rot="0">
              <a:off x="0" y="0"/>
              <a:ext cx="17458310" cy="1513571"/>
            </a:xfrm>
            <a:custGeom>
              <a:avLst/>
              <a:gdLst/>
              <a:ahLst/>
              <a:cxnLst/>
              <a:rect r="r" b="b" t="t" l="l"/>
              <a:pathLst>
                <a:path h="1513571" w="17458310">
                  <a:moveTo>
                    <a:pt x="0" y="0"/>
                  </a:moveTo>
                  <a:lnTo>
                    <a:pt x="17458310" y="0"/>
                  </a:lnTo>
                  <a:lnTo>
                    <a:pt x="17458310" y="1513571"/>
                  </a:lnTo>
                  <a:lnTo>
                    <a:pt x="0" y="1513571"/>
                  </a:lnTo>
                  <a:lnTo>
                    <a:pt x="0" y="0"/>
                  </a:lnTo>
                  <a:close/>
                </a:path>
              </a:pathLst>
            </a:custGeom>
            <a:blipFill>
              <a:blip r:embed="rId4"/>
              <a:stretch>
                <a:fillRect l="0" t="-7044" r="0" b="-7042"/>
              </a:stretch>
            </a:blipFill>
          </p:spPr>
        </p:sp>
      </p:grpSp>
      <p:grpSp>
        <p:nvGrpSpPr>
          <p:cNvPr name="Group 44" id="44"/>
          <p:cNvGrpSpPr/>
          <p:nvPr/>
        </p:nvGrpSpPr>
        <p:grpSpPr>
          <a:xfrm rot="0">
            <a:off x="3304641" y="6795786"/>
            <a:ext cx="2031637" cy="438956"/>
            <a:chOff x="0" y="0"/>
            <a:chExt cx="2573867" cy="556111"/>
          </a:xfrm>
        </p:grpSpPr>
        <p:sp>
          <p:nvSpPr>
            <p:cNvPr name="Freeform 45" id="45"/>
            <p:cNvSpPr/>
            <p:nvPr/>
          </p:nvSpPr>
          <p:spPr>
            <a:xfrm flipH="false" flipV="false" rot="0">
              <a:off x="0" y="0"/>
              <a:ext cx="2573867" cy="556111"/>
            </a:xfrm>
            <a:custGeom>
              <a:avLst/>
              <a:gdLst/>
              <a:ahLst/>
              <a:cxnLst/>
              <a:rect r="r" b="b" t="t" l="l"/>
              <a:pathLst>
                <a:path h="556111" w="2573867">
                  <a:moveTo>
                    <a:pt x="0" y="0"/>
                  </a:moveTo>
                  <a:lnTo>
                    <a:pt x="2573867" y="0"/>
                  </a:lnTo>
                  <a:lnTo>
                    <a:pt x="2573867" y="556111"/>
                  </a:lnTo>
                  <a:lnTo>
                    <a:pt x="0" y="556111"/>
                  </a:lnTo>
                  <a:close/>
                </a:path>
              </a:pathLst>
            </a:custGeom>
            <a:solidFill>
              <a:srgbClr val="000000">
                <a:alpha val="0"/>
              </a:srgbClr>
            </a:solidFill>
          </p:spPr>
        </p:sp>
        <p:sp>
          <p:nvSpPr>
            <p:cNvPr name="TextBox 46" id="46"/>
            <p:cNvSpPr txBox="true"/>
            <p:nvPr/>
          </p:nvSpPr>
          <p:spPr>
            <a:xfrm>
              <a:off x="0" y="0"/>
              <a:ext cx="2573867" cy="556111"/>
            </a:xfrm>
            <a:prstGeom prst="rect">
              <a:avLst/>
            </a:prstGeom>
          </p:spPr>
          <p:txBody>
            <a:bodyPr anchor="ctr" rtlCol="false" tIns="0" lIns="0" bIns="0" rIns="0"/>
            <a:lstStyle/>
            <a:p>
              <a:pPr algn="ctr">
                <a:lnSpc>
                  <a:spcPts val="2300"/>
                </a:lnSpc>
              </a:pPr>
              <a:r>
                <a:rPr lang="en-US" b="true" sz="2100" spc="-105">
                  <a:solidFill>
                    <a:srgbClr val="141414"/>
                  </a:solidFill>
                  <a:latin typeface="Nanum Square Bold"/>
                  <a:ea typeface="Nanum Square Bold"/>
                  <a:cs typeface="Nanum Square Bold"/>
                  <a:sym typeface="Nanum Square Bold"/>
                </a:rPr>
                <a:t>Process 03</a:t>
              </a:r>
            </a:p>
          </p:txBody>
        </p:sp>
      </p:grpSp>
      <p:grpSp>
        <p:nvGrpSpPr>
          <p:cNvPr name="Group 47" id="47"/>
          <p:cNvGrpSpPr/>
          <p:nvPr/>
        </p:nvGrpSpPr>
        <p:grpSpPr>
          <a:xfrm rot="0">
            <a:off x="8105732" y="6764938"/>
            <a:ext cx="7738931" cy="469804"/>
            <a:chOff x="0" y="0"/>
            <a:chExt cx="9804400" cy="595192"/>
          </a:xfrm>
        </p:grpSpPr>
        <p:sp>
          <p:nvSpPr>
            <p:cNvPr name="Freeform 48" id="48"/>
            <p:cNvSpPr/>
            <p:nvPr/>
          </p:nvSpPr>
          <p:spPr>
            <a:xfrm flipH="false" flipV="false" rot="0">
              <a:off x="0" y="0"/>
              <a:ext cx="9804400" cy="595192"/>
            </a:xfrm>
            <a:custGeom>
              <a:avLst/>
              <a:gdLst/>
              <a:ahLst/>
              <a:cxnLst/>
              <a:rect r="r" b="b" t="t" l="l"/>
              <a:pathLst>
                <a:path h="595192" w="9804400">
                  <a:moveTo>
                    <a:pt x="0" y="0"/>
                  </a:moveTo>
                  <a:lnTo>
                    <a:pt x="9804400" y="0"/>
                  </a:lnTo>
                  <a:lnTo>
                    <a:pt x="9804400" y="595192"/>
                  </a:lnTo>
                  <a:lnTo>
                    <a:pt x="0" y="595192"/>
                  </a:lnTo>
                  <a:close/>
                </a:path>
              </a:pathLst>
            </a:custGeom>
            <a:solidFill>
              <a:srgbClr val="000000">
                <a:alpha val="0"/>
              </a:srgbClr>
            </a:solidFill>
          </p:spPr>
        </p:sp>
        <p:sp>
          <p:nvSpPr>
            <p:cNvPr name="TextBox 49" id="49"/>
            <p:cNvSpPr txBox="true"/>
            <p:nvPr/>
          </p:nvSpPr>
          <p:spPr>
            <a:xfrm>
              <a:off x="0" y="-95250"/>
              <a:ext cx="9804400" cy="690442"/>
            </a:xfrm>
            <a:prstGeom prst="rect">
              <a:avLst/>
            </a:prstGeom>
          </p:spPr>
          <p:txBody>
            <a:bodyPr anchor="ctr" rtlCol="false" tIns="0" lIns="0" bIns="0" rIns="0"/>
            <a:lstStyle/>
            <a:p>
              <a:pPr algn="l">
                <a:lnSpc>
                  <a:spcPts val="3345"/>
                </a:lnSpc>
              </a:pPr>
              <a:r>
                <a:rPr lang="en-US" sz="2100" b="true">
                  <a:solidFill>
                    <a:srgbClr val="000000"/>
                  </a:solidFill>
                  <a:latin typeface="Nanum Square Bold"/>
                  <a:ea typeface="Nanum Square Bold"/>
                  <a:cs typeface="Nanum Square Bold"/>
                  <a:sym typeface="Nanum Square Bold"/>
                </a:rPr>
                <a:t>뉴스, 주가, 원자재 &amp; 완제품 가격 상관관계 분석</a:t>
              </a:r>
            </a:p>
          </p:txBody>
        </p:sp>
      </p:grpSp>
      <p:grpSp>
        <p:nvGrpSpPr>
          <p:cNvPr name="Group 50" id="50"/>
          <p:cNvGrpSpPr/>
          <p:nvPr/>
        </p:nvGrpSpPr>
        <p:grpSpPr>
          <a:xfrm rot="0">
            <a:off x="5469937" y="6660587"/>
            <a:ext cx="2285591" cy="698535"/>
            <a:chOff x="0" y="0"/>
            <a:chExt cx="2895600" cy="884969"/>
          </a:xfrm>
        </p:grpSpPr>
        <p:sp>
          <p:nvSpPr>
            <p:cNvPr name="Freeform 51" id="51"/>
            <p:cNvSpPr/>
            <p:nvPr/>
          </p:nvSpPr>
          <p:spPr>
            <a:xfrm flipH="false" flipV="false" rot="0">
              <a:off x="0" y="0"/>
              <a:ext cx="2895600" cy="884969"/>
            </a:xfrm>
            <a:custGeom>
              <a:avLst/>
              <a:gdLst/>
              <a:ahLst/>
              <a:cxnLst/>
              <a:rect r="r" b="b" t="t" l="l"/>
              <a:pathLst>
                <a:path h="884969" w="2895600">
                  <a:moveTo>
                    <a:pt x="442484" y="0"/>
                  </a:moveTo>
                  <a:lnTo>
                    <a:pt x="2453116" y="0"/>
                  </a:lnTo>
                  <a:cubicBezTo>
                    <a:pt x="2570470" y="0"/>
                    <a:pt x="2683017" y="46619"/>
                    <a:pt x="2765999" y="129601"/>
                  </a:cubicBezTo>
                  <a:cubicBezTo>
                    <a:pt x="2848981" y="212583"/>
                    <a:pt x="2895600" y="325130"/>
                    <a:pt x="2895600" y="442484"/>
                  </a:cubicBezTo>
                  <a:lnTo>
                    <a:pt x="2895600" y="442484"/>
                  </a:lnTo>
                  <a:cubicBezTo>
                    <a:pt x="2895600" y="559839"/>
                    <a:pt x="2848981" y="672386"/>
                    <a:pt x="2765999" y="755368"/>
                  </a:cubicBezTo>
                  <a:cubicBezTo>
                    <a:pt x="2683017" y="838350"/>
                    <a:pt x="2570470" y="884969"/>
                    <a:pt x="2453116" y="884969"/>
                  </a:cubicBezTo>
                  <a:lnTo>
                    <a:pt x="442484" y="884969"/>
                  </a:lnTo>
                  <a:cubicBezTo>
                    <a:pt x="325130" y="884969"/>
                    <a:pt x="212583" y="838350"/>
                    <a:pt x="129601" y="755368"/>
                  </a:cubicBezTo>
                  <a:cubicBezTo>
                    <a:pt x="46619" y="672386"/>
                    <a:pt x="0" y="559839"/>
                    <a:pt x="0" y="442484"/>
                  </a:cubicBezTo>
                  <a:lnTo>
                    <a:pt x="0" y="442484"/>
                  </a:lnTo>
                  <a:cubicBezTo>
                    <a:pt x="0" y="325130"/>
                    <a:pt x="46619" y="212583"/>
                    <a:pt x="129601" y="129601"/>
                  </a:cubicBezTo>
                  <a:cubicBezTo>
                    <a:pt x="212583" y="46619"/>
                    <a:pt x="325130" y="0"/>
                    <a:pt x="442484" y="0"/>
                  </a:cubicBezTo>
                  <a:close/>
                </a:path>
              </a:pathLst>
            </a:custGeom>
            <a:blipFill>
              <a:blip r:embed="rId5"/>
              <a:stretch>
                <a:fillRect l="-4439" t="0" r="-4439" b="0"/>
              </a:stretch>
            </a:blipFill>
          </p:spPr>
        </p:sp>
      </p:grpSp>
      <p:grpSp>
        <p:nvGrpSpPr>
          <p:cNvPr name="Group 52" id="52"/>
          <p:cNvGrpSpPr/>
          <p:nvPr/>
        </p:nvGrpSpPr>
        <p:grpSpPr>
          <a:xfrm rot="0">
            <a:off x="5710526" y="6784895"/>
            <a:ext cx="1804414" cy="449919"/>
            <a:chOff x="0" y="0"/>
            <a:chExt cx="2286000" cy="569999"/>
          </a:xfrm>
        </p:grpSpPr>
        <p:sp>
          <p:nvSpPr>
            <p:cNvPr name="Freeform 53" id="53"/>
            <p:cNvSpPr/>
            <p:nvPr/>
          </p:nvSpPr>
          <p:spPr>
            <a:xfrm flipH="false" flipV="false" rot="0">
              <a:off x="0" y="0"/>
              <a:ext cx="2286000" cy="569999"/>
            </a:xfrm>
            <a:custGeom>
              <a:avLst/>
              <a:gdLst/>
              <a:ahLst/>
              <a:cxnLst/>
              <a:rect r="r" b="b" t="t" l="l"/>
              <a:pathLst>
                <a:path h="569999" w="2286000">
                  <a:moveTo>
                    <a:pt x="0" y="0"/>
                  </a:moveTo>
                  <a:lnTo>
                    <a:pt x="2286000" y="0"/>
                  </a:lnTo>
                  <a:lnTo>
                    <a:pt x="2286000" y="569999"/>
                  </a:lnTo>
                  <a:lnTo>
                    <a:pt x="0" y="569999"/>
                  </a:lnTo>
                  <a:close/>
                </a:path>
              </a:pathLst>
            </a:custGeom>
            <a:solidFill>
              <a:srgbClr val="000000">
                <a:alpha val="0"/>
              </a:srgbClr>
            </a:solidFill>
          </p:spPr>
        </p:sp>
        <p:sp>
          <p:nvSpPr>
            <p:cNvPr name="TextBox 54" id="54"/>
            <p:cNvSpPr txBox="true"/>
            <p:nvPr/>
          </p:nvSpPr>
          <p:spPr>
            <a:xfrm>
              <a:off x="0" y="-95250"/>
              <a:ext cx="2286000" cy="665249"/>
            </a:xfrm>
            <a:prstGeom prst="rect">
              <a:avLst/>
            </a:prstGeom>
          </p:spPr>
          <p:txBody>
            <a:bodyPr anchor="ctr" rtlCol="false" tIns="0" lIns="0" bIns="0" rIns="0"/>
            <a:lstStyle/>
            <a:p>
              <a:pPr algn="ctr">
                <a:lnSpc>
                  <a:spcPts val="3346"/>
                </a:lnSpc>
              </a:pPr>
              <a:r>
                <a:rPr lang="en-US" sz="2100" b="true">
                  <a:solidFill>
                    <a:srgbClr val="FFFFFF"/>
                  </a:solidFill>
                  <a:latin typeface="Nanum Square Bold"/>
                  <a:ea typeface="Nanum Square Bold"/>
                  <a:cs typeface="Nanum Square Bold"/>
                  <a:sym typeface="Nanum Square Bold"/>
                </a:rPr>
                <a:t>분 석</a:t>
              </a:r>
            </a:p>
          </p:txBody>
        </p:sp>
      </p:grpSp>
      <p:grpSp>
        <p:nvGrpSpPr>
          <p:cNvPr name="Group 55" id="55"/>
          <p:cNvGrpSpPr/>
          <p:nvPr/>
        </p:nvGrpSpPr>
        <p:grpSpPr>
          <a:xfrm rot="5400000">
            <a:off x="2129867" y="6962305"/>
            <a:ext cx="1194692" cy="106929"/>
            <a:chOff x="0" y="0"/>
            <a:chExt cx="1513547" cy="135467"/>
          </a:xfrm>
        </p:grpSpPr>
        <p:sp>
          <p:nvSpPr>
            <p:cNvPr name="Freeform 56" id="56"/>
            <p:cNvSpPr/>
            <p:nvPr/>
          </p:nvSpPr>
          <p:spPr>
            <a:xfrm flipH="false" flipV="false" rot="0">
              <a:off x="0" y="0"/>
              <a:ext cx="1513571" cy="135509"/>
            </a:xfrm>
            <a:custGeom>
              <a:avLst/>
              <a:gdLst/>
              <a:ahLst/>
              <a:cxnLst/>
              <a:rect r="r" b="b" t="t" l="l"/>
              <a:pathLst>
                <a:path h="135509" w="1513571">
                  <a:moveTo>
                    <a:pt x="0" y="0"/>
                  </a:moveTo>
                  <a:lnTo>
                    <a:pt x="1513571" y="0"/>
                  </a:lnTo>
                  <a:lnTo>
                    <a:pt x="1513571" y="135509"/>
                  </a:lnTo>
                  <a:lnTo>
                    <a:pt x="0" y="135509"/>
                  </a:lnTo>
                  <a:lnTo>
                    <a:pt x="0" y="0"/>
                  </a:lnTo>
                  <a:close/>
                </a:path>
              </a:pathLst>
            </a:custGeom>
            <a:blipFill>
              <a:blip r:embed="rId6"/>
              <a:stretch>
                <a:fillRect l="-10451" t="-31" r="-10450" b="0"/>
              </a:stretch>
            </a:blipFill>
          </p:spPr>
        </p:sp>
      </p:grpSp>
      <p:grpSp>
        <p:nvGrpSpPr>
          <p:cNvPr name="Group 57" id="57"/>
          <p:cNvGrpSpPr/>
          <p:nvPr/>
        </p:nvGrpSpPr>
        <p:grpSpPr>
          <a:xfrm rot="0">
            <a:off x="2667066" y="8317965"/>
            <a:ext cx="13780377" cy="1184678"/>
            <a:chOff x="0" y="0"/>
            <a:chExt cx="17458268" cy="1500861"/>
          </a:xfrm>
        </p:grpSpPr>
        <p:sp>
          <p:nvSpPr>
            <p:cNvPr name="Freeform 58" id="58"/>
            <p:cNvSpPr/>
            <p:nvPr/>
          </p:nvSpPr>
          <p:spPr>
            <a:xfrm flipH="false" flipV="false" rot="0">
              <a:off x="0" y="0"/>
              <a:ext cx="17458310" cy="1500885"/>
            </a:xfrm>
            <a:custGeom>
              <a:avLst/>
              <a:gdLst/>
              <a:ahLst/>
              <a:cxnLst/>
              <a:rect r="r" b="b" t="t" l="l"/>
              <a:pathLst>
                <a:path h="1500885" w="17458310">
                  <a:moveTo>
                    <a:pt x="0" y="0"/>
                  </a:moveTo>
                  <a:lnTo>
                    <a:pt x="17458310" y="0"/>
                  </a:lnTo>
                  <a:lnTo>
                    <a:pt x="17458310" y="1500885"/>
                  </a:lnTo>
                  <a:lnTo>
                    <a:pt x="0" y="1500885"/>
                  </a:lnTo>
                  <a:lnTo>
                    <a:pt x="0" y="0"/>
                  </a:lnTo>
                  <a:close/>
                </a:path>
              </a:pathLst>
            </a:custGeom>
            <a:blipFill>
              <a:blip r:embed="rId4"/>
              <a:stretch>
                <a:fillRect l="0" t="-7526" r="0" b="-7524"/>
              </a:stretch>
            </a:blipFill>
          </p:spPr>
        </p:sp>
      </p:grpSp>
      <p:grpSp>
        <p:nvGrpSpPr>
          <p:cNvPr name="Group 59" id="59"/>
          <p:cNvGrpSpPr/>
          <p:nvPr/>
        </p:nvGrpSpPr>
        <p:grpSpPr>
          <a:xfrm rot="0">
            <a:off x="3304640" y="8698029"/>
            <a:ext cx="2031637" cy="435277"/>
            <a:chOff x="0" y="0"/>
            <a:chExt cx="2573867" cy="551449"/>
          </a:xfrm>
        </p:grpSpPr>
        <p:sp>
          <p:nvSpPr>
            <p:cNvPr name="Freeform 60" id="60"/>
            <p:cNvSpPr/>
            <p:nvPr/>
          </p:nvSpPr>
          <p:spPr>
            <a:xfrm flipH="false" flipV="false" rot="0">
              <a:off x="0" y="0"/>
              <a:ext cx="2573867" cy="551449"/>
            </a:xfrm>
            <a:custGeom>
              <a:avLst/>
              <a:gdLst/>
              <a:ahLst/>
              <a:cxnLst/>
              <a:rect r="r" b="b" t="t" l="l"/>
              <a:pathLst>
                <a:path h="551449" w="2573867">
                  <a:moveTo>
                    <a:pt x="0" y="0"/>
                  </a:moveTo>
                  <a:lnTo>
                    <a:pt x="2573867" y="0"/>
                  </a:lnTo>
                  <a:lnTo>
                    <a:pt x="2573867" y="551449"/>
                  </a:lnTo>
                  <a:lnTo>
                    <a:pt x="0" y="551449"/>
                  </a:lnTo>
                  <a:close/>
                </a:path>
              </a:pathLst>
            </a:custGeom>
            <a:solidFill>
              <a:srgbClr val="000000">
                <a:alpha val="0"/>
              </a:srgbClr>
            </a:solidFill>
          </p:spPr>
        </p:sp>
        <p:sp>
          <p:nvSpPr>
            <p:cNvPr name="TextBox 61" id="61"/>
            <p:cNvSpPr txBox="true"/>
            <p:nvPr/>
          </p:nvSpPr>
          <p:spPr>
            <a:xfrm>
              <a:off x="0" y="0"/>
              <a:ext cx="2573867" cy="551449"/>
            </a:xfrm>
            <a:prstGeom prst="rect">
              <a:avLst/>
            </a:prstGeom>
          </p:spPr>
          <p:txBody>
            <a:bodyPr anchor="ctr" rtlCol="false" tIns="0" lIns="0" bIns="0" rIns="0"/>
            <a:lstStyle/>
            <a:p>
              <a:pPr algn="ctr">
                <a:lnSpc>
                  <a:spcPts val="2300"/>
                </a:lnSpc>
              </a:pPr>
              <a:r>
                <a:rPr lang="en-US" b="true" sz="2100" spc="-105">
                  <a:solidFill>
                    <a:srgbClr val="141414"/>
                  </a:solidFill>
                  <a:latin typeface="Nanum Square Bold"/>
                  <a:ea typeface="Nanum Square Bold"/>
                  <a:cs typeface="Nanum Square Bold"/>
                  <a:sym typeface="Nanum Square Bold"/>
                </a:rPr>
                <a:t>Process 04</a:t>
              </a:r>
            </a:p>
          </p:txBody>
        </p:sp>
      </p:grpSp>
      <p:grpSp>
        <p:nvGrpSpPr>
          <p:cNvPr name="Group 62" id="62"/>
          <p:cNvGrpSpPr/>
          <p:nvPr/>
        </p:nvGrpSpPr>
        <p:grpSpPr>
          <a:xfrm rot="0">
            <a:off x="8105732" y="8667440"/>
            <a:ext cx="7738931" cy="465866"/>
            <a:chOff x="0" y="0"/>
            <a:chExt cx="9804400" cy="590203"/>
          </a:xfrm>
        </p:grpSpPr>
        <p:sp>
          <p:nvSpPr>
            <p:cNvPr name="Freeform 63" id="63"/>
            <p:cNvSpPr/>
            <p:nvPr/>
          </p:nvSpPr>
          <p:spPr>
            <a:xfrm flipH="false" flipV="false" rot="0">
              <a:off x="0" y="0"/>
              <a:ext cx="9804400" cy="590203"/>
            </a:xfrm>
            <a:custGeom>
              <a:avLst/>
              <a:gdLst/>
              <a:ahLst/>
              <a:cxnLst/>
              <a:rect r="r" b="b" t="t" l="l"/>
              <a:pathLst>
                <a:path h="590203" w="9804400">
                  <a:moveTo>
                    <a:pt x="0" y="0"/>
                  </a:moveTo>
                  <a:lnTo>
                    <a:pt x="9804400" y="0"/>
                  </a:lnTo>
                  <a:lnTo>
                    <a:pt x="9804400" y="590203"/>
                  </a:lnTo>
                  <a:lnTo>
                    <a:pt x="0" y="590203"/>
                  </a:lnTo>
                  <a:close/>
                </a:path>
              </a:pathLst>
            </a:custGeom>
            <a:solidFill>
              <a:srgbClr val="000000">
                <a:alpha val="0"/>
              </a:srgbClr>
            </a:solidFill>
          </p:spPr>
        </p:sp>
        <p:sp>
          <p:nvSpPr>
            <p:cNvPr name="TextBox 64" id="64"/>
            <p:cNvSpPr txBox="true"/>
            <p:nvPr/>
          </p:nvSpPr>
          <p:spPr>
            <a:xfrm>
              <a:off x="0" y="-95250"/>
              <a:ext cx="9804400" cy="685453"/>
            </a:xfrm>
            <a:prstGeom prst="rect">
              <a:avLst/>
            </a:prstGeom>
          </p:spPr>
          <p:txBody>
            <a:bodyPr anchor="ctr" rtlCol="false" tIns="0" lIns="0" bIns="0" rIns="0"/>
            <a:lstStyle/>
            <a:p>
              <a:pPr algn="l">
                <a:lnSpc>
                  <a:spcPts val="3345"/>
                </a:lnSpc>
              </a:pPr>
              <a:r>
                <a:rPr lang="en-US" sz="2100" b="true">
                  <a:solidFill>
                    <a:srgbClr val="000000"/>
                  </a:solidFill>
                  <a:latin typeface="Nanum Square Bold"/>
                  <a:ea typeface="Nanum Square Bold"/>
                  <a:cs typeface="Nanum Square Bold"/>
                  <a:sym typeface="Nanum Square Bold"/>
                </a:rPr>
                <a:t>상관관계 분석을 통한 가격 예측 및 시각화</a:t>
              </a:r>
            </a:p>
          </p:txBody>
        </p:sp>
      </p:grpSp>
      <p:grpSp>
        <p:nvGrpSpPr>
          <p:cNvPr name="Group 65" id="65"/>
          <p:cNvGrpSpPr/>
          <p:nvPr/>
        </p:nvGrpSpPr>
        <p:grpSpPr>
          <a:xfrm rot="0">
            <a:off x="5469937" y="8563964"/>
            <a:ext cx="2285591" cy="692679"/>
            <a:chOff x="0" y="0"/>
            <a:chExt cx="2895600" cy="877551"/>
          </a:xfrm>
        </p:grpSpPr>
        <p:sp>
          <p:nvSpPr>
            <p:cNvPr name="Freeform 66" id="66"/>
            <p:cNvSpPr/>
            <p:nvPr/>
          </p:nvSpPr>
          <p:spPr>
            <a:xfrm flipH="false" flipV="false" rot="0">
              <a:off x="0" y="0"/>
              <a:ext cx="2895600" cy="877551"/>
            </a:xfrm>
            <a:custGeom>
              <a:avLst/>
              <a:gdLst/>
              <a:ahLst/>
              <a:cxnLst/>
              <a:rect r="r" b="b" t="t" l="l"/>
              <a:pathLst>
                <a:path h="877551" w="2895600">
                  <a:moveTo>
                    <a:pt x="438776" y="0"/>
                  </a:moveTo>
                  <a:lnTo>
                    <a:pt x="2456824" y="0"/>
                  </a:lnTo>
                  <a:cubicBezTo>
                    <a:pt x="2573195" y="0"/>
                    <a:pt x="2684799" y="46228"/>
                    <a:pt x="2767086" y="128514"/>
                  </a:cubicBezTo>
                  <a:cubicBezTo>
                    <a:pt x="2849372" y="210801"/>
                    <a:pt x="2895600" y="322405"/>
                    <a:pt x="2895600" y="438776"/>
                  </a:cubicBezTo>
                  <a:lnTo>
                    <a:pt x="2895600" y="438776"/>
                  </a:lnTo>
                  <a:cubicBezTo>
                    <a:pt x="2895600" y="681105"/>
                    <a:pt x="2699153" y="877551"/>
                    <a:pt x="2456824" y="877551"/>
                  </a:cubicBezTo>
                  <a:lnTo>
                    <a:pt x="438776" y="877551"/>
                  </a:lnTo>
                  <a:cubicBezTo>
                    <a:pt x="322405" y="877551"/>
                    <a:pt x="210801" y="831323"/>
                    <a:pt x="128514" y="749037"/>
                  </a:cubicBezTo>
                  <a:cubicBezTo>
                    <a:pt x="46228" y="666750"/>
                    <a:pt x="0" y="555146"/>
                    <a:pt x="0" y="438776"/>
                  </a:cubicBezTo>
                  <a:lnTo>
                    <a:pt x="0" y="438776"/>
                  </a:lnTo>
                  <a:cubicBezTo>
                    <a:pt x="0" y="322405"/>
                    <a:pt x="46228" y="210801"/>
                    <a:pt x="128514" y="128514"/>
                  </a:cubicBezTo>
                  <a:cubicBezTo>
                    <a:pt x="210801" y="46228"/>
                    <a:pt x="322405" y="0"/>
                    <a:pt x="438776" y="0"/>
                  </a:cubicBezTo>
                  <a:close/>
                </a:path>
              </a:pathLst>
            </a:custGeom>
            <a:blipFill>
              <a:blip r:embed="rId5"/>
              <a:stretch>
                <a:fillRect l="-3983" t="0" r="-3983" b="0"/>
              </a:stretch>
            </a:blipFill>
          </p:spPr>
        </p:sp>
      </p:grpSp>
      <p:grpSp>
        <p:nvGrpSpPr>
          <p:cNvPr name="Group 67" id="67"/>
          <p:cNvGrpSpPr/>
          <p:nvPr/>
        </p:nvGrpSpPr>
        <p:grpSpPr>
          <a:xfrm rot="0">
            <a:off x="5710525" y="8687230"/>
            <a:ext cx="1804414" cy="446148"/>
            <a:chOff x="0" y="0"/>
            <a:chExt cx="2286000" cy="565221"/>
          </a:xfrm>
        </p:grpSpPr>
        <p:sp>
          <p:nvSpPr>
            <p:cNvPr name="Freeform 68" id="68"/>
            <p:cNvSpPr/>
            <p:nvPr/>
          </p:nvSpPr>
          <p:spPr>
            <a:xfrm flipH="false" flipV="false" rot="0">
              <a:off x="0" y="0"/>
              <a:ext cx="2286000" cy="565221"/>
            </a:xfrm>
            <a:custGeom>
              <a:avLst/>
              <a:gdLst/>
              <a:ahLst/>
              <a:cxnLst/>
              <a:rect r="r" b="b" t="t" l="l"/>
              <a:pathLst>
                <a:path h="565221" w="2286000">
                  <a:moveTo>
                    <a:pt x="0" y="0"/>
                  </a:moveTo>
                  <a:lnTo>
                    <a:pt x="2286000" y="0"/>
                  </a:lnTo>
                  <a:lnTo>
                    <a:pt x="2286000" y="565221"/>
                  </a:lnTo>
                  <a:lnTo>
                    <a:pt x="0" y="565221"/>
                  </a:lnTo>
                  <a:close/>
                </a:path>
              </a:pathLst>
            </a:custGeom>
            <a:solidFill>
              <a:srgbClr val="000000">
                <a:alpha val="0"/>
              </a:srgbClr>
            </a:solidFill>
          </p:spPr>
        </p:sp>
        <p:sp>
          <p:nvSpPr>
            <p:cNvPr name="TextBox 69" id="69"/>
            <p:cNvSpPr txBox="true"/>
            <p:nvPr/>
          </p:nvSpPr>
          <p:spPr>
            <a:xfrm>
              <a:off x="0" y="-95250"/>
              <a:ext cx="2286000" cy="660471"/>
            </a:xfrm>
            <a:prstGeom prst="rect">
              <a:avLst/>
            </a:prstGeom>
          </p:spPr>
          <p:txBody>
            <a:bodyPr anchor="ctr" rtlCol="false" tIns="0" lIns="0" bIns="0" rIns="0"/>
            <a:lstStyle/>
            <a:p>
              <a:pPr algn="ctr">
                <a:lnSpc>
                  <a:spcPts val="3346"/>
                </a:lnSpc>
              </a:pPr>
              <a:r>
                <a:rPr lang="en-US" sz="2100" b="true">
                  <a:solidFill>
                    <a:srgbClr val="FFFFFF"/>
                  </a:solidFill>
                  <a:latin typeface="Nanum Square Bold"/>
                  <a:ea typeface="Nanum Square Bold"/>
                  <a:cs typeface="Nanum Square Bold"/>
                  <a:sym typeface="Nanum Square Bold"/>
                </a:rPr>
                <a:t>예 측</a:t>
              </a:r>
            </a:p>
          </p:txBody>
        </p:sp>
      </p:grpSp>
      <p:grpSp>
        <p:nvGrpSpPr>
          <p:cNvPr name="Group 70" id="70"/>
          <p:cNvGrpSpPr/>
          <p:nvPr/>
        </p:nvGrpSpPr>
        <p:grpSpPr>
          <a:xfrm rot="5400000">
            <a:off x="2134874" y="8862704"/>
            <a:ext cx="1184678" cy="106929"/>
            <a:chOff x="0" y="0"/>
            <a:chExt cx="1500861" cy="135467"/>
          </a:xfrm>
        </p:grpSpPr>
        <p:sp>
          <p:nvSpPr>
            <p:cNvPr name="Freeform 71" id="71"/>
            <p:cNvSpPr/>
            <p:nvPr/>
          </p:nvSpPr>
          <p:spPr>
            <a:xfrm flipH="false" flipV="false" rot="0">
              <a:off x="0" y="0"/>
              <a:ext cx="1500885" cy="135509"/>
            </a:xfrm>
            <a:custGeom>
              <a:avLst/>
              <a:gdLst/>
              <a:ahLst/>
              <a:cxnLst/>
              <a:rect r="r" b="b" t="t" l="l"/>
              <a:pathLst>
                <a:path h="135509" w="1500885">
                  <a:moveTo>
                    <a:pt x="0" y="0"/>
                  </a:moveTo>
                  <a:lnTo>
                    <a:pt x="1500885" y="0"/>
                  </a:lnTo>
                  <a:lnTo>
                    <a:pt x="1500885" y="135509"/>
                  </a:lnTo>
                  <a:lnTo>
                    <a:pt x="0" y="135509"/>
                  </a:lnTo>
                  <a:lnTo>
                    <a:pt x="0" y="0"/>
                  </a:lnTo>
                  <a:close/>
                </a:path>
              </a:pathLst>
            </a:custGeom>
            <a:blipFill>
              <a:blip r:embed="rId6"/>
              <a:stretch>
                <a:fillRect l="-10962" t="-31" r="-10961" b="0"/>
              </a:stretch>
            </a:blipFill>
          </p:spPr>
        </p:sp>
      </p:grpSp>
      <p:grpSp>
        <p:nvGrpSpPr>
          <p:cNvPr name="Group 72" id="72"/>
          <p:cNvGrpSpPr/>
          <p:nvPr/>
        </p:nvGrpSpPr>
        <p:grpSpPr>
          <a:xfrm rot="5400000">
            <a:off x="9493755" y="5940401"/>
            <a:ext cx="127000" cy="228600"/>
            <a:chOff x="0" y="0"/>
            <a:chExt cx="169333" cy="304800"/>
          </a:xfrm>
        </p:grpSpPr>
        <p:sp>
          <p:nvSpPr>
            <p:cNvPr name="Freeform 73" id="73"/>
            <p:cNvSpPr/>
            <p:nvPr/>
          </p:nvSpPr>
          <p:spPr>
            <a:xfrm flipH="false" flipV="false" rot="0">
              <a:off x="0" y="0"/>
              <a:ext cx="169291" cy="304800"/>
            </a:xfrm>
            <a:custGeom>
              <a:avLst/>
              <a:gdLst/>
              <a:ahLst/>
              <a:cxnLst/>
              <a:rect r="r" b="b" t="t" l="l"/>
              <a:pathLst>
                <a:path h="304800" w="169291">
                  <a:moveTo>
                    <a:pt x="0" y="0"/>
                  </a:moveTo>
                  <a:lnTo>
                    <a:pt x="169291" y="0"/>
                  </a:lnTo>
                  <a:lnTo>
                    <a:pt x="169291" y="304800"/>
                  </a:lnTo>
                  <a:lnTo>
                    <a:pt x="0" y="304800"/>
                  </a:lnTo>
                  <a:lnTo>
                    <a:pt x="0" y="0"/>
                  </a:lnTo>
                  <a:close/>
                </a:path>
              </a:pathLst>
            </a:custGeom>
            <a:blipFill>
              <a:blip r:embed="rId7">
                <a:alphaModFix amt="19999"/>
              </a:blip>
              <a:stretch>
                <a:fillRect l="-2500" t="0" r="-2525" b="0"/>
              </a:stretch>
            </a:blipFill>
          </p:spPr>
        </p:sp>
      </p:grpSp>
      <p:grpSp>
        <p:nvGrpSpPr>
          <p:cNvPr name="Group 74" id="74"/>
          <p:cNvGrpSpPr/>
          <p:nvPr/>
        </p:nvGrpSpPr>
        <p:grpSpPr>
          <a:xfrm rot="5400000">
            <a:off x="9493755" y="7831542"/>
            <a:ext cx="127000" cy="228600"/>
            <a:chOff x="0" y="0"/>
            <a:chExt cx="169333" cy="304800"/>
          </a:xfrm>
        </p:grpSpPr>
        <p:sp>
          <p:nvSpPr>
            <p:cNvPr name="Freeform 75" id="75"/>
            <p:cNvSpPr/>
            <p:nvPr/>
          </p:nvSpPr>
          <p:spPr>
            <a:xfrm flipH="false" flipV="false" rot="0">
              <a:off x="0" y="0"/>
              <a:ext cx="169291" cy="304800"/>
            </a:xfrm>
            <a:custGeom>
              <a:avLst/>
              <a:gdLst/>
              <a:ahLst/>
              <a:cxnLst/>
              <a:rect r="r" b="b" t="t" l="l"/>
              <a:pathLst>
                <a:path h="304800" w="169291">
                  <a:moveTo>
                    <a:pt x="0" y="0"/>
                  </a:moveTo>
                  <a:lnTo>
                    <a:pt x="169291" y="0"/>
                  </a:lnTo>
                  <a:lnTo>
                    <a:pt x="169291" y="304800"/>
                  </a:lnTo>
                  <a:lnTo>
                    <a:pt x="0" y="304800"/>
                  </a:lnTo>
                  <a:lnTo>
                    <a:pt x="0" y="0"/>
                  </a:lnTo>
                  <a:close/>
                </a:path>
              </a:pathLst>
            </a:custGeom>
            <a:blipFill>
              <a:blip r:embed="rId7">
                <a:alphaModFix amt="19999"/>
              </a:blip>
              <a:stretch>
                <a:fillRect l="-2500" t="0" r="-2525" b="0"/>
              </a:stretch>
            </a:blipFill>
          </p:spPr>
        </p:sp>
      </p:grpSp>
      <p:grpSp>
        <p:nvGrpSpPr>
          <p:cNvPr name="Group 76" id="76"/>
          <p:cNvGrpSpPr/>
          <p:nvPr/>
        </p:nvGrpSpPr>
        <p:grpSpPr>
          <a:xfrm rot="0">
            <a:off x="329171" y="209742"/>
            <a:ext cx="18054079" cy="115550"/>
            <a:chOff x="0" y="0"/>
            <a:chExt cx="4754984" cy="30433"/>
          </a:xfrm>
        </p:grpSpPr>
        <p:sp>
          <p:nvSpPr>
            <p:cNvPr name="Freeform 77" id="77"/>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78" id="78"/>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181600" y="7810500"/>
            <a:ext cx="787400" cy="25400"/>
            <a:chOff x="0" y="0"/>
            <a:chExt cx="1049867" cy="33867"/>
          </a:xfrm>
        </p:grpSpPr>
        <p:sp>
          <p:nvSpPr>
            <p:cNvPr name="Freeform 3" id="3"/>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3"/>
              <a:stretch>
                <a:fillRect l="0" t="-6016" r="4" b="-5891"/>
              </a:stretch>
            </a:blipFill>
          </p:spPr>
        </p:sp>
      </p:grpSp>
      <p:grpSp>
        <p:nvGrpSpPr>
          <p:cNvPr name="Group 4" id="4"/>
          <p:cNvGrpSpPr/>
          <p:nvPr/>
        </p:nvGrpSpPr>
        <p:grpSpPr>
          <a:xfrm rot="0">
            <a:off x="1028700" y="978979"/>
            <a:ext cx="3557205" cy="395196"/>
            <a:chOff x="0" y="0"/>
            <a:chExt cx="4742940" cy="526928"/>
          </a:xfrm>
        </p:grpSpPr>
        <p:sp>
          <p:nvSpPr>
            <p:cNvPr name="Freeform 5" id="5"/>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6" id="6"/>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7" id="7"/>
          <p:cNvGrpSpPr/>
          <p:nvPr/>
        </p:nvGrpSpPr>
        <p:grpSpPr>
          <a:xfrm rot="0">
            <a:off x="1028700" y="1374175"/>
            <a:ext cx="7789185" cy="955113"/>
            <a:chOff x="0" y="0"/>
            <a:chExt cx="10385580" cy="1273484"/>
          </a:xfrm>
        </p:grpSpPr>
        <p:sp>
          <p:nvSpPr>
            <p:cNvPr name="Freeform 8" id="8"/>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9" id="9"/>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프로세스</a:t>
              </a:r>
            </a:p>
          </p:txBody>
        </p:sp>
      </p:grpSp>
      <p:grpSp>
        <p:nvGrpSpPr>
          <p:cNvPr name="Group 10" id="10"/>
          <p:cNvGrpSpPr/>
          <p:nvPr/>
        </p:nvGrpSpPr>
        <p:grpSpPr>
          <a:xfrm rot="0">
            <a:off x="329171" y="209742"/>
            <a:ext cx="18054079" cy="115550"/>
            <a:chOff x="0" y="0"/>
            <a:chExt cx="4754984" cy="30433"/>
          </a:xfrm>
        </p:grpSpPr>
        <p:sp>
          <p:nvSpPr>
            <p:cNvPr name="Freeform 11" id="11"/>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2" id="12"/>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grpSp>
        <p:nvGrpSpPr>
          <p:cNvPr name="Group 13" id="13"/>
          <p:cNvGrpSpPr/>
          <p:nvPr/>
        </p:nvGrpSpPr>
        <p:grpSpPr>
          <a:xfrm rot="0">
            <a:off x="6495021" y="4356725"/>
            <a:ext cx="4887326" cy="3306913"/>
            <a:chOff x="0" y="0"/>
            <a:chExt cx="6516434" cy="4409217"/>
          </a:xfrm>
        </p:grpSpPr>
        <p:sp>
          <p:nvSpPr>
            <p:cNvPr name="Freeform 14" id="14"/>
            <p:cNvSpPr/>
            <p:nvPr/>
          </p:nvSpPr>
          <p:spPr>
            <a:xfrm flipH="false" flipV="false" rot="0">
              <a:off x="1349957" y="2902329"/>
              <a:ext cx="912207" cy="912207"/>
            </a:xfrm>
            <a:custGeom>
              <a:avLst/>
              <a:gdLst/>
              <a:ahLst/>
              <a:cxnLst/>
              <a:rect r="r" b="b" t="t" l="l"/>
              <a:pathLst>
                <a:path h="912207" w="912207">
                  <a:moveTo>
                    <a:pt x="0" y="0"/>
                  </a:moveTo>
                  <a:lnTo>
                    <a:pt x="912207" y="0"/>
                  </a:lnTo>
                  <a:lnTo>
                    <a:pt x="912207" y="912208"/>
                  </a:lnTo>
                  <a:lnTo>
                    <a:pt x="0" y="912208"/>
                  </a:lnTo>
                  <a:lnTo>
                    <a:pt x="0" y="0"/>
                  </a:lnTo>
                  <a:close/>
                </a:path>
              </a:pathLst>
            </a:custGeom>
            <a:blipFill>
              <a:blip r:embed="rId4"/>
              <a:stretch>
                <a:fillRect l="0" t="0" r="0" b="0"/>
              </a:stretch>
            </a:blipFill>
          </p:spPr>
        </p:sp>
        <p:grpSp>
          <p:nvGrpSpPr>
            <p:cNvPr name="Group 15" id="15"/>
            <p:cNvGrpSpPr/>
            <p:nvPr/>
          </p:nvGrpSpPr>
          <p:grpSpPr>
            <a:xfrm rot="0">
              <a:off x="0" y="3603116"/>
              <a:ext cx="1527367" cy="806101"/>
              <a:chOff x="0" y="0"/>
              <a:chExt cx="696236" cy="367454"/>
            </a:xfrm>
          </p:grpSpPr>
          <p:sp>
            <p:nvSpPr>
              <p:cNvPr name="Freeform 16" id="16"/>
              <p:cNvSpPr/>
              <p:nvPr/>
            </p:nvSpPr>
            <p:spPr>
              <a:xfrm flipH="false" flipV="false" rot="0">
                <a:off x="0" y="0"/>
                <a:ext cx="696236" cy="367454"/>
              </a:xfrm>
              <a:custGeom>
                <a:avLst/>
                <a:gdLst/>
                <a:ahLst/>
                <a:cxnLst/>
                <a:rect r="r" b="b" t="t" l="l"/>
                <a:pathLst>
                  <a:path h="367454" w="696236">
                    <a:moveTo>
                      <a:pt x="0" y="0"/>
                    </a:moveTo>
                    <a:lnTo>
                      <a:pt x="696236" y="0"/>
                    </a:lnTo>
                    <a:lnTo>
                      <a:pt x="696236" y="367454"/>
                    </a:lnTo>
                    <a:lnTo>
                      <a:pt x="0" y="367454"/>
                    </a:lnTo>
                    <a:close/>
                  </a:path>
                </a:pathLst>
              </a:custGeom>
              <a:solidFill>
                <a:srgbClr val="FFFFFF"/>
              </a:solidFill>
              <a:ln w="19050" cap="sq">
                <a:solidFill>
                  <a:srgbClr val="000000"/>
                </a:solidFill>
                <a:prstDash val="solid"/>
                <a:miter/>
              </a:ln>
            </p:spPr>
          </p:sp>
          <p:sp>
            <p:nvSpPr>
              <p:cNvPr name="TextBox 17" id="17"/>
              <p:cNvSpPr txBox="true"/>
              <p:nvPr/>
            </p:nvSpPr>
            <p:spPr>
              <a:xfrm>
                <a:off x="0" y="-114300"/>
                <a:ext cx="696236" cy="481754"/>
              </a:xfrm>
              <a:prstGeom prst="rect">
                <a:avLst/>
              </a:prstGeom>
            </p:spPr>
            <p:txBody>
              <a:bodyPr anchor="ctr" rtlCol="false" tIns="19509" lIns="19509" bIns="19509" rIns="19509"/>
              <a:lstStyle/>
              <a:p>
                <a:pPr algn="ctr">
                  <a:lnSpc>
                    <a:spcPts val="3186"/>
                  </a:lnSpc>
                </a:pPr>
              </a:p>
            </p:txBody>
          </p:sp>
        </p:grpSp>
        <p:sp>
          <p:nvSpPr>
            <p:cNvPr name="Freeform 18" id="18"/>
            <p:cNvSpPr/>
            <p:nvPr/>
          </p:nvSpPr>
          <p:spPr>
            <a:xfrm flipH="false" flipV="false" rot="0">
              <a:off x="198810" y="3861418"/>
              <a:ext cx="1129747" cy="289498"/>
            </a:xfrm>
            <a:custGeom>
              <a:avLst/>
              <a:gdLst/>
              <a:ahLst/>
              <a:cxnLst/>
              <a:rect r="r" b="b" t="t" l="l"/>
              <a:pathLst>
                <a:path h="289498" w="1129747">
                  <a:moveTo>
                    <a:pt x="0" y="0"/>
                  </a:moveTo>
                  <a:lnTo>
                    <a:pt x="1129747" y="0"/>
                  </a:lnTo>
                  <a:lnTo>
                    <a:pt x="1129747" y="289498"/>
                  </a:lnTo>
                  <a:lnTo>
                    <a:pt x="0" y="289498"/>
                  </a:lnTo>
                  <a:lnTo>
                    <a:pt x="0" y="0"/>
                  </a:lnTo>
                  <a:close/>
                </a:path>
              </a:pathLst>
            </a:custGeom>
            <a:blipFill>
              <a:blip r:embed="rId5"/>
              <a:stretch>
                <a:fillRect l="0" t="0" r="0" b="0"/>
              </a:stretch>
            </a:blipFill>
          </p:spPr>
        </p:sp>
        <p:sp>
          <p:nvSpPr>
            <p:cNvPr name="Freeform 19" id="19"/>
            <p:cNvSpPr/>
            <p:nvPr/>
          </p:nvSpPr>
          <p:spPr>
            <a:xfrm flipH="false" flipV="false" rot="0">
              <a:off x="4295536" y="2902329"/>
              <a:ext cx="912207" cy="912207"/>
            </a:xfrm>
            <a:custGeom>
              <a:avLst/>
              <a:gdLst/>
              <a:ahLst/>
              <a:cxnLst/>
              <a:rect r="r" b="b" t="t" l="l"/>
              <a:pathLst>
                <a:path h="912207" w="912207">
                  <a:moveTo>
                    <a:pt x="0" y="0"/>
                  </a:moveTo>
                  <a:lnTo>
                    <a:pt x="912207" y="0"/>
                  </a:lnTo>
                  <a:lnTo>
                    <a:pt x="912207" y="912208"/>
                  </a:lnTo>
                  <a:lnTo>
                    <a:pt x="0" y="912208"/>
                  </a:lnTo>
                  <a:lnTo>
                    <a:pt x="0" y="0"/>
                  </a:lnTo>
                  <a:close/>
                </a:path>
              </a:pathLst>
            </a:custGeom>
            <a:blipFill>
              <a:blip r:embed="rId4"/>
              <a:stretch>
                <a:fillRect l="0" t="0" r="0" b="0"/>
              </a:stretch>
            </a:blipFill>
          </p:spPr>
        </p:sp>
        <p:grpSp>
          <p:nvGrpSpPr>
            <p:cNvPr name="Group 20" id="20"/>
            <p:cNvGrpSpPr/>
            <p:nvPr/>
          </p:nvGrpSpPr>
          <p:grpSpPr>
            <a:xfrm rot="0">
              <a:off x="4989067" y="3603116"/>
              <a:ext cx="1527367" cy="806101"/>
              <a:chOff x="0" y="0"/>
              <a:chExt cx="696236" cy="367454"/>
            </a:xfrm>
          </p:grpSpPr>
          <p:sp>
            <p:nvSpPr>
              <p:cNvPr name="Freeform 21" id="21"/>
              <p:cNvSpPr/>
              <p:nvPr/>
            </p:nvSpPr>
            <p:spPr>
              <a:xfrm flipH="false" flipV="false" rot="0">
                <a:off x="0" y="0"/>
                <a:ext cx="696236" cy="367454"/>
              </a:xfrm>
              <a:custGeom>
                <a:avLst/>
                <a:gdLst/>
                <a:ahLst/>
                <a:cxnLst/>
                <a:rect r="r" b="b" t="t" l="l"/>
                <a:pathLst>
                  <a:path h="367454" w="696236">
                    <a:moveTo>
                      <a:pt x="0" y="0"/>
                    </a:moveTo>
                    <a:lnTo>
                      <a:pt x="696236" y="0"/>
                    </a:lnTo>
                    <a:lnTo>
                      <a:pt x="696236" y="367454"/>
                    </a:lnTo>
                    <a:lnTo>
                      <a:pt x="0" y="367454"/>
                    </a:lnTo>
                    <a:close/>
                  </a:path>
                </a:pathLst>
              </a:custGeom>
              <a:solidFill>
                <a:srgbClr val="FFFFFF"/>
              </a:solidFill>
              <a:ln w="19050" cap="sq">
                <a:solidFill>
                  <a:srgbClr val="000000"/>
                </a:solidFill>
                <a:prstDash val="solid"/>
                <a:miter/>
              </a:ln>
            </p:spPr>
          </p:sp>
          <p:sp>
            <p:nvSpPr>
              <p:cNvPr name="TextBox 22" id="22"/>
              <p:cNvSpPr txBox="true"/>
              <p:nvPr/>
            </p:nvSpPr>
            <p:spPr>
              <a:xfrm>
                <a:off x="0" y="-114300"/>
                <a:ext cx="696236" cy="481754"/>
              </a:xfrm>
              <a:prstGeom prst="rect">
                <a:avLst/>
              </a:prstGeom>
            </p:spPr>
            <p:txBody>
              <a:bodyPr anchor="ctr" rtlCol="false" tIns="19509" lIns="19509" bIns="19509" rIns="19509"/>
              <a:lstStyle/>
              <a:p>
                <a:pPr algn="ctr">
                  <a:lnSpc>
                    <a:spcPts val="3186"/>
                  </a:lnSpc>
                </a:pPr>
              </a:p>
            </p:txBody>
          </p:sp>
        </p:grpSp>
        <p:sp>
          <p:nvSpPr>
            <p:cNvPr name="Freeform 23" id="23"/>
            <p:cNvSpPr/>
            <p:nvPr/>
          </p:nvSpPr>
          <p:spPr>
            <a:xfrm flipH="false" flipV="false" rot="0">
              <a:off x="5207743" y="3664993"/>
              <a:ext cx="1090015" cy="613133"/>
            </a:xfrm>
            <a:custGeom>
              <a:avLst/>
              <a:gdLst/>
              <a:ahLst/>
              <a:cxnLst/>
              <a:rect r="r" b="b" t="t" l="l"/>
              <a:pathLst>
                <a:path h="613133" w="1090015">
                  <a:moveTo>
                    <a:pt x="0" y="0"/>
                  </a:moveTo>
                  <a:lnTo>
                    <a:pt x="1090015" y="0"/>
                  </a:lnTo>
                  <a:lnTo>
                    <a:pt x="1090015" y="613133"/>
                  </a:lnTo>
                  <a:lnTo>
                    <a:pt x="0" y="613133"/>
                  </a:lnTo>
                  <a:lnTo>
                    <a:pt x="0" y="0"/>
                  </a:lnTo>
                  <a:close/>
                </a:path>
              </a:pathLst>
            </a:custGeom>
            <a:blipFill>
              <a:blip r:embed="rId6"/>
              <a:stretch>
                <a:fillRect l="0" t="0" r="0" b="0"/>
              </a:stretch>
            </a:blipFill>
          </p:spPr>
        </p:sp>
        <p:sp>
          <p:nvSpPr>
            <p:cNvPr name="Freeform 24" id="24"/>
            <p:cNvSpPr/>
            <p:nvPr/>
          </p:nvSpPr>
          <p:spPr>
            <a:xfrm flipH="false" flipV="false" rot="0">
              <a:off x="4295536" y="463956"/>
              <a:ext cx="912207" cy="912207"/>
            </a:xfrm>
            <a:custGeom>
              <a:avLst/>
              <a:gdLst/>
              <a:ahLst/>
              <a:cxnLst/>
              <a:rect r="r" b="b" t="t" l="l"/>
              <a:pathLst>
                <a:path h="912207" w="912207">
                  <a:moveTo>
                    <a:pt x="0" y="0"/>
                  </a:moveTo>
                  <a:lnTo>
                    <a:pt x="912207" y="0"/>
                  </a:lnTo>
                  <a:lnTo>
                    <a:pt x="912207" y="912207"/>
                  </a:lnTo>
                  <a:lnTo>
                    <a:pt x="0" y="912207"/>
                  </a:lnTo>
                  <a:lnTo>
                    <a:pt x="0" y="0"/>
                  </a:lnTo>
                  <a:close/>
                </a:path>
              </a:pathLst>
            </a:custGeom>
            <a:blipFill>
              <a:blip r:embed="rId4"/>
              <a:stretch>
                <a:fillRect l="0" t="0" r="0" b="0"/>
              </a:stretch>
            </a:blipFill>
          </p:spPr>
        </p:sp>
        <p:grpSp>
          <p:nvGrpSpPr>
            <p:cNvPr name="Group 25" id="25"/>
            <p:cNvGrpSpPr/>
            <p:nvPr/>
          </p:nvGrpSpPr>
          <p:grpSpPr>
            <a:xfrm rot="0">
              <a:off x="4989067" y="1154059"/>
              <a:ext cx="1527367" cy="806101"/>
              <a:chOff x="0" y="0"/>
              <a:chExt cx="696236" cy="367454"/>
            </a:xfrm>
          </p:grpSpPr>
          <p:sp>
            <p:nvSpPr>
              <p:cNvPr name="Freeform 26" id="26"/>
              <p:cNvSpPr/>
              <p:nvPr/>
            </p:nvSpPr>
            <p:spPr>
              <a:xfrm flipH="false" flipV="false" rot="0">
                <a:off x="0" y="0"/>
                <a:ext cx="696236" cy="367454"/>
              </a:xfrm>
              <a:custGeom>
                <a:avLst/>
                <a:gdLst/>
                <a:ahLst/>
                <a:cxnLst/>
                <a:rect r="r" b="b" t="t" l="l"/>
                <a:pathLst>
                  <a:path h="367454" w="696236">
                    <a:moveTo>
                      <a:pt x="0" y="0"/>
                    </a:moveTo>
                    <a:lnTo>
                      <a:pt x="696236" y="0"/>
                    </a:lnTo>
                    <a:lnTo>
                      <a:pt x="696236" y="367454"/>
                    </a:lnTo>
                    <a:lnTo>
                      <a:pt x="0" y="367454"/>
                    </a:lnTo>
                    <a:close/>
                  </a:path>
                </a:pathLst>
              </a:custGeom>
              <a:solidFill>
                <a:srgbClr val="FFFFFF"/>
              </a:solidFill>
              <a:ln w="19050" cap="sq">
                <a:solidFill>
                  <a:srgbClr val="000000"/>
                </a:solidFill>
                <a:prstDash val="solid"/>
                <a:miter/>
              </a:ln>
            </p:spPr>
          </p:sp>
          <p:sp>
            <p:nvSpPr>
              <p:cNvPr name="TextBox 27" id="27"/>
              <p:cNvSpPr txBox="true"/>
              <p:nvPr/>
            </p:nvSpPr>
            <p:spPr>
              <a:xfrm>
                <a:off x="0" y="-114300"/>
                <a:ext cx="696236" cy="481754"/>
              </a:xfrm>
              <a:prstGeom prst="rect">
                <a:avLst/>
              </a:prstGeom>
            </p:spPr>
            <p:txBody>
              <a:bodyPr anchor="ctr" rtlCol="false" tIns="19509" lIns="19509" bIns="19509" rIns="19509"/>
              <a:lstStyle/>
              <a:p>
                <a:pPr algn="ctr">
                  <a:lnSpc>
                    <a:spcPts val="3186"/>
                  </a:lnSpc>
                </a:pPr>
              </a:p>
            </p:txBody>
          </p:sp>
        </p:grpSp>
        <p:sp>
          <p:nvSpPr>
            <p:cNvPr name="Freeform 28" id="28"/>
            <p:cNvSpPr/>
            <p:nvPr/>
          </p:nvSpPr>
          <p:spPr>
            <a:xfrm flipH="false" flipV="false" rot="0">
              <a:off x="5217824" y="1280285"/>
              <a:ext cx="1069853" cy="553649"/>
            </a:xfrm>
            <a:custGeom>
              <a:avLst/>
              <a:gdLst/>
              <a:ahLst/>
              <a:cxnLst/>
              <a:rect r="r" b="b" t="t" l="l"/>
              <a:pathLst>
                <a:path h="553649" w="1069853">
                  <a:moveTo>
                    <a:pt x="0" y="0"/>
                  </a:moveTo>
                  <a:lnTo>
                    <a:pt x="1069853" y="0"/>
                  </a:lnTo>
                  <a:lnTo>
                    <a:pt x="1069853" y="553649"/>
                  </a:lnTo>
                  <a:lnTo>
                    <a:pt x="0" y="553649"/>
                  </a:lnTo>
                  <a:lnTo>
                    <a:pt x="0" y="0"/>
                  </a:lnTo>
                  <a:close/>
                </a:path>
              </a:pathLst>
            </a:custGeom>
            <a:blipFill>
              <a:blip r:embed="rId7"/>
              <a:stretch>
                <a:fillRect l="0" t="0" r="0" b="0"/>
              </a:stretch>
            </a:blipFill>
          </p:spPr>
        </p:sp>
        <p:sp>
          <p:nvSpPr>
            <p:cNvPr name="Freeform 29" id="29"/>
            <p:cNvSpPr/>
            <p:nvPr/>
          </p:nvSpPr>
          <p:spPr>
            <a:xfrm flipH="false" flipV="false" rot="0">
              <a:off x="2808690" y="1960160"/>
              <a:ext cx="942169" cy="942169"/>
            </a:xfrm>
            <a:custGeom>
              <a:avLst/>
              <a:gdLst/>
              <a:ahLst/>
              <a:cxnLst/>
              <a:rect r="r" b="b" t="t" l="l"/>
              <a:pathLst>
                <a:path h="942169" w="942169">
                  <a:moveTo>
                    <a:pt x="0" y="0"/>
                  </a:moveTo>
                  <a:lnTo>
                    <a:pt x="942169" y="0"/>
                  </a:lnTo>
                  <a:lnTo>
                    <a:pt x="942169" y="942169"/>
                  </a:lnTo>
                  <a:lnTo>
                    <a:pt x="0" y="942169"/>
                  </a:lnTo>
                  <a:lnTo>
                    <a:pt x="0" y="0"/>
                  </a:lnTo>
                  <a:close/>
                </a:path>
              </a:pathLst>
            </a:custGeom>
            <a:blipFill>
              <a:blip r:embed="rId8"/>
              <a:stretch>
                <a:fillRect l="0" t="0" r="0" b="0"/>
              </a:stretch>
            </a:blipFill>
          </p:spPr>
        </p:sp>
        <p:sp>
          <p:nvSpPr>
            <p:cNvPr name="Freeform 30" id="30"/>
            <p:cNvSpPr/>
            <p:nvPr/>
          </p:nvSpPr>
          <p:spPr>
            <a:xfrm flipH="false" flipV="false" rot="0">
              <a:off x="1349957" y="463956"/>
              <a:ext cx="912207" cy="912207"/>
            </a:xfrm>
            <a:custGeom>
              <a:avLst/>
              <a:gdLst/>
              <a:ahLst/>
              <a:cxnLst/>
              <a:rect r="r" b="b" t="t" l="l"/>
              <a:pathLst>
                <a:path h="912207" w="912207">
                  <a:moveTo>
                    <a:pt x="0" y="0"/>
                  </a:moveTo>
                  <a:lnTo>
                    <a:pt x="912207" y="0"/>
                  </a:lnTo>
                  <a:lnTo>
                    <a:pt x="912207" y="912207"/>
                  </a:lnTo>
                  <a:lnTo>
                    <a:pt x="0" y="912207"/>
                  </a:lnTo>
                  <a:lnTo>
                    <a:pt x="0" y="0"/>
                  </a:lnTo>
                  <a:close/>
                </a:path>
              </a:pathLst>
            </a:custGeom>
            <a:blipFill>
              <a:blip r:embed="rId4"/>
              <a:stretch>
                <a:fillRect l="0" t="0" r="0" b="0"/>
              </a:stretch>
            </a:blipFill>
          </p:spPr>
        </p:sp>
        <p:grpSp>
          <p:nvGrpSpPr>
            <p:cNvPr name="Group 31" id="31"/>
            <p:cNvGrpSpPr/>
            <p:nvPr/>
          </p:nvGrpSpPr>
          <p:grpSpPr>
            <a:xfrm rot="0">
              <a:off x="22348" y="1153717"/>
              <a:ext cx="1527367" cy="806101"/>
              <a:chOff x="0" y="0"/>
              <a:chExt cx="696236" cy="367454"/>
            </a:xfrm>
          </p:grpSpPr>
          <p:sp>
            <p:nvSpPr>
              <p:cNvPr name="Freeform 32" id="32"/>
              <p:cNvSpPr/>
              <p:nvPr/>
            </p:nvSpPr>
            <p:spPr>
              <a:xfrm flipH="false" flipV="false" rot="0">
                <a:off x="0" y="0"/>
                <a:ext cx="696236" cy="367454"/>
              </a:xfrm>
              <a:custGeom>
                <a:avLst/>
                <a:gdLst/>
                <a:ahLst/>
                <a:cxnLst/>
                <a:rect r="r" b="b" t="t" l="l"/>
                <a:pathLst>
                  <a:path h="367454" w="696236">
                    <a:moveTo>
                      <a:pt x="0" y="0"/>
                    </a:moveTo>
                    <a:lnTo>
                      <a:pt x="696236" y="0"/>
                    </a:lnTo>
                    <a:lnTo>
                      <a:pt x="696236" y="367454"/>
                    </a:lnTo>
                    <a:lnTo>
                      <a:pt x="0" y="367454"/>
                    </a:lnTo>
                    <a:close/>
                  </a:path>
                </a:pathLst>
              </a:custGeom>
              <a:solidFill>
                <a:srgbClr val="FFFFFF"/>
              </a:solidFill>
              <a:ln w="19050" cap="sq">
                <a:solidFill>
                  <a:srgbClr val="000000"/>
                </a:solidFill>
                <a:prstDash val="solid"/>
                <a:miter/>
              </a:ln>
            </p:spPr>
          </p:sp>
          <p:sp>
            <p:nvSpPr>
              <p:cNvPr name="TextBox 33" id="33"/>
              <p:cNvSpPr txBox="true"/>
              <p:nvPr/>
            </p:nvSpPr>
            <p:spPr>
              <a:xfrm>
                <a:off x="0" y="-114300"/>
                <a:ext cx="696236" cy="481754"/>
              </a:xfrm>
              <a:prstGeom prst="rect">
                <a:avLst/>
              </a:prstGeom>
            </p:spPr>
            <p:txBody>
              <a:bodyPr anchor="ctr" rtlCol="false" tIns="19509" lIns="19509" bIns="19509" rIns="19509"/>
              <a:lstStyle/>
              <a:p>
                <a:pPr algn="ctr">
                  <a:lnSpc>
                    <a:spcPts val="3186"/>
                  </a:lnSpc>
                </a:pPr>
              </a:p>
            </p:txBody>
          </p:sp>
        </p:grpSp>
        <p:sp>
          <p:nvSpPr>
            <p:cNvPr name="Freeform 34" id="34"/>
            <p:cNvSpPr/>
            <p:nvPr/>
          </p:nvSpPr>
          <p:spPr>
            <a:xfrm flipH="false" flipV="false" rot="0">
              <a:off x="123444" y="1189031"/>
              <a:ext cx="1325174" cy="735471"/>
            </a:xfrm>
            <a:custGeom>
              <a:avLst/>
              <a:gdLst/>
              <a:ahLst/>
              <a:cxnLst/>
              <a:rect r="r" b="b" t="t" l="l"/>
              <a:pathLst>
                <a:path h="735471" w="1325174">
                  <a:moveTo>
                    <a:pt x="0" y="0"/>
                  </a:moveTo>
                  <a:lnTo>
                    <a:pt x="1325174" y="0"/>
                  </a:lnTo>
                  <a:lnTo>
                    <a:pt x="1325174" y="735472"/>
                  </a:lnTo>
                  <a:lnTo>
                    <a:pt x="0" y="735472"/>
                  </a:lnTo>
                  <a:lnTo>
                    <a:pt x="0" y="0"/>
                  </a:lnTo>
                  <a:close/>
                </a:path>
              </a:pathLst>
            </a:custGeom>
            <a:blipFill>
              <a:blip r:embed="rId9"/>
              <a:stretch>
                <a:fillRect l="0" t="0" r="0" b="0"/>
              </a:stretch>
            </a:blipFill>
          </p:spPr>
        </p:sp>
        <p:sp>
          <p:nvSpPr>
            <p:cNvPr name="AutoShape 35" id="35"/>
            <p:cNvSpPr/>
            <p:nvPr/>
          </p:nvSpPr>
          <p:spPr>
            <a:xfrm flipH="true" flipV="true">
              <a:off x="2106015" y="1457265"/>
              <a:ext cx="739854" cy="636738"/>
            </a:xfrm>
            <a:prstGeom prst="line">
              <a:avLst/>
            </a:prstGeom>
            <a:ln cap="flat" w="28661">
              <a:solidFill>
                <a:srgbClr val="000000"/>
              </a:solidFill>
              <a:prstDash val="solid"/>
              <a:headEnd type="none" len="sm" w="sm"/>
              <a:tailEnd type="none" len="sm" w="sm"/>
            </a:ln>
          </p:spPr>
        </p:sp>
        <p:sp>
          <p:nvSpPr>
            <p:cNvPr name="AutoShape 36" id="36"/>
            <p:cNvSpPr/>
            <p:nvPr/>
          </p:nvSpPr>
          <p:spPr>
            <a:xfrm flipV="true">
              <a:off x="3711738" y="1472774"/>
              <a:ext cx="792046" cy="630485"/>
            </a:xfrm>
            <a:prstGeom prst="line">
              <a:avLst/>
            </a:prstGeom>
            <a:ln cap="flat" w="28661">
              <a:solidFill>
                <a:srgbClr val="000000"/>
              </a:solidFill>
              <a:prstDash val="solid"/>
              <a:headEnd type="none" len="sm" w="sm"/>
              <a:tailEnd type="none" len="sm" w="sm"/>
            </a:ln>
          </p:spPr>
        </p:sp>
        <p:sp>
          <p:nvSpPr>
            <p:cNvPr name="AutoShape 37" id="37"/>
            <p:cNvSpPr/>
            <p:nvPr/>
          </p:nvSpPr>
          <p:spPr>
            <a:xfrm flipV="true">
              <a:off x="2173585" y="2817094"/>
              <a:ext cx="735772" cy="693012"/>
            </a:xfrm>
            <a:prstGeom prst="line">
              <a:avLst/>
            </a:prstGeom>
            <a:ln cap="flat" w="28661">
              <a:solidFill>
                <a:srgbClr val="000000"/>
              </a:solidFill>
              <a:prstDash val="solid"/>
              <a:headEnd type="none" len="sm" w="sm"/>
              <a:tailEnd type="none" len="sm" w="sm"/>
            </a:ln>
          </p:spPr>
        </p:sp>
        <p:sp>
          <p:nvSpPr>
            <p:cNvPr name="AutoShape 38" id="38"/>
            <p:cNvSpPr/>
            <p:nvPr/>
          </p:nvSpPr>
          <p:spPr>
            <a:xfrm flipH="true" flipV="true">
              <a:off x="3690939" y="2785831"/>
              <a:ext cx="752359" cy="699264"/>
            </a:xfrm>
            <a:prstGeom prst="line">
              <a:avLst/>
            </a:prstGeom>
            <a:ln cap="flat" w="28661">
              <a:solidFill>
                <a:srgbClr val="000000"/>
              </a:solidFill>
              <a:prstDash val="solid"/>
              <a:headEnd type="none" len="sm" w="sm"/>
              <a:tailEnd type="none" len="sm" w="sm"/>
            </a:ln>
          </p:spPr>
        </p:sp>
        <p:sp>
          <p:nvSpPr>
            <p:cNvPr name="TextBox 39" id="39"/>
            <p:cNvSpPr txBox="true"/>
            <p:nvPr/>
          </p:nvSpPr>
          <p:spPr>
            <a:xfrm rot="0">
              <a:off x="2747536" y="-104775"/>
              <a:ext cx="1021363" cy="568731"/>
            </a:xfrm>
            <a:prstGeom prst="rect">
              <a:avLst/>
            </a:prstGeom>
          </p:spPr>
          <p:txBody>
            <a:bodyPr anchor="t" rtlCol="false" tIns="0" lIns="0" bIns="0" rIns="0">
              <a:spAutoFit/>
            </a:bodyPr>
            <a:lstStyle/>
            <a:p>
              <a:pPr algn="ctr">
                <a:lnSpc>
                  <a:spcPts val="3648"/>
                </a:lnSpc>
                <a:spcBef>
                  <a:spcPct val="0"/>
                </a:spcBef>
              </a:pPr>
              <a:r>
                <a:rPr lang="en-US" b="true" sz="2289">
                  <a:solidFill>
                    <a:srgbClr val="000000"/>
                  </a:solidFill>
                  <a:latin typeface="Nanum Square Bold"/>
                  <a:ea typeface="Nanum Square Bold"/>
                  <a:cs typeface="Nanum Square Bold"/>
                  <a:sym typeface="Nanum Square Bold"/>
                </a:rPr>
                <a:t>협업</a:t>
              </a:r>
            </a:p>
          </p:txBody>
        </p:sp>
      </p:grpSp>
      <p:sp>
        <p:nvSpPr>
          <p:cNvPr name="Freeform 40" id="40"/>
          <p:cNvSpPr/>
          <p:nvPr/>
        </p:nvSpPr>
        <p:spPr>
          <a:xfrm flipH="false" flipV="false" rot="0">
            <a:off x="4476239" y="2560939"/>
            <a:ext cx="1940963" cy="1455722"/>
          </a:xfrm>
          <a:custGeom>
            <a:avLst/>
            <a:gdLst/>
            <a:ahLst/>
            <a:cxnLst/>
            <a:rect r="r" b="b" t="t" l="l"/>
            <a:pathLst>
              <a:path h="1455722" w="1940963">
                <a:moveTo>
                  <a:pt x="0" y="0"/>
                </a:moveTo>
                <a:lnTo>
                  <a:pt x="1940963" y="0"/>
                </a:lnTo>
                <a:lnTo>
                  <a:pt x="1940963" y="1455723"/>
                </a:lnTo>
                <a:lnTo>
                  <a:pt x="0" y="1455723"/>
                </a:lnTo>
                <a:lnTo>
                  <a:pt x="0" y="0"/>
                </a:lnTo>
                <a:close/>
              </a:path>
            </a:pathLst>
          </a:custGeom>
          <a:blipFill>
            <a:blip r:embed="rId10"/>
            <a:stretch>
              <a:fillRect l="0" t="0" r="0" b="0"/>
            </a:stretch>
          </a:blipFill>
        </p:spPr>
      </p:sp>
      <p:sp>
        <p:nvSpPr>
          <p:cNvPr name="Freeform 41" id="41"/>
          <p:cNvSpPr/>
          <p:nvPr/>
        </p:nvSpPr>
        <p:spPr>
          <a:xfrm flipH="false" flipV="false" rot="0">
            <a:off x="4335098" y="3288800"/>
            <a:ext cx="2223247" cy="1164425"/>
          </a:xfrm>
          <a:custGeom>
            <a:avLst/>
            <a:gdLst/>
            <a:ahLst/>
            <a:cxnLst/>
            <a:rect r="r" b="b" t="t" l="l"/>
            <a:pathLst>
              <a:path h="1164425" w="2223247">
                <a:moveTo>
                  <a:pt x="0" y="0"/>
                </a:moveTo>
                <a:lnTo>
                  <a:pt x="2223246" y="0"/>
                </a:lnTo>
                <a:lnTo>
                  <a:pt x="2223246" y="1164426"/>
                </a:lnTo>
                <a:lnTo>
                  <a:pt x="0" y="1164426"/>
                </a:lnTo>
                <a:lnTo>
                  <a:pt x="0" y="0"/>
                </a:lnTo>
                <a:close/>
              </a:path>
            </a:pathLst>
          </a:custGeom>
          <a:blipFill>
            <a:blip r:embed="rId11"/>
            <a:stretch>
              <a:fillRect l="0" t="0" r="0" b="0"/>
            </a:stretch>
          </a:blipFill>
          <a:ln cap="sq">
            <a:noFill/>
            <a:prstDash val="solid"/>
            <a:miter/>
          </a:ln>
        </p:spPr>
      </p:sp>
      <p:sp>
        <p:nvSpPr>
          <p:cNvPr name="Freeform 42" id="42"/>
          <p:cNvSpPr/>
          <p:nvPr/>
        </p:nvSpPr>
        <p:spPr>
          <a:xfrm flipH="false" flipV="false" rot="0">
            <a:off x="2351030" y="2682744"/>
            <a:ext cx="1984067" cy="1840732"/>
          </a:xfrm>
          <a:custGeom>
            <a:avLst/>
            <a:gdLst/>
            <a:ahLst/>
            <a:cxnLst/>
            <a:rect r="r" b="b" t="t" l="l"/>
            <a:pathLst>
              <a:path h="1840732" w="1984067">
                <a:moveTo>
                  <a:pt x="0" y="0"/>
                </a:moveTo>
                <a:lnTo>
                  <a:pt x="1984068" y="0"/>
                </a:lnTo>
                <a:lnTo>
                  <a:pt x="1984068" y="1840732"/>
                </a:lnTo>
                <a:lnTo>
                  <a:pt x="0" y="1840732"/>
                </a:lnTo>
                <a:lnTo>
                  <a:pt x="0" y="0"/>
                </a:lnTo>
                <a:close/>
              </a:path>
            </a:pathLst>
          </a:custGeom>
          <a:blipFill>
            <a:blip r:embed="rId12"/>
            <a:stretch>
              <a:fillRect l="0" t="0" r="0" b="0"/>
            </a:stretch>
          </a:blipFill>
        </p:spPr>
      </p:sp>
      <p:sp>
        <p:nvSpPr>
          <p:cNvPr name="Freeform 43" id="43"/>
          <p:cNvSpPr/>
          <p:nvPr/>
        </p:nvSpPr>
        <p:spPr>
          <a:xfrm flipH="false" flipV="false" rot="0">
            <a:off x="11774932" y="3648543"/>
            <a:ext cx="1727862" cy="496760"/>
          </a:xfrm>
          <a:custGeom>
            <a:avLst/>
            <a:gdLst/>
            <a:ahLst/>
            <a:cxnLst/>
            <a:rect r="r" b="b" t="t" l="l"/>
            <a:pathLst>
              <a:path h="496760" w="1727862">
                <a:moveTo>
                  <a:pt x="0" y="0"/>
                </a:moveTo>
                <a:lnTo>
                  <a:pt x="1727862" y="0"/>
                </a:lnTo>
                <a:lnTo>
                  <a:pt x="1727862" y="496760"/>
                </a:lnTo>
                <a:lnTo>
                  <a:pt x="0" y="496760"/>
                </a:lnTo>
                <a:lnTo>
                  <a:pt x="0" y="0"/>
                </a:lnTo>
                <a:close/>
              </a:path>
            </a:pathLst>
          </a:custGeom>
          <a:blipFill>
            <a:blip r:embed="rId13"/>
            <a:stretch>
              <a:fillRect l="0" t="0" r="0" b="0"/>
            </a:stretch>
          </a:blipFill>
        </p:spPr>
      </p:sp>
      <p:sp>
        <p:nvSpPr>
          <p:cNvPr name="Freeform 44" id="44"/>
          <p:cNvSpPr/>
          <p:nvPr/>
        </p:nvSpPr>
        <p:spPr>
          <a:xfrm flipH="false" flipV="false" rot="0">
            <a:off x="13502794" y="2706527"/>
            <a:ext cx="2023542" cy="1820220"/>
          </a:xfrm>
          <a:custGeom>
            <a:avLst/>
            <a:gdLst/>
            <a:ahLst/>
            <a:cxnLst/>
            <a:rect r="r" b="b" t="t" l="l"/>
            <a:pathLst>
              <a:path h="1820220" w="2023542">
                <a:moveTo>
                  <a:pt x="0" y="0"/>
                </a:moveTo>
                <a:lnTo>
                  <a:pt x="2023543" y="0"/>
                </a:lnTo>
                <a:lnTo>
                  <a:pt x="2023543" y="1820220"/>
                </a:lnTo>
                <a:lnTo>
                  <a:pt x="0" y="1820220"/>
                </a:lnTo>
                <a:lnTo>
                  <a:pt x="0" y="0"/>
                </a:lnTo>
                <a:close/>
              </a:path>
            </a:pathLst>
          </a:custGeom>
          <a:blipFill>
            <a:blip r:embed="rId14"/>
            <a:stretch>
              <a:fillRect l="0" t="0" r="0" b="0"/>
            </a:stretch>
          </a:blipFill>
        </p:spPr>
      </p:sp>
      <p:sp>
        <p:nvSpPr>
          <p:cNvPr name="Freeform 45" id="45"/>
          <p:cNvSpPr/>
          <p:nvPr/>
        </p:nvSpPr>
        <p:spPr>
          <a:xfrm flipH="false" flipV="false" rot="0">
            <a:off x="2435706" y="7180961"/>
            <a:ext cx="2341105" cy="1681789"/>
          </a:xfrm>
          <a:custGeom>
            <a:avLst/>
            <a:gdLst/>
            <a:ahLst/>
            <a:cxnLst/>
            <a:rect r="r" b="b" t="t" l="l"/>
            <a:pathLst>
              <a:path h="1681789" w="2341105">
                <a:moveTo>
                  <a:pt x="0" y="0"/>
                </a:moveTo>
                <a:lnTo>
                  <a:pt x="2341105" y="0"/>
                </a:lnTo>
                <a:lnTo>
                  <a:pt x="2341105" y="1681790"/>
                </a:lnTo>
                <a:lnTo>
                  <a:pt x="0" y="1681790"/>
                </a:lnTo>
                <a:lnTo>
                  <a:pt x="0" y="0"/>
                </a:lnTo>
                <a:close/>
              </a:path>
            </a:pathLst>
          </a:custGeom>
          <a:blipFill>
            <a:blip r:embed="rId15"/>
            <a:stretch>
              <a:fillRect l="0" t="0" r="-1179" b="0"/>
            </a:stretch>
          </a:blipFill>
        </p:spPr>
      </p:sp>
      <p:grpSp>
        <p:nvGrpSpPr>
          <p:cNvPr name="Group 46" id="46"/>
          <p:cNvGrpSpPr/>
          <p:nvPr/>
        </p:nvGrpSpPr>
        <p:grpSpPr>
          <a:xfrm rot="0">
            <a:off x="2351030" y="7760822"/>
            <a:ext cx="381046" cy="970111"/>
            <a:chOff x="0" y="0"/>
            <a:chExt cx="175807" cy="447591"/>
          </a:xfrm>
        </p:grpSpPr>
        <p:sp>
          <p:nvSpPr>
            <p:cNvPr name="Freeform 47" id="47"/>
            <p:cNvSpPr/>
            <p:nvPr/>
          </p:nvSpPr>
          <p:spPr>
            <a:xfrm flipH="false" flipV="false" rot="0">
              <a:off x="0" y="0"/>
              <a:ext cx="175807" cy="447591"/>
            </a:xfrm>
            <a:custGeom>
              <a:avLst/>
              <a:gdLst/>
              <a:ahLst/>
              <a:cxnLst/>
              <a:rect r="r" b="b" t="t" l="l"/>
              <a:pathLst>
                <a:path h="447591" w="175807">
                  <a:moveTo>
                    <a:pt x="0" y="0"/>
                  </a:moveTo>
                  <a:lnTo>
                    <a:pt x="175807" y="0"/>
                  </a:lnTo>
                  <a:lnTo>
                    <a:pt x="175807" y="447591"/>
                  </a:lnTo>
                  <a:lnTo>
                    <a:pt x="0" y="447591"/>
                  </a:lnTo>
                  <a:close/>
                </a:path>
              </a:pathLst>
            </a:custGeom>
            <a:solidFill>
              <a:srgbClr val="FFFFFF"/>
            </a:solidFill>
          </p:spPr>
        </p:sp>
        <p:sp>
          <p:nvSpPr>
            <p:cNvPr name="TextBox 48" id="48"/>
            <p:cNvSpPr txBox="true"/>
            <p:nvPr/>
          </p:nvSpPr>
          <p:spPr>
            <a:xfrm>
              <a:off x="0" y="-114300"/>
              <a:ext cx="175807" cy="561891"/>
            </a:xfrm>
            <a:prstGeom prst="rect">
              <a:avLst/>
            </a:prstGeom>
          </p:spPr>
          <p:txBody>
            <a:bodyPr anchor="ctr" rtlCol="false" tIns="28999" lIns="28999" bIns="28999" rIns="28999"/>
            <a:lstStyle/>
            <a:p>
              <a:pPr algn="ctr">
                <a:lnSpc>
                  <a:spcPts val="3186"/>
                </a:lnSpc>
              </a:pPr>
            </a:p>
          </p:txBody>
        </p:sp>
      </p:grpSp>
      <p:grpSp>
        <p:nvGrpSpPr>
          <p:cNvPr name="Group 49" id="49"/>
          <p:cNvGrpSpPr/>
          <p:nvPr/>
        </p:nvGrpSpPr>
        <p:grpSpPr>
          <a:xfrm rot="0">
            <a:off x="4490549" y="7892640"/>
            <a:ext cx="381046" cy="970111"/>
            <a:chOff x="0" y="0"/>
            <a:chExt cx="175807" cy="447591"/>
          </a:xfrm>
        </p:grpSpPr>
        <p:sp>
          <p:nvSpPr>
            <p:cNvPr name="Freeform 50" id="50"/>
            <p:cNvSpPr/>
            <p:nvPr/>
          </p:nvSpPr>
          <p:spPr>
            <a:xfrm flipH="false" flipV="false" rot="0">
              <a:off x="0" y="0"/>
              <a:ext cx="175807" cy="447591"/>
            </a:xfrm>
            <a:custGeom>
              <a:avLst/>
              <a:gdLst/>
              <a:ahLst/>
              <a:cxnLst/>
              <a:rect r="r" b="b" t="t" l="l"/>
              <a:pathLst>
                <a:path h="447591" w="175807">
                  <a:moveTo>
                    <a:pt x="0" y="0"/>
                  </a:moveTo>
                  <a:lnTo>
                    <a:pt x="175807" y="0"/>
                  </a:lnTo>
                  <a:lnTo>
                    <a:pt x="175807" y="447591"/>
                  </a:lnTo>
                  <a:lnTo>
                    <a:pt x="0" y="447591"/>
                  </a:lnTo>
                  <a:close/>
                </a:path>
              </a:pathLst>
            </a:custGeom>
            <a:solidFill>
              <a:srgbClr val="FFFFFF"/>
            </a:solidFill>
          </p:spPr>
        </p:sp>
        <p:sp>
          <p:nvSpPr>
            <p:cNvPr name="TextBox 51" id="51"/>
            <p:cNvSpPr txBox="true"/>
            <p:nvPr/>
          </p:nvSpPr>
          <p:spPr>
            <a:xfrm>
              <a:off x="0" y="-114300"/>
              <a:ext cx="175807" cy="561891"/>
            </a:xfrm>
            <a:prstGeom prst="rect">
              <a:avLst/>
            </a:prstGeom>
          </p:spPr>
          <p:txBody>
            <a:bodyPr anchor="ctr" rtlCol="false" tIns="28999" lIns="28999" bIns="28999" rIns="28999"/>
            <a:lstStyle/>
            <a:p>
              <a:pPr algn="ctr">
                <a:lnSpc>
                  <a:spcPts val="3186"/>
                </a:lnSpc>
              </a:pPr>
            </a:p>
          </p:txBody>
        </p:sp>
      </p:grpSp>
      <p:sp>
        <p:nvSpPr>
          <p:cNvPr name="Freeform 52" id="52"/>
          <p:cNvSpPr/>
          <p:nvPr/>
        </p:nvSpPr>
        <p:spPr>
          <a:xfrm flipH="false" flipV="false" rot="0">
            <a:off x="4458536" y="8054003"/>
            <a:ext cx="1395225" cy="1395225"/>
          </a:xfrm>
          <a:custGeom>
            <a:avLst/>
            <a:gdLst/>
            <a:ahLst/>
            <a:cxnLst/>
            <a:rect r="r" b="b" t="t" l="l"/>
            <a:pathLst>
              <a:path h="1395225" w="1395225">
                <a:moveTo>
                  <a:pt x="0" y="0"/>
                </a:moveTo>
                <a:lnTo>
                  <a:pt x="1395225" y="0"/>
                </a:lnTo>
                <a:lnTo>
                  <a:pt x="1395225" y="1395224"/>
                </a:lnTo>
                <a:lnTo>
                  <a:pt x="0" y="1395224"/>
                </a:lnTo>
                <a:lnTo>
                  <a:pt x="0" y="0"/>
                </a:lnTo>
                <a:close/>
              </a:path>
            </a:pathLst>
          </a:custGeom>
          <a:blipFill>
            <a:blip r:embed="rId16"/>
            <a:stretch>
              <a:fillRect l="0" t="0" r="0" b="0"/>
            </a:stretch>
          </a:blipFill>
        </p:spPr>
      </p:sp>
      <p:sp>
        <p:nvSpPr>
          <p:cNvPr name="Freeform 53" id="53"/>
          <p:cNvSpPr/>
          <p:nvPr/>
        </p:nvSpPr>
        <p:spPr>
          <a:xfrm flipH="false" flipV="false" rot="0">
            <a:off x="3090617" y="8928531"/>
            <a:ext cx="1041391" cy="520696"/>
          </a:xfrm>
          <a:custGeom>
            <a:avLst/>
            <a:gdLst/>
            <a:ahLst/>
            <a:cxnLst/>
            <a:rect r="r" b="b" t="t" l="l"/>
            <a:pathLst>
              <a:path h="520696" w="1041391">
                <a:moveTo>
                  <a:pt x="0" y="0"/>
                </a:moveTo>
                <a:lnTo>
                  <a:pt x="1041391" y="0"/>
                </a:lnTo>
                <a:lnTo>
                  <a:pt x="1041391" y="520696"/>
                </a:lnTo>
                <a:lnTo>
                  <a:pt x="0" y="520696"/>
                </a:lnTo>
                <a:lnTo>
                  <a:pt x="0" y="0"/>
                </a:lnTo>
                <a:close/>
              </a:path>
            </a:pathLst>
          </a:custGeom>
          <a:blipFill>
            <a:blip r:embed="rId17"/>
            <a:stretch>
              <a:fillRect l="0" t="0" r="0" b="0"/>
            </a:stretch>
          </a:blipFill>
          <a:ln w="9525" cap="sq">
            <a:solidFill>
              <a:srgbClr val="000000"/>
            </a:solidFill>
            <a:prstDash val="solid"/>
            <a:miter/>
          </a:ln>
        </p:spPr>
      </p:sp>
      <p:sp>
        <p:nvSpPr>
          <p:cNvPr name="Freeform 54" id="54"/>
          <p:cNvSpPr/>
          <p:nvPr/>
        </p:nvSpPr>
        <p:spPr>
          <a:xfrm flipH="false" flipV="false" rot="0">
            <a:off x="12215848" y="8641597"/>
            <a:ext cx="1212619" cy="606309"/>
          </a:xfrm>
          <a:custGeom>
            <a:avLst/>
            <a:gdLst/>
            <a:ahLst/>
            <a:cxnLst/>
            <a:rect r="r" b="b" t="t" l="l"/>
            <a:pathLst>
              <a:path h="606309" w="1212619">
                <a:moveTo>
                  <a:pt x="0" y="0"/>
                </a:moveTo>
                <a:lnTo>
                  <a:pt x="1212619" y="0"/>
                </a:lnTo>
                <a:lnTo>
                  <a:pt x="1212619" y="606309"/>
                </a:lnTo>
                <a:lnTo>
                  <a:pt x="0" y="606309"/>
                </a:lnTo>
                <a:lnTo>
                  <a:pt x="0" y="0"/>
                </a:lnTo>
                <a:close/>
              </a:path>
            </a:pathLst>
          </a:custGeom>
          <a:blipFill>
            <a:blip r:embed="rId17"/>
            <a:stretch>
              <a:fillRect l="0" t="0" r="0" b="0"/>
            </a:stretch>
          </a:blipFill>
          <a:ln w="19050" cap="sq">
            <a:solidFill>
              <a:srgbClr val="000000"/>
            </a:solidFill>
            <a:prstDash val="solid"/>
            <a:miter/>
          </a:ln>
        </p:spPr>
      </p:sp>
      <p:sp>
        <p:nvSpPr>
          <p:cNvPr name="Freeform 55" id="55"/>
          <p:cNvSpPr/>
          <p:nvPr/>
        </p:nvSpPr>
        <p:spPr>
          <a:xfrm flipH="false" flipV="false" rot="0">
            <a:off x="11774932" y="8298980"/>
            <a:ext cx="2094451" cy="248855"/>
          </a:xfrm>
          <a:custGeom>
            <a:avLst/>
            <a:gdLst/>
            <a:ahLst/>
            <a:cxnLst/>
            <a:rect r="r" b="b" t="t" l="l"/>
            <a:pathLst>
              <a:path h="248855" w="2094451">
                <a:moveTo>
                  <a:pt x="0" y="0"/>
                </a:moveTo>
                <a:lnTo>
                  <a:pt x="2094451" y="0"/>
                </a:lnTo>
                <a:lnTo>
                  <a:pt x="2094451" y="248855"/>
                </a:lnTo>
                <a:lnTo>
                  <a:pt x="0" y="248855"/>
                </a:lnTo>
                <a:lnTo>
                  <a:pt x="0" y="0"/>
                </a:lnTo>
                <a:close/>
              </a:path>
            </a:pathLst>
          </a:custGeom>
          <a:blipFill>
            <a:blip r:embed="rId18"/>
            <a:stretch>
              <a:fillRect l="-13331" t="-17850" r="-13331" b="-361869"/>
            </a:stretch>
          </a:blipFill>
          <a:ln w="19050" cap="sq">
            <a:solidFill>
              <a:srgbClr val="000000"/>
            </a:solidFill>
            <a:prstDash val="solid"/>
            <a:miter/>
          </a:ln>
        </p:spPr>
      </p:sp>
      <p:sp>
        <p:nvSpPr>
          <p:cNvPr name="Freeform 56" id="56"/>
          <p:cNvSpPr/>
          <p:nvPr/>
        </p:nvSpPr>
        <p:spPr>
          <a:xfrm flipH="false" flipV="false" rot="0">
            <a:off x="13869383" y="7894778"/>
            <a:ext cx="1656954" cy="1482537"/>
          </a:xfrm>
          <a:custGeom>
            <a:avLst/>
            <a:gdLst/>
            <a:ahLst/>
            <a:cxnLst/>
            <a:rect r="r" b="b" t="t" l="l"/>
            <a:pathLst>
              <a:path h="1482537" w="1656954">
                <a:moveTo>
                  <a:pt x="0" y="0"/>
                </a:moveTo>
                <a:lnTo>
                  <a:pt x="1656954" y="0"/>
                </a:lnTo>
                <a:lnTo>
                  <a:pt x="1656954" y="1482537"/>
                </a:lnTo>
                <a:lnTo>
                  <a:pt x="0" y="1482537"/>
                </a:lnTo>
                <a:lnTo>
                  <a:pt x="0" y="0"/>
                </a:lnTo>
                <a:close/>
              </a:path>
            </a:pathLst>
          </a:custGeom>
          <a:blipFill>
            <a:blip r:embed="rId19"/>
            <a:stretch>
              <a:fillRect l="0" t="0" r="0" b="0"/>
            </a:stretch>
          </a:blipFill>
        </p:spPr>
      </p:sp>
      <p:sp>
        <p:nvSpPr>
          <p:cNvPr name="Freeform 57" id="57"/>
          <p:cNvSpPr/>
          <p:nvPr/>
        </p:nvSpPr>
        <p:spPr>
          <a:xfrm flipH="false" flipV="false" rot="0">
            <a:off x="12009694" y="7955810"/>
            <a:ext cx="1654271" cy="243090"/>
          </a:xfrm>
          <a:custGeom>
            <a:avLst/>
            <a:gdLst/>
            <a:ahLst/>
            <a:cxnLst/>
            <a:rect r="r" b="b" t="t" l="l"/>
            <a:pathLst>
              <a:path h="243090" w="1654271">
                <a:moveTo>
                  <a:pt x="0" y="0"/>
                </a:moveTo>
                <a:lnTo>
                  <a:pt x="1654271" y="0"/>
                </a:lnTo>
                <a:lnTo>
                  <a:pt x="1654271" y="243090"/>
                </a:lnTo>
                <a:lnTo>
                  <a:pt x="0" y="243090"/>
                </a:lnTo>
                <a:lnTo>
                  <a:pt x="0" y="0"/>
                </a:lnTo>
                <a:close/>
              </a:path>
            </a:pathLst>
          </a:custGeom>
          <a:blipFill>
            <a:blip r:embed="rId20"/>
            <a:stretch>
              <a:fillRect l="-74976" t="-46174" r="-61745" b="-759973"/>
            </a:stretch>
          </a:blipFill>
          <a:ln w="19050" cap="sq">
            <a:solidFill>
              <a:srgbClr val="000000"/>
            </a:solidFill>
            <a:prstDash val="solid"/>
            <a:miter/>
          </a:ln>
        </p:spPr>
      </p:sp>
      <p:sp>
        <p:nvSpPr>
          <p:cNvPr name="Freeform 58" id="58"/>
          <p:cNvSpPr/>
          <p:nvPr/>
        </p:nvSpPr>
        <p:spPr>
          <a:xfrm flipH="false" flipV="false" rot="8220697">
            <a:off x="7242273" y="1479408"/>
            <a:ext cx="3392820" cy="3340219"/>
          </a:xfrm>
          <a:custGeom>
            <a:avLst/>
            <a:gdLst/>
            <a:ahLst/>
            <a:cxnLst/>
            <a:rect r="r" b="b" t="t" l="l"/>
            <a:pathLst>
              <a:path h="3340219" w="3392820">
                <a:moveTo>
                  <a:pt x="0" y="0"/>
                </a:moveTo>
                <a:lnTo>
                  <a:pt x="3392821" y="0"/>
                </a:lnTo>
                <a:lnTo>
                  <a:pt x="3392821" y="3340218"/>
                </a:lnTo>
                <a:lnTo>
                  <a:pt x="0" y="334021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59" id="59"/>
          <p:cNvSpPr/>
          <p:nvPr/>
        </p:nvSpPr>
        <p:spPr>
          <a:xfrm flipH="false" flipV="false" rot="-8180667">
            <a:off x="13933179" y="5015406"/>
            <a:ext cx="2020881" cy="1989550"/>
          </a:xfrm>
          <a:custGeom>
            <a:avLst/>
            <a:gdLst/>
            <a:ahLst/>
            <a:cxnLst/>
            <a:rect r="r" b="b" t="t" l="l"/>
            <a:pathLst>
              <a:path h="1989550" w="2020881">
                <a:moveTo>
                  <a:pt x="0" y="0"/>
                </a:moveTo>
                <a:lnTo>
                  <a:pt x="2020882" y="0"/>
                </a:lnTo>
                <a:lnTo>
                  <a:pt x="2020882" y="1989550"/>
                </a:lnTo>
                <a:lnTo>
                  <a:pt x="0" y="198955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60" id="60"/>
          <p:cNvSpPr/>
          <p:nvPr/>
        </p:nvSpPr>
        <p:spPr>
          <a:xfrm flipH="false" flipV="false" rot="-2767566">
            <a:off x="7217093" y="7513281"/>
            <a:ext cx="3392820" cy="3340219"/>
          </a:xfrm>
          <a:custGeom>
            <a:avLst/>
            <a:gdLst/>
            <a:ahLst/>
            <a:cxnLst/>
            <a:rect r="r" b="b" t="t" l="l"/>
            <a:pathLst>
              <a:path h="3340219" w="3392820">
                <a:moveTo>
                  <a:pt x="0" y="0"/>
                </a:moveTo>
                <a:lnTo>
                  <a:pt x="3392821" y="0"/>
                </a:lnTo>
                <a:lnTo>
                  <a:pt x="3392821" y="3340218"/>
                </a:lnTo>
                <a:lnTo>
                  <a:pt x="0" y="334021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61" id="61"/>
          <p:cNvSpPr/>
          <p:nvPr/>
        </p:nvSpPr>
        <p:spPr>
          <a:xfrm flipH="false" flipV="false" rot="0">
            <a:off x="11679270" y="2712289"/>
            <a:ext cx="1152476" cy="783853"/>
          </a:xfrm>
          <a:custGeom>
            <a:avLst/>
            <a:gdLst/>
            <a:ahLst/>
            <a:cxnLst/>
            <a:rect r="r" b="b" t="t" l="l"/>
            <a:pathLst>
              <a:path h="783853" w="1152476">
                <a:moveTo>
                  <a:pt x="0" y="0"/>
                </a:moveTo>
                <a:lnTo>
                  <a:pt x="1152476" y="0"/>
                </a:lnTo>
                <a:lnTo>
                  <a:pt x="1152476" y="783854"/>
                </a:lnTo>
                <a:lnTo>
                  <a:pt x="0" y="783854"/>
                </a:lnTo>
                <a:lnTo>
                  <a:pt x="0" y="0"/>
                </a:lnTo>
                <a:close/>
              </a:path>
            </a:pathLst>
          </a:custGeom>
          <a:blipFill>
            <a:blip r:embed="rId23"/>
            <a:stretch>
              <a:fillRect l="0" t="0" r="0" b="0"/>
            </a:stretch>
          </a:blipFill>
        </p:spPr>
      </p:sp>
      <p:sp>
        <p:nvSpPr>
          <p:cNvPr name="TextBox 62" id="62"/>
          <p:cNvSpPr txBox="true"/>
          <p:nvPr/>
        </p:nvSpPr>
        <p:spPr>
          <a:xfrm rot="0">
            <a:off x="3664049" y="2288641"/>
            <a:ext cx="1342097" cy="394103"/>
          </a:xfrm>
          <a:prstGeom prst="rect">
            <a:avLst/>
          </a:prstGeom>
        </p:spPr>
        <p:txBody>
          <a:bodyPr anchor="t" rtlCol="false" tIns="0" lIns="0" bIns="0" rIns="0">
            <a:spAutoFit/>
          </a:bodyPr>
          <a:lstStyle/>
          <a:p>
            <a:pPr algn="ctr">
              <a:lnSpc>
                <a:spcPts val="3233"/>
              </a:lnSpc>
              <a:spcBef>
                <a:spcPct val="0"/>
              </a:spcBef>
            </a:pPr>
            <a:r>
              <a:rPr lang="en-US" b="true" sz="2029">
                <a:solidFill>
                  <a:srgbClr val="000000"/>
                </a:solidFill>
                <a:latin typeface="Nanum Square Bold"/>
                <a:ea typeface="Nanum Square Bold"/>
                <a:cs typeface="Nanum Square Bold"/>
                <a:sym typeface="Nanum Square Bold"/>
              </a:rPr>
              <a:t>데이터 수집</a:t>
            </a:r>
          </a:p>
        </p:txBody>
      </p:sp>
      <p:sp>
        <p:nvSpPr>
          <p:cNvPr name="TextBox 63" id="63"/>
          <p:cNvSpPr txBox="true"/>
          <p:nvPr/>
        </p:nvSpPr>
        <p:spPr>
          <a:xfrm rot="0">
            <a:off x="12831746" y="2288641"/>
            <a:ext cx="1342097" cy="394103"/>
          </a:xfrm>
          <a:prstGeom prst="rect">
            <a:avLst/>
          </a:prstGeom>
        </p:spPr>
        <p:txBody>
          <a:bodyPr anchor="t" rtlCol="false" tIns="0" lIns="0" bIns="0" rIns="0">
            <a:spAutoFit/>
          </a:bodyPr>
          <a:lstStyle/>
          <a:p>
            <a:pPr algn="ctr">
              <a:lnSpc>
                <a:spcPts val="3233"/>
              </a:lnSpc>
              <a:spcBef>
                <a:spcPct val="0"/>
              </a:spcBef>
            </a:pPr>
            <a:r>
              <a:rPr lang="en-US" b="true" sz="2029">
                <a:solidFill>
                  <a:srgbClr val="000000"/>
                </a:solidFill>
                <a:latin typeface="Nanum Square Bold"/>
                <a:ea typeface="Nanum Square Bold"/>
                <a:cs typeface="Nanum Square Bold"/>
                <a:sym typeface="Nanum Square Bold"/>
              </a:rPr>
              <a:t>데이터 저장</a:t>
            </a:r>
          </a:p>
        </p:txBody>
      </p:sp>
      <p:sp>
        <p:nvSpPr>
          <p:cNvPr name="TextBox 64" id="64"/>
          <p:cNvSpPr txBox="true"/>
          <p:nvPr/>
        </p:nvSpPr>
        <p:spPr>
          <a:xfrm rot="0">
            <a:off x="3523648" y="6717271"/>
            <a:ext cx="1216721" cy="394103"/>
          </a:xfrm>
          <a:prstGeom prst="rect">
            <a:avLst/>
          </a:prstGeom>
        </p:spPr>
        <p:txBody>
          <a:bodyPr anchor="t" rtlCol="false" tIns="0" lIns="0" bIns="0" rIns="0">
            <a:spAutoFit/>
          </a:bodyPr>
          <a:lstStyle/>
          <a:p>
            <a:pPr algn="ctr">
              <a:lnSpc>
                <a:spcPts val="3233"/>
              </a:lnSpc>
              <a:spcBef>
                <a:spcPct val="0"/>
              </a:spcBef>
            </a:pPr>
            <a:r>
              <a:rPr lang="en-US" b="true" sz="2029">
                <a:solidFill>
                  <a:srgbClr val="000000"/>
                </a:solidFill>
                <a:latin typeface="Nanum Square Bold"/>
                <a:ea typeface="Nanum Square Bold"/>
                <a:cs typeface="Nanum Square Bold"/>
                <a:sym typeface="Nanum Square Bold"/>
              </a:rPr>
              <a:t>시각화</a:t>
            </a:r>
          </a:p>
        </p:txBody>
      </p:sp>
      <p:sp>
        <p:nvSpPr>
          <p:cNvPr name="TextBox 65" id="65"/>
          <p:cNvSpPr txBox="true"/>
          <p:nvPr/>
        </p:nvSpPr>
        <p:spPr>
          <a:xfrm rot="0">
            <a:off x="12478149" y="7407891"/>
            <a:ext cx="2782469" cy="394103"/>
          </a:xfrm>
          <a:prstGeom prst="rect">
            <a:avLst/>
          </a:prstGeom>
        </p:spPr>
        <p:txBody>
          <a:bodyPr anchor="t" rtlCol="false" tIns="0" lIns="0" bIns="0" rIns="0">
            <a:spAutoFit/>
          </a:bodyPr>
          <a:lstStyle/>
          <a:p>
            <a:pPr algn="ctr">
              <a:lnSpc>
                <a:spcPts val="3233"/>
              </a:lnSpc>
              <a:spcBef>
                <a:spcPct val="0"/>
              </a:spcBef>
            </a:pPr>
            <a:r>
              <a:rPr lang="en-US" b="true" sz="2029">
                <a:solidFill>
                  <a:srgbClr val="000000"/>
                </a:solidFill>
                <a:latin typeface="Nanum Square Bold"/>
                <a:ea typeface="Nanum Square Bold"/>
                <a:cs typeface="Nanum Square Bold"/>
                <a:sym typeface="Nanum Square Bold"/>
              </a:rPr>
              <a:t>상관관계 분석 및 예측</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765013"/>
            <a:ext cx="16458450" cy="6752006"/>
            <a:chOff x="0" y="0"/>
            <a:chExt cx="21944600" cy="9002675"/>
          </a:xfrm>
        </p:grpSpPr>
        <p:sp>
          <p:nvSpPr>
            <p:cNvPr name="Freeform 3" id="3"/>
            <p:cNvSpPr/>
            <p:nvPr/>
          </p:nvSpPr>
          <p:spPr>
            <a:xfrm flipH="false" flipV="false" rot="0">
              <a:off x="0" y="0"/>
              <a:ext cx="21944558" cy="9002675"/>
            </a:xfrm>
            <a:custGeom>
              <a:avLst/>
              <a:gdLst/>
              <a:ahLst/>
              <a:cxnLst/>
              <a:rect r="r" b="b" t="t" l="l"/>
              <a:pathLst>
                <a:path h="9002675" w="21944558">
                  <a:moveTo>
                    <a:pt x="644339" y="0"/>
                  </a:moveTo>
                  <a:lnTo>
                    <a:pt x="21300219" y="0"/>
                  </a:lnTo>
                  <a:cubicBezTo>
                    <a:pt x="21656078" y="0"/>
                    <a:pt x="21944558" y="288480"/>
                    <a:pt x="21944558" y="644339"/>
                  </a:cubicBezTo>
                  <a:lnTo>
                    <a:pt x="21944558" y="8358336"/>
                  </a:lnTo>
                  <a:cubicBezTo>
                    <a:pt x="21944558" y="8714194"/>
                    <a:pt x="21656078" y="9002675"/>
                    <a:pt x="21300219" y="9002675"/>
                  </a:cubicBezTo>
                  <a:lnTo>
                    <a:pt x="644339" y="9002675"/>
                  </a:lnTo>
                  <a:cubicBezTo>
                    <a:pt x="288480" y="9002675"/>
                    <a:pt x="0" y="8714194"/>
                    <a:pt x="0" y="8358336"/>
                  </a:cubicBezTo>
                  <a:lnTo>
                    <a:pt x="0" y="644339"/>
                  </a:lnTo>
                  <a:cubicBezTo>
                    <a:pt x="0" y="288480"/>
                    <a:pt x="288480" y="0"/>
                    <a:pt x="644339" y="0"/>
                  </a:cubicBezTo>
                  <a:close/>
                </a:path>
              </a:pathLst>
            </a:custGeom>
            <a:blipFill>
              <a:blip r:embed="rId3"/>
              <a:stretch>
                <a:fillRect l="0" t="-13649" r="0" b="-13649"/>
              </a:stretch>
            </a:blipFill>
          </p:spPr>
        </p:sp>
      </p:grpSp>
      <p:grpSp>
        <p:nvGrpSpPr>
          <p:cNvPr name="Group 4" id="4"/>
          <p:cNvGrpSpPr/>
          <p:nvPr/>
        </p:nvGrpSpPr>
        <p:grpSpPr>
          <a:xfrm rot="5400000">
            <a:off x="5181600" y="7810500"/>
            <a:ext cx="787400" cy="25400"/>
            <a:chOff x="0" y="0"/>
            <a:chExt cx="1049867" cy="33867"/>
          </a:xfrm>
        </p:grpSpPr>
        <p:sp>
          <p:nvSpPr>
            <p:cNvPr name="Freeform 5" id="5"/>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4"/>
              <a:stretch>
                <a:fillRect l="0" t="-6016" r="4" b="-5891"/>
              </a:stretch>
            </a:blipFill>
          </p:spPr>
        </p:sp>
      </p:grpSp>
      <p:grpSp>
        <p:nvGrpSpPr>
          <p:cNvPr name="Group 6" id="6"/>
          <p:cNvGrpSpPr/>
          <p:nvPr/>
        </p:nvGrpSpPr>
        <p:grpSpPr>
          <a:xfrm rot="0">
            <a:off x="5834338" y="8092281"/>
            <a:ext cx="6244118" cy="648494"/>
            <a:chOff x="0" y="0"/>
            <a:chExt cx="8325491" cy="864658"/>
          </a:xfrm>
        </p:grpSpPr>
        <p:sp>
          <p:nvSpPr>
            <p:cNvPr name="Freeform 7" id="7"/>
            <p:cNvSpPr/>
            <p:nvPr/>
          </p:nvSpPr>
          <p:spPr>
            <a:xfrm flipH="false" flipV="false" rot="0">
              <a:off x="0" y="0"/>
              <a:ext cx="8325491" cy="864658"/>
            </a:xfrm>
            <a:custGeom>
              <a:avLst/>
              <a:gdLst/>
              <a:ahLst/>
              <a:cxnLst/>
              <a:rect r="r" b="b" t="t" l="l"/>
              <a:pathLst>
                <a:path h="864658" w="8325491">
                  <a:moveTo>
                    <a:pt x="0" y="0"/>
                  </a:moveTo>
                  <a:lnTo>
                    <a:pt x="8325491" y="0"/>
                  </a:lnTo>
                  <a:lnTo>
                    <a:pt x="8325491" y="864658"/>
                  </a:lnTo>
                  <a:lnTo>
                    <a:pt x="0" y="864658"/>
                  </a:lnTo>
                  <a:close/>
                </a:path>
              </a:pathLst>
            </a:custGeom>
            <a:solidFill>
              <a:srgbClr val="000000">
                <a:alpha val="0"/>
              </a:srgbClr>
            </a:solidFill>
          </p:spPr>
        </p:sp>
        <p:sp>
          <p:nvSpPr>
            <p:cNvPr name="TextBox 8" id="8"/>
            <p:cNvSpPr txBox="true"/>
            <p:nvPr/>
          </p:nvSpPr>
          <p:spPr>
            <a:xfrm>
              <a:off x="0" y="-161925"/>
              <a:ext cx="8325491" cy="1026583"/>
            </a:xfrm>
            <a:prstGeom prst="rect">
              <a:avLst/>
            </a:prstGeom>
          </p:spPr>
          <p:txBody>
            <a:bodyPr anchor="ctr" rtlCol="false" tIns="0" lIns="0" bIns="0" rIns="0"/>
            <a:lstStyle/>
            <a:p>
              <a:pPr algn="ctr">
                <a:lnSpc>
                  <a:spcPts val="4462"/>
                </a:lnSpc>
              </a:pPr>
              <a:r>
                <a:rPr lang="en-US" sz="2799">
                  <a:solidFill>
                    <a:srgbClr val="5D5957"/>
                  </a:solidFill>
                  <a:latin typeface="Arial"/>
                  <a:ea typeface="Arial"/>
                  <a:cs typeface="Arial"/>
                  <a:sym typeface="Arial"/>
                </a:rPr>
                <a:t>데이터 수집 기간 : 2023 - 01 ~ 2025 - 02</a:t>
              </a:r>
            </a:p>
          </p:txBody>
        </p:sp>
      </p:grpSp>
      <p:grpSp>
        <p:nvGrpSpPr>
          <p:cNvPr name="Group 9" id="9"/>
          <p:cNvGrpSpPr/>
          <p:nvPr/>
        </p:nvGrpSpPr>
        <p:grpSpPr>
          <a:xfrm rot="0">
            <a:off x="10283917" y="3603187"/>
            <a:ext cx="2366315" cy="2366315"/>
            <a:chOff x="0" y="0"/>
            <a:chExt cx="3155087" cy="3155087"/>
          </a:xfrm>
        </p:grpSpPr>
        <p:sp>
          <p:nvSpPr>
            <p:cNvPr name="Freeform 10" id="10"/>
            <p:cNvSpPr/>
            <p:nvPr/>
          </p:nvSpPr>
          <p:spPr>
            <a:xfrm flipH="false" flipV="false" rot="0">
              <a:off x="0" y="0"/>
              <a:ext cx="3155061" cy="3155061"/>
            </a:xfrm>
            <a:custGeom>
              <a:avLst/>
              <a:gdLst/>
              <a:ahLst/>
              <a:cxnLst/>
              <a:rect r="r" b="b" t="t" l="l"/>
              <a:pathLst>
                <a:path h="3155061" w="3155061">
                  <a:moveTo>
                    <a:pt x="0" y="0"/>
                  </a:moveTo>
                  <a:lnTo>
                    <a:pt x="3155061" y="0"/>
                  </a:lnTo>
                  <a:lnTo>
                    <a:pt x="3155061" y="3155061"/>
                  </a:lnTo>
                  <a:lnTo>
                    <a:pt x="0" y="3155061"/>
                  </a:lnTo>
                  <a:lnTo>
                    <a:pt x="0" y="0"/>
                  </a:lnTo>
                  <a:close/>
                </a:path>
              </a:pathLst>
            </a:custGeom>
            <a:blipFill>
              <a:blip r:embed="rId5"/>
              <a:stretch>
                <a:fillRect l="0" t="0" r="0" b="0"/>
              </a:stretch>
            </a:blipFill>
          </p:spPr>
        </p:sp>
      </p:grpSp>
      <p:grpSp>
        <p:nvGrpSpPr>
          <p:cNvPr name="Group 11" id="11"/>
          <p:cNvGrpSpPr/>
          <p:nvPr/>
        </p:nvGrpSpPr>
        <p:grpSpPr>
          <a:xfrm rot="0">
            <a:off x="13525498" y="3539002"/>
            <a:ext cx="2613858" cy="2613858"/>
            <a:chOff x="0" y="0"/>
            <a:chExt cx="3485144" cy="3485144"/>
          </a:xfrm>
        </p:grpSpPr>
        <p:sp>
          <p:nvSpPr>
            <p:cNvPr name="Freeform 12" id="12"/>
            <p:cNvSpPr/>
            <p:nvPr/>
          </p:nvSpPr>
          <p:spPr>
            <a:xfrm flipH="false" flipV="false" rot="0">
              <a:off x="0" y="0"/>
              <a:ext cx="3485134" cy="3485134"/>
            </a:xfrm>
            <a:custGeom>
              <a:avLst/>
              <a:gdLst/>
              <a:ahLst/>
              <a:cxnLst/>
              <a:rect r="r" b="b" t="t" l="l"/>
              <a:pathLst>
                <a:path h="3485134" w="3485134">
                  <a:moveTo>
                    <a:pt x="0" y="0"/>
                  </a:moveTo>
                  <a:lnTo>
                    <a:pt x="3485134" y="0"/>
                  </a:lnTo>
                  <a:lnTo>
                    <a:pt x="3485134" y="3485134"/>
                  </a:lnTo>
                  <a:lnTo>
                    <a:pt x="0" y="3485134"/>
                  </a:lnTo>
                  <a:lnTo>
                    <a:pt x="0" y="0"/>
                  </a:lnTo>
                  <a:close/>
                </a:path>
              </a:pathLst>
            </a:custGeom>
            <a:blipFill>
              <a:blip r:embed="rId6"/>
              <a:stretch>
                <a:fillRect l="0" t="0" r="0" b="0"/>
              </a:stretch>
            </a:blipFill>
          </p:spPr>
        </p:sp>
      </p:grpSp>
      <p:grpSp>
        <p:nvGrpSpPr>
          <p:cNvPr name="Group 13" id="13"/>
          <p:cNvGrpSpPr/>
          <p:nvPr/>
        </p:nvGrpSpPr>
        <p:grpSpPr>
          <a:xfrm rot="0">
            <a:off x="6550117" y="3492198"/>
            <a:ext cx="2686050" cy="2686050"/>
            <a:chOff x="0" y="0"/>
            <a:chExt cx="3581400" cy="3581400"/>
          </a:xfrm>
        </p:grpSpPr>
        <p:sp>
          <p:nvSpPr>
            <p:cNvPr name="Freeform 14" id="14"/>
            <p:cNvSpPr/>
            <p:nvPr/>
          </p:nvSpPr>
          <p:spPr>
            <a:xfrm flipH="false" flipV="false" rot="0">
              <a:off x="0" y="0"/>
              <a:ext cx="3581400" cy="3581400"/>
            </a:xfrm>
            <a:custGeom>
              <a:avLst/>
              <a:gdLst/>
              <a:ahLst/>
              <a:cxnLst/>
              <a:rect r="r" b="b" t="t" l="l"/>
              <a:pathLst>
                <a:path h="3581400" w="3581400">
                  <a:moveTo>
                    <a:pt x="0" y="0"/>
                  </a:moveTo>
                  <a:lnTo>
                    <a:pt x="3581400" y="0"/>
                  </a:lnTo>
                  <a:lnTo>
                    <a:pt x="3581400" y="3581400"/>
                  </a:lnTo>
                  <a:lnTo>
                    <a:pt x="0" y="3581400"/>
                  </a:lnTo>
                  <a:lnTo>
                    <a:pt x="0" y="0"/>
                  </a:lnTo>
                  <a:close/>
                </a:path>
              </a:pathLst>
            </a:custGeom>
            <a:blipFill>
              <a:blip r:embed="rId7"/>
              <a:stretch>
                <a:fillRect l="0" t="0" r="0" b="0"/>
              </a:stretch>
            </a:blipFill>
          </p:spPr>
        </p:sp>
      </p:grpSp>
      <p:grpSp>
        <p:nvGrpSpPr>
          <p:cNvPr name="Group 15" id="15"/>
          <p:cNvGrpSpPr/>
          <p:nvPr/>
        </p:nvGrpSpPr>
        <p:grpSpPr>
          <a:xfrm rot="0">
            <a:off x="6435824" y="6238692"/>
            <a:ext cx="3428993" cy="1347927"/>
            <a:chOff x="0" y="0"/>
            <a:chExt cx="4571991" cy="1797236"/>
          </a:xfrm>
        </p:grpSpPr>
        <p:sp>
          <p:nvSpPr>
            <p:cNvPr name="Freeform 16" id="16"/>
            <p:cNvSpPr/>
            <p:nvPr/>
          </p:nvSpPr>
          <p:spPr>
            <a:xfrm flipH="false" flipV="false" rot="0">
              <a:off x="0" y="0"/>
              <a:ext cx="4571991" cy="1797236"/>
            </a:xfrm>
            <a:custGeom>
              <a:avLst/>
              <a:gdLst/>
              <a:ahLst/>
              <a:cxnLst/>
              <a:rect r="r" b="b" t="t" l="l"/>
              <a:pathLst>
                <a:path h="1797236" w="4571991">
                  <a:moveTo>
                    <a:pt x="0" y="0"/>
                  </a:moveTo>
                  <a:lnTo>
                    <a:pt x="4571991" y="0"/>
                  </a:lnTo>
                  <a:lnTo>
                    <a:pt x="4571991" y="1797236"/>
                  </a:lnTo>
                  <a:lnTo>
                    <a:pt x="0" y="1797236"/>
                  </a:lnTo>
                  <a:close/>
                </a:path>
              </a:pathLst>
            </a:custGeom>
            <a:solidFill>
              <a:srgbClr val="000000">
                <a:alpha val="0"/>
              </a:srgbClr>
            </a:solidFill>
          </p:spPr>
        </p:sp>
        <p:sp>
          <p:nvSpPr>
            <p:cNvPr name="TextBox 17" id="17"/>
            <p:cNvSpPr txBox="true"/>
            <p:nvPr/>
          </p:nvSpPr>
          <p:spPr>
            <a:xfrm>
              <a:off x="0" y="-114300"/>
              <a:ext cx="4571991" cy="1911536"/>
            </a:xfrm>
            <a:prstGeom prst="rect">
              <a:avLst/>
            </a:prstGeom>
          </p:spPr>
          <p:txBody>
            <a:bodyPr anchor="ctr" rtlCol="false" tIns="0" lIns="0" bIns="0" rIns="0"/>
            <a:lstStyle/>
            <a:p>
              <a:pPr algn="l">
                <a:lnSpc>
                  <a:spcPts val="3186"/>
                </a:lnSpc>
              </a:pPr>
              <a:r>
                <a:rPr lang="en-US" sz="2000">
                  <a:solidFill>
                    <a:srgbClr val="000000"/>
                  </a:solidFill>
                  <a:latin typeface="Arial"/>
                  <a:ea typeface="Arial"/>
                  <a:cs typeface="Arial"/>
                  <a:sym typeface="Arial"/>
                </a:rPr>
                <a:t>Where ? : 한국자원정보서비스</a:t>
              </a:r>
            </a:p>
            <a:p>
              <a:pPr algn="l">
                <a:lnSpc>
                  <a:spcPts val="3186"/>
                </a:lnSpc>
              </a:pPr>
              <a:r>
                <a:rPr lang="en-US" sz="2000">
                  <a:solidFill>
                    <a:srgbClr val="000000"/>
                  </a:solidFill>
                  <a:latin typeface="Arial"/>
                  <a:ea typeface="Arial"/>
                  <a:cs typeface="Arial"/>
                  <a:sym typeface="Arial"/>
                </a:rPr>
                <a:t>What ? : Fe, Cr, Si, Al, Coal</a:t>
              </a:r>
            </a:p>
            <a:p>
              <a:pPr algn="l">
                <a:lnSpc>
                  <a:spcPts val="3186"/>
                </a:lnSpc>
              </a:pPr>
              <a:r>
                <a:rPr lang="en-US" sz="2000">
                  <a:solidFill>
                    <a:srgbClr val="000000"/>
                  </a:solidFill>
                  <a:latin typeface="Arial"/>
                  <a:ea typeface="Arial"/>
                  <a:cs typeface="Arial"/>
                  <a:sym typeface="Arial"/>
                </a:rPr>
                <a:t>How : csv file</a:t>
              </a:r>
            </a:p>
          </p:txBody>
        </p:sp>
      </p:grpSp>
      <p:grpSp>
        <p:nvGrpSpPr>
          <p:cNvPr name="Group 18" id="18"/>
          <p:cNvGrpSpPr/>
          <p:nvPr/>
        </p:nvGrpSpPr>
        <p:grpSpPr>
          <a:xfrm rot="0">
            <a:off x="2224109" y="3687047"/>
            <a:ext cx="2253038" cy="2253038"/>
            <a:chOff x="0" y="0"/>
            <a:chExt cx="3439313" cy="3439313"/>
          </a:xfrm>
        </p:grpSpPr>
        <p:sp>
          <p:nvSpPr>
            <p:cNvPr name="Freeform 19" id="19"/>
            <p:cNvSpPr/>
            <p:nvPr/>
          </p:nvSpPr>
          <p:spPr>
            <a:xfrm flipH="false" flipV="false" rot="0">
              <a:off x="0" y="0"/>
              <a:ext cx="3439287" cy="3439287"/>
            </a:xfrm>
            <a:custGeom>
              <a:avLst/>
              <a:gdLst/>
              <a:ahLst/>
              <a:cxnLst/>
              <a:rect r="r" b="b" t="t" l="l"/>
              <a:pathLst>
                <a:path h="3439287" w="3439287">
                  <a:moveTo>
                    <a:pt x="0" y="0"/>
                  </a:moveTo>
                  <a:lnTo>
                    <a:pt x="3439287" y="0"/>
                  </a:lnTo>
                  <a:lnTo>
                    <a:pt x="3439287" y="3439287"/>
                  </a:lnTo>
                  <a:lnTo>
                    <a:pt x="0" y="3439287"/>
                  </a:lnTo>
                  <a:lnTo>
                    <a:pt x="0" y="0"/>
                  </a:lnTo>
                  <a:close/>
                </a:path>
              </a:pathLst>
            </a:custGeom>
            <a:blipFill>
              <a:blip r:embed="rId8"/>
              <a:stretch>
                <a:fillRect l="0" t="0" r="0" b="0"/>
              </a:stretch>
            </a:blipFill>
          </p:spPr>
        </p:sp>
      </p:grpSp>
      <p:grpSp>
        <p:nvGrpSpPr>
          <p:cNvPr name="Group 20" id="20"/>
          <p:cNvGrpSpPr/>
          <p:nvPr/>
        </p:nvGrpSpPr>
        <p:grpSpPr>
          <a:xfrm rot="0">
            <a:off x="4719710" y="4356770"/>
            <a:ext cx="1006430" cy="1006430"/>
            <a:chOff x="0" y="0"/>
            <a:chExt cx="1341907" cy="1341907"/>
          </a:xfrm>
        </p:grpSpPr>
        <p:sp>
          <p:nvSpPr>
            <p:cNvPr name="Freeform 21" id="21"/>
            <p:cNvSpPr/>
            <p:nvPr/>
          </p:nvSpPr>
          <p:spPr>
            <a:xfrm flipH="false" flipV="false" rot="0">
              <a:off x="0" y="0"/>
              <a:ext cx="1341882" cy="1341882"/>
            </a:xfrm>
            <a:custGeom>
              <a:avLst/>
              <a:gdLst/>
              <a:ahLst/>
              <a:cxnLst/>
              <a:rect r="r" b="b" t="t" l="l"/>
              <a:pathLst>
                <a:path h="1341882" w="1341882">
                  <a:moveTo>
                    <a:pt x="0" y="0"/>
                  </a:moveTo>
                  <a:lnTo>
                    <a:pt x="1341882" y="0"/>
                  </a:lnTo>
                  <a:lnTo>
                    <a:pt x="1341882" y="1341882"/>
                  </a:lnTo>
                  <a:lnTo>
                    <a:pt x="0" y="1341882"/>
                  </a:lnTo>
                  <a:lnTo>
                    <a:pt x="0" y="0"/>
                  </a:lnTo>
                  <a:close/>
                </a:path>
              </a:pathLst>
            </a:custGeom>
            <a:blipFill>
              <a:blip r:embed="rId9"/>
              <a:stretch>
                <a:fillRect l="0" t="0" r="-1" b="-1"/>
              </a:stretch>
            </a:blipFill>
          </p:spPr>
        </p:sp>
      </p:grpSp>
      <p:grpSp>
        <p:nvGrpSpPr>
          <p:cNvPr name="Group 22" id="22"/>
          <p:cNvGrpSpPr/>
          <p:nvPr/>
        </p:nvGrpSpPr>
        <p:grpSpPr>
          <a:xfrm rot="0">
            <a:off x="2339954" y="6266532"/>
            <a:ext cx="3399134" cy="1347927"/>
            <a:chOff x="0" y="0"/>
            <a:chExt cx="4532179" cy="1797236"/>
          </a:xfrm>
        </p:grpSpPr>
        <p:sp>
          <p:nvSpPr>
            <p:cNvPr name="Freeform 23" id="23"/>
            <p:cNvSpPr/>
            <p:nvPr/>
          </p:nvSpPr>
          <p:spPr>
            <a:xfrm flipH="false" flipV="false" rot="0">
              <a:off x="0" y="0"/>
              <a:ext cx="4532179" cy="1797236"/>
            </a:xfrm>
            <a:custGeom>
              <a:avLst/>
              <a:gdLst/>
              <a:ahLst/>
              <a:cxnLst/>
              <a:rect r="r" b="b" t="t" l="l"/>
              <a:pathLst>
                <a:path h="1797236" w="4532179">
                  <a:moveTo>
                    <a:pt x="0" y="0"/>
                  </a:moveTo>
                  <a:lnTo>
                    <a:pt x="4532179" y="0"/>
                  </a:lnTo>
                  <a:lnTo>
                    <a:pt x="4532179" y="1797236"/>
                  </a:lnTo>
                  <a:lnTo>
                    <a:pt x="0" y="1797236"/>
                  </a:lnTo>
                  <a:close/>
                </a:path>
              </a:pathLst>
            </a:custGeom>
            <a:solidFill>
              <a:srgbClr val="000000">
                <a:alpha val="0"/>
              </a:srgbClr>
            </a:solidFill>
          </p:spPr>
        </p:sp>
        <p:sp>
          <p:nvSpPr>
            <p:cNvPr name="TextBox 24" id="24"/>
            <p:cNvSpPr txBox="true"/>
            <p:nvPr/>
          </p:nvSpPr>
          <p:spPr>
            <a:xfrm>
              <a:off x="0" y="-114300"/>
              <a:ext cx="4532179" cy="1911536"/>
            </a:xfrm>
            <a:prstGeom prst="rect">
              <a:avLst/>
            </a:prstGeom>
          </p:spPr>
          <p:txBody>
            <a:bodyPr anchor="ctr" rtlCol="false" tIns="0" lIns="0" bIns="0" rIns="0"/>
            <a:lstStyle/>
            <a:p>
              <a:pPr algn="l">
                <a:lnSpc>
                  <a:spcPts val="3186"/>
                </a:lnSpc>
              </a:pPr>
              <a:r>
                <a:rPr lang="en-US" sz="2000">
                  <a:solidFill>
                    <a:srgbClr val="000000"/>
                  </a:solidFill>
                  <a:latin typeface="Arial"/>
                  <a:ea typeface="Arial"/>
                  <a:cs typeface="Arial"/>
                  <a:sym typeface="Arial"/>
                </a:rPr>
                <a:t>Where ? : Trading Economics </a:t>
              </a:r>
            </a:p>
            <a:p>
              <a:pPr algn="l">
                <a:lnSpc>
                  <a:spcPts val="3186"/>
                </a:lnSpc>
              </a:pPr>
              <a:r>
                <a:rPr lang="en-US" sz="2000">
                  <a:solidFill>
                    <a:srgbClr val="000000"/>
                  </a:solidFill>
                  <a:latin typeface="Arial"/>
                  <a:ea typeface="Arial"/>
                  <a:cs typeface="Arial"/>
                  <a:sym typeface="Arial"/>
                </a:rPr>
                <a:t>What ? : Car, Ram</a:t>
              </a:r>
            </a:p>
            <a:p>
              <a:pPr algn="l">
                <a:lnSpc>
                  <a:spcPts val="3186"/>
                </a:lnSpc>
              </a:pPr>
              <a:r>
                <a:rPr lang="en-US" sz="2000">
                  <a:solidFill>
                    <a:srgbClr val="000000"/>
                  </a:solidFill>
                  <a:latin typeface="Arial"/>
                  <a:ea typeface="Arial"/>
                  <a:cs typeface="Arial"/>
                  <a:sym typeface="Arial"/>
                </a:rPr>
                <a:t>How : Crawling</a:t>
              </a:r>
            </a:p>
          </p:txBody>
        </p:sp>
      </p:grpSp>
      <p:grpSp>
        <p:nvGrpSpPr>
          <p:cNvPr name="Group 25" id="25"/>
          <p:cNvGrpSpPr/>
          <p:nvPr/>
        </p:nvGrpSpPr>
        <p:grpSpPr>
          <a:xfrm rot="0">
            <a:off x="10283917" y="6238693"/>
            <a:ext cx="2918901" cy="1347927"/>
            <a:chOff x="0" y="0"/>
            <a:chExt cx="3891867" cy="1797236"/>
          </a:xfrm>
        </p:grpSpPr>
        <p:sp>
          <p:nvSpPr>
            <p:cNvPr name="Freeform 26" id="26"/>
            <p:cNvSpPr/>
            <p:nvPr/>
          </p:nvSpPr>
          <p:spPr>
            <a:xfrm flipH="false" flipV="false" rot="0">
              <a:off x="0" y="0"/>
              <a:ext cx="3891867" cy="1797236"/>
            </a:xfrm>
            <a:custGeom>
              <a:avLst/>
              <a:gdLst/>
              <a:ahLst/>
              <a:cxnLst/>
              <a:rect r="r" b="b" t="t" l="l"/>
              <a:pathLst>
                <a:path h="1797236" w="3891867">
                  <a:moveTo>
                    <a:pt x="0" y="0"/>
                  </a:moveTo>
                  <a:lnTo>
                    <a:pt x="3891867" y="0"/>
                  </a:lnTo>
                  <a:lnTo>
                    <a:pt x="3891867" y="1797236"/>
                  </a:lnTo>
                  <a:lnTo>
                    <a:pt x="0" y="1797236"/>
                  </a:lnTo>
                  <a:close/>
                </a:path>
              </a:pathLst>
            </a:custGeom>
            <a:solidFill>
              <a:srgbClr val="000000">
                <a:alpha val="0"/>
              </a:srgbClr>
            </a:solidFill>
          </p:spPr>
        </p:sp>
        <p:sp>
          <p:nvSpPr>
            <p:cNvPr name="TextBox 27" id="27"/>
            <p:cNvSpPr txBox="true"/>
            <p:nvPr/>
          </p:nvSpPr>
          <p:spPr>
            <a:xfrm>
              <a:off x="0" y="-114300"/>
              <a:ext cx="3891867" cy="1911536"/>
            </a:xfrm>
            <a:prstGeom prst="rect">
              <a:avLst/>
            </a:prstGeom>
          </p:spPr>
          <p:txBody>
            <a:bodyPr anchor="ctr" rtlCol="false" tIns="0" lIns="0" bIns="0" rIns="0"/>
            <a:lstStyle/>
            <a:p>
              <a:pPr algn="l">
                <a:lnSpc>
                  <a:spcPts val="3186"/>
                </a:lnSpc>
              </a:pPr>
              <a:r>
                <a:rPr lang="en-US" sz="2000">
                  <a:solidFill>
                    <a:srgbClr val="000000"/>
                  </a:solidFill>
                  <a:latin typeface="Arial"/>
                  <a:ea typeface="Arial"/>
                  <a:cs typeface="Arial"/>
                  <a:sym typeface="Arial"/>
                </a:rPr>
                <a:t>Where ? : Naver 증권</a:t>
              </a:r>
            </a:p>
            <a:p>
              <a:pPr algn="l">
                <a:lnSpc>
                  <a:spcPts val="3186"/>
                </a:lnSpc>
              </a:pPr>
              <a:r>
                <a:rPr lang="en-US" sz="2000">
                  <a:solidFill>
                    <a:srgbClr val="000000"/>
                  </a:solidFill>
                  <a:latin typeface="Arial"/>
                  <a:ea typeface="Arial"/>
                  <a:cs typeface="Arial"/>
                  <a:sym typeface="Arial"/>
                </a:rPr>
                <a:t>What ? : stock, exchange</a:t>
              </a:r>
            </a:p>
            <a:p>
              <a:pPr algn="l">
                <a:lnSpc>
                  <a:spcPts val="3186"/>
                </a:lnSpc>
              </a:pPr>
              <a:r>
                <a:rPr lang="en-US" sz="2000">
                  <a:solidFill>
                    <a:srgbClr val="000000"/>
                  </a:solidFill>
                  <a:latin typeface="Arial"/>
                  <a:ea typeface="Arial"/>
                  <a:cs typeface="Arial"/>
                  <a:sym typeface="Arial"/>
                </a:rPr>
                <a:t>How : Crawling</a:t>
              </a:r>
            </a:p>
          </p:txBody>
        </p:sp>
      </p:grpSp>
      <p:grpSp>
        <p:nvGrpSpPr>
          <p:cNvPr name="Group 28" id="28"/>
          <p:cNvGrpSpPr/>
          <p:nvPr/>
        </p:nvGrpSpPr>
        <p:grpSpPr>
          <a:xfrm rot="0">
            <a:off x="13617511" y="6238692"/>
            <a:ext cx="2769481" cy="1347927"/>
            <a:chOff x="0" y="0"/>
            <a:chExt cx="3692641" cy="1797236"/>
          </a:xfrm>
        </p:grpSpPr>
        <p:sp>
          <p:nvSpPr>
            <p:cNvPr name="Freeform 29" id="29"/>
            <p:cNvSpPr/>
            <p:nvPr/>
          </p:nvSpPr>
          <p:spPr>
            <a:xfrm flipH="false" flipV="false" rot="0">
              <a:off x="0" y="0"/>
              <a:ext cx="3692641" cy="1797236"/>
            </a:xfrm>
            <a:custGeom>
              <a:avLst/>
              <a:gdLst/>
              <a:ahLst/>
              <a:cxnLst/>
              <a:rect r="r" b="b" t="t" l="l"/>
              <a:pathLst>
                <a:path h="1797236" w="3692641">
                  <a:moveTo>
                    <a:pt x="0" y="0"/>
                  </a:moveTo>
                  <a:lnTo>
                    <a:pt x="3692641" y="0"/>
                  </a:lnTo>
                  <a:lnTo>
                    <a:pt x="3692641" y="1797236"/>
                  </a:lnTo>
                  <a:lnTo>
                    <a:pt x="0" y="1797236"/>
                  </a:lnTo>
                  <a:close/>
                </a:path>
              </a:pathLst>
            </a:custGeom>
            <a:solidFill>
              <a:srgbClr val="000000">
                <a:alpha val="0"/>
              </a:srgbClr>
            </a:solidFill>
          </p:spPr>
        </p:sp>
        <p:sp>
          <p:nvSpPr>
            <p:cNvPr name="TextBox 30" id="30"/>
            <p:cNvSpPr txBox="true"/>
            <p:nvPr/>
          </p:nvSpPr>
          <p:spPr>
            <a:xfrm>
              <a:off x="0" y="-114300"/>
              <a:ext cx="3692641" cy="1911536"/>
            </a:xfrm>
            <a:prstGeom prst="rect">
              <a:avLst/>
            </a:prstGeom>
          </p:spPr>
          <p:txBody>
            <a:bodyPr anchor="ctr" rtlCol="false" tIns="0" lIns="0" bIns="0" rIns="0"/>
            <a:lstStyle/>
            <a:p>
              <a:pPr algn="l">
                <a:lnSpc>
                  <a:spcPts val="3186"/>
                </a:lnSpc>
              </a:pPr>
              <a:r>
                <a:rPr lang="en-US" sz="2000">
                  <a:solidFill>
                    <a:srgbClr val="000000"/>
                  </a:solidFill>
                  <a:latin typeface="Arial"/>
                  <a:ea typeface="Arial"/>
                  <a:cs typeface="Arial"/>
                  <a:sym typeface="Arial"/>
                </a:rPr>
                <a:t>Where ? : Naver 뉴스 </a:t>
              </a:r>
            </a:p>
            <a:p>
              <a:pPr algn="l">
                <a:lnSpc>
                  <a:spcPts val="3186"/>
                </a:lnSpc>
              </a:pPr>
              <a:r>
                <a:rPr lang="en-US" sz="2000">
                  <a:solidFill>
                    <a:srgbClr val="000000"/>
                  </a:solidFill>
                  <a:latin typeface="Arial"/>
                  <a:ea typeface="Arial"/>
                  <a:cs typeface="Arial"/>
                  <a:sym typeface="Arial"/>
                </a:rPr>
                <a:t>What ? : keyword</a:t>
              </a:r>
            </a:p>
            <a:p>
              <a:pPr algn="l">
                <a:lnSpc>
                  <a:spcPts val="3186"/>
                </a:lnSpc>
              </a:pPr>
              <a:r>
                <a:rPr lang="en-US" sz="2000">
                  <a:solidFill>
                    <a:srgbClr val="000000"/>
                  </a:solidFill>
                  <a:latin typeface="Arial"/>
                  <a:ea typeface="Arial"/>
                  <a:cs typeface="Arial"/>
                  <a:sym typeface="Arial"/>
                </a:rPr>
                <a:t>How : Crawling</a:t>
              </a:r>
            </a:p>
          </p:txBody>
        </p:sp>
      </p:grpSp>
      <p:grpSp>
        <p:nvGrpSpPr>
          <p:cNvPr name="Group 31" id="31"/>
          <p:cNvGrpSpPr/>
          <p:nvPr/>
        </p:nvGrpSpPr>
        <p:grpSpPr>
          <a:xfrm rot="0">
            <a:off x="1028700" y="978979"/>
            <a:ext cx="3557205" cy="395196"/>
            <a:chOff x="0" y="0"/>
            <a:chExt cx="4742940" cy="526928"/>
          </a:xfrm>
        </p:grpSpPr>
        <p:sp>
          <p:nvSpPr>
            <p:cNvPr name="Freeform 32" id="32"/>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33" id="33"/>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34" id="34"/>
          <p:cNvGrpSpPr/>
          <p:nvPr/>
        </p:nvGrpSpPr>
        <p:grpSpPr>
          <a:xfrm rot="0">
            <a:off x="1028700" y="1374175"/>
            <a:ext cx="7789185" cy="955113"/>
            <a:chOff x="0" y="0"/>
            <a:chExt cx="10385580" cy="1273484"/>
          </a:xfrm>
        </p:grpSpPr>
        <p:sp>
          <p:nvSpPr>
            <p:cNvPr name="Freeform 35" id="35"/>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36" id="36"/>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37" id="37"/>
          <p:cNvGrpSpPr/>
          <p:nvPr/>
        </p:nvGrpSpPr>
        <p:grpSpPr>
          <a:xfrm rot="0">
            <a:off x="1047750" y="2329288"/>
            <a:ext cx="12847663" cy="871451"/>
            <a:chOff x="0" y="0"/>
            <a:chExt cx="17130218" cy="1161935"/>
          </a:xfrm>
        </p:grpSpPr>
        <p:sp>
          <p:nvSpPr>
            <p:cNvPr name="Freeform 38" id="38"/>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39" id="39"/>
            <p:cNvSpPr txBox="true"/>
            <p:nvPr/>
          </p:nvSpPr>
          <p:spPr>
            <a:xfrm>
              <a:off x="0" y="-104775"/>
              <a:ext cx="17130218" cy="126671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다음과 같은 데이터를 활용했어요</a:t>
              </a:r>
            </a:p>
            <a:p>
              <a:pPr algn="l">
                <a:lnSpc>
                  <a:spcPts val="3802"/>
                </a:lnSpc>
              </a:pPr>
            </a:p>
          </p:txBody>
        </p:sp>
      </p:grpSp>
      <p:grpSp>
        <p:nvGrpSpPr>
          <p:cNvPr name="Group 40" id="40"/>
          <p:cNvGrpSpPr/>
          <p:nvPr/>
        </p:nvGrpSpPr>
        <p:grpSpPr>
          <a:xfrm rot="0">
            <a:off x="329171" y="209742"/>
            <a:ext cx="18054079" cy="115550"/>
            <a:chOff x="0" y="0"/>
            <a:chExt cx="4754984" cy="30433"/>
          </a:xfrm>
        </p:grpSpPr>
        <p:sp>
          <p:nvSpPr>
            <p:cNvPr name="Freeform 41" id="41"/>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42" id="42"/>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
        <p:nvSpPr>
          <p:cNvPr name="Freeform 43" id="43"/>
          <p:cNvSpPr/>
          <p:nvPr/>
        </p:nvSpPr>
        <p:spPr>
          <a:xfrm flipH="false" flipV="false" rot="0">
            <a:off x="6598390" y="3237312"/>
            <a:ext cx="925732" cy="869627"/>
          </a:xfrm>
          <a:custGeom>
            <a:avLst/>
            <a:gdLst/>
            <a:ahLst/>
            <a:cxnLst/>
            <a:rect r="r" b="b" t="t" l="l"/>
            <a:pathLst>
              <a:path h="869627" w="925732">
                <a:moveTo>
                  <a:pt x="0" y="0"/>
                </a:moveTo>
                <a:lnTo>
                  <a:pt x="925732" y="0"/>
                </a:lnTo>
                <a:lnTo>
                  <a:pt x="925732" y="869627"/>
                </a:lnTo>
                <a:lnTo>
                  <a:pt x="0" y="869627"/>
                </a:lnTo>
                <a:lnTo>
                  <a:pt x="0" y="0"/>
                </a:lnTo>
                <a:close/>
              </a:path>
            </a:pathLst>
          </a:custGeom>
          <a:blipFill>
            <a:blip r:embed="rId10"/>
            <a:stretch>
              <a:fillRect l="0" t="0" r="0" b="0"/>
            </a:stretch>
          </a:blipFill>
        </p:spPr>
      </p:sp>
      <p:sp>
        <p:nvSpPr>
          <p:cNvPr name="Freeform 44" id="44"/>
          <p:cNvSpPr/>
          <p:nvPr/>
        </p:nvSpPr>
        <p:spPr>
          <a:xfrm flipH="false" flipV="false" rot="0">
            <a:off x="11722905" y="3442430"/>
            <a:ext cx="887170" cy="170282"/>
          </a:xfrm>
          <a:custGeom>
            <a:avLst/>
            <a:gdLst/>
            <a:ahLst/>
            <a:cxnLst/>
            <a:rect r="r" b="b" t="t" l="l"/>
            <a:pathLst>
              <a:path h="170282" w="887170">
                <a:moveTo>
                  <a:pt x="0" y="0"/>
                </a:moveTo>
                <a:lnTo>
                  <a:pt x="887170" y="0"/>
                </a:lnTo>
                <a:lnTo>
                  <a:pt x="887170" y="170282"/>
                </a:lnTo>
                <a:lnTo>
                  <a:pt x="0" y="170282"/>
                </a:lnTo>
                <a:lnTo>
                  <a:pt x="0" y="0"/>
                </a:lnTo>
                <a:close/>
              </a:path>
            </a:pathLst>
          </a:custGeom>
          <a:blipFill>
            <a:blip r:embed="rId11"/>
            <a:stretch>
              <a:fillRect l="0" t="0" r="0" b="0"/>
            </a:stretch>
          </a:blipFill>
        </p:spPr>
      </p:sp>
      <p:sp>
        <p:nvSpPr>
          <p:cNvPr name="Freeform 45" id="45"/>
          <p:cNvSpPr/>
          <p:nvPr/>
        </p:nvSpPr>
        <p:spPr>
          <a:xfrm flipH="false" flipV="false" rot="0">
            <a:off x="14945758" y="3442430"/>
            <a:ext cx="881361" cy="169167"/>
          </a:xfrm>
          <a:custGeom>
            <a:avLst/>
            <a:gdLst/>
            <a:ahLst/>
            <a:cxnLst/>
            <a:rect r="r" b="b" t="t" l="l"/>
            <a:pathLst>
              <a:path h="169167" w="881361">
                <a:moveTo>
                  <a:pt x="0" y="0"/>
                </a:moveTo>
                <a:lnTo>
                  <a:pt x="881361" y="0"/>
                </a:lnTo>
                <a:lnTo>
                  <a:pt x="881361" y="169167"/>
                </a:lnTo>
                <a:lnTo>
                  <a:pt x="0" y="169167"/>
                </a:lnTo>
                <a:lnTo>
                  <a:pt x="0" y="0"/>
                </a:lnTo>
                <a:close/>
              </a:path>
            </a:pathLst>
          </a:custGeom>
          <a:blipFill>
            <a:blip r:embed="rId11"/>
            <a:stretch>
              <a:fillRect l="0" t="0" r="0" b="0"/>
            </a:stretch>
          </a:blipFill>
        </p:spPr>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765013"/>
            <a:ext cx="16230600" cy="6752006"/>
            <a:chOff x="0" y="0"/>
            <a:chExt cx="21640800" cy="9002675"/>
          </a:xfrm>
        </p:grpSpPr>
        <p:sp>
          <p:nvSpPr>
            <p:cNvPr name="Freeform 3" id="3"/>
            <p:cNvSpPr/>
            <p:nvPr/>
          </p:nvSpPr>
          <p:spPr>
            <a:xfrm flipH="false" flipV="false" rot="0">
              <a:off x="0" y="0"/>
              <a:ext cx="21640758" cy="9002675"/>
            </a:xfrm>
            <a:custGeom>
              <a:avLst/>
              <a:gdLst/>
              <a:ahLst/>
              <a:cxnLst/>
              <a:rect r="r" b="b" t="t" l="l"/>
              <a:pathLst>
                <a:path h="9002675" w="21640758">
                  <a:moveTo>
                    <a:pt x="653384" y="0"/>
                  </a:moveTo>
                  <a:lnTo>
                    <a:pt x="20987373" y="0"/>
                  </a:lnTo>
                  <a:cubicBezTo>
                    <a:pt x="21160662" y="0"/>
                    <a:pt x="21326853" y="68838"/>
                    <a:pt x="21449387" y="191372"/>
                  </a:cubicBezTo>
                  <a:cubicBezTo>
                    <a:pt x="21571920" y="313905"/>
                    <a:pt x="21640758" y="480096"/>
                    <a:pt x="21640758" y="653384"/>
                  </a:cubicBezTo>
                  <a:lnTo>
                    <a:pt x="21640758" y="8349290"/>
                  </a:lnTo>
                  <a:cubicBezTo>
                    <a:pt x="21640758" y="8522578"/>
                    <a:pt x="21571920" y="8688770"/>
                    <a:pt x="21449387" y="8811302"/>
                  </a:cubicBezTo>
                  <a:cubicBezTo>
                    <a:pt x="21326853" y="8933836"/>
                    <a:pt x="21160662" y="9002675"/>
                    <a:pt x="20987373" y="9002675"/>
                  </a:cubicBezTo>
                  <a:lnTo>
                    <a:pt x="653384" y="9002675"/>
                  </a:lnTo>
                  <a:cubicBezTo>
                    <a:pt x="480096" y="9002675"/>
                    <a:pt x="313905" y="8933836"/>
                    <a:pt x="191372" y="8811302"/>
                  </a:cubicBezTo>
                  <a:cubicBezTo>
                    <a:pt x="68838" y="8688770"/>
                    <a:pt x="0" y="8522578"/>
                    <a:pt x="0" y="8349290"/>
                  </a:cubicBezTo>
                  <a:lnTo>
                    <a:pt x="0" y="653384"/>
                  </a:lnTo>
                  <a:cubicBezTo>
                    <a:pt x="0" y="480096"/>
                    <a:pt x="68838" y="313905"/>
                    <a:pt x="191372" y="191372"/>
                  </a:cubicBezTo>
                  <a:cubicBezTo>
                    <a:pt x="313905" y="68838"/>
                    <a:pt x="480096" y="0"/>
                    <a:pt x="653384" y="0"/>
                  </a:cubicBezTo>
                  <a:close/>
                </a:path>
              </a:pathLst>
            </a:custGeom>
            <a:blipFill>
              <a:blip r:embed="rId3"/>
              <a:stretch>
                <a:fillRect l="0" t="-12767" r="0" b="-12767"/>
              </a:stretch>
            </a:blipFill>
          </p:spPr>
        </p:sp>
      </p:grpSp>
      <p:sp>
        <p:nvSpPr>
          <p:cNvPr name="Freeform 4" id="4"/>
          <p:cNvSpPr/>
          <p:nvPr/>
        </p:nvSpPr>
        <p:spPr>
          <a:xfrm flipH="false" flipV="false" rot="0">
            <a:off x="3768939" y="3912328"/>
            <a:ext cx="2843697" cy="5160878"/>
          </a:xfrm>
          <a:custGeom>
            <a:avLst/>
            <a:gdLst/>
            <a:ahLst/>
            <a:cxnLst/>
            <a:rect r="r" b="b" t="t" l="l"/>
            <a:pathLst>
              <a:path h="5160878" w="2843697">
                <a:moveTo>
                  <a:pt x="0" y="0"/>
                </a:moveTo>
                <a:lnTo>
                  <a:pt x="2843697" y="0"/>
                </a:lnTo>
                <a:lnTo>
                  <a:pt x="2843697" y="5160878"/>
                </a:lnTo>
                <a:lnTo>
                  <a:pt x="0" y="5160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42952" y="2765013"/>
            <a:ext cx="1295671" cy="1295671"/>
            <a:chOff x="0" y="0"/>
            <a:chExt cx="1566243" cy="1566243"/>
          </a:xfrm>
        </p:grpSpPr>
        <p:sp>
          <p:nvSpPr>
            <p:cNvPr name="Freeform 6" id="6"/>
            <p:cNvSpPr/>
            <p:nvPr/>
          </p:nvSpPr>
          <p:spPr>
            <a:xfrm flipH="false" flipV="false" rot="0">
              <a:off x="0" y="0"/>
              <a:ext cx="1566291" cy="1566291"/>
            </a:xfrm>
            <a:custGeom>
              <a:avLst/>
              <a:gdLst/>
              <a:ahLst/>
              <a:cxnLst/>
              <a:rect r="r" b="b" t="t" l="l"/>
              <a:pathLst>
                <a:path h="1566291" w="1566291">
                  <a:moveTo>
                    <a:pt x="0" y="0"/>
                  </a:moveTo>
                  <a:lnTo>
                    <a:pt x="1566291" y="0"/>
                  </a:lnTo>
                  <a:lnTo>
                    <a:pt x="1566291" y="1566291"/>
                  </a:lnTo>
                  <a:lnTo>
                    <a:pt x="0" y="1566291"/>
                  </a:lnTo>
                  <a:lnTo>
                    <a:pt x="0" y="0"/>
                  </a:lnTo>
                  <a:close/>
                </a:path>
              </a:pathLst>
            </a:custGeom>
            <a:blipFill>
              <a:blip r:embed="rId6"/>
              <a:stretch>
                <a:fillRect l="0" t="0" r="3" b="3"/>
              </a:stretch>
            </a:blipFill>
          </p:spPr>
        </p:sp>
      </p:grpSp>
      <p:grpSp>
        <p:nvGrpSpPr>
          <p:cNvPr name="Group 7" id="7"/>
          <p:cNvGrpSpPr/>
          <p:nvPr/>
        </p:nvGrpSpPr>
        <p:grpSpPr>
          <a:xfrm rot="0">
            <a:off x="4557157" y="4448861"/>
            <a:ext cx="1267261" cy="1267261"/>
            <a:chOff x="0" y="0"/>
            <a:chExt cx="1531900" cy="1531900"/>
          </a:xfrm>
        </p:grpSpPr>
        <p:sp>
          <p:nvSpPr>
            <p:cNvPr name="Freeform 8" id="8"/>
            <p:cNvSpPr/>
            <p:nvPr/>
          </p:nvSpPr>
          <p:spPr>
            <a:xfrm flipH="false" flipV="false" rot="0">
              <a:off x="0" y="0"/>
              <a:ext cx="1531874" cy="1531874"/>
            </a:xfrm>
            <a:custGeom>
              <a:avLst/>
              <a:gdLst/>
              <a:ahLst/>
              <a:cxnLst/>
              <a:rect r="r" b="b" t="t" l="l"/>
              <a:pathLst>
                <a:path h="1531874" w="1531874">
                  <a:moveTo>
                    <a:pt x="0" y="0"/>
                  </a:moveTo>
                  <a:lnTo>
                    <a:pt x="1531874" y="0"/>
                  </a:lnTo>
                  <a:lnTo>
                    <a:pt x="1531874" y="1531874"/>
                  </a:lnTo>
                  <a:lnTo>
                    <a:pt x="0" y="1531874"/>
                  </a:lnTo>
                  <a:lnTo>
                    <a:pt x="0" y="0"/>
                  </a:lnTo>
                  <a:close/>
                </a:path>
              </a:pathLst>
            </a:custGeom>
            <a:blipFill>
              <a:blip r:embed="rId7"/>
              <a:stretch>
                <a:fillRect l="0" t="0" r="-1" b="-1"/>
              </a:stretch>
            </a:blipFill>
          </p:spPr>
        </p:sp>
      </p:grpSp>
      <p:grpSp>
        <p:nvGrpSpPr>
          <p:cNvPr name="Group 9" id="9"/>
          <p:cNvGrpSpPr/>
          <p:nvPr/>
        </p:nvGrpSpPr>
        <p:grpSpPr>
          <a:xfrm rot="0">
            <a:off x="4527731" y="7314732"/>
            <a:ext cx="1326113" cy="1326113"/>
            <a:chOff x="0" y="0"/>
            <a:chExt cx="1603041" cy="1603041"/>
          </a:xfrm>
        </p:grpSpPr>
        <p:sp>
          <p:nvSpPr>
            <p:cNvPr name="Freeform 10" id="10"/>
            <p:cNvSpPr/>
            <p:nvPr/>
          </p:nvSpPr>
          <p:spPr>
            <a:xfrm flipH="false" flipV="false" rot="0">
              <a:off x="0" y="0"/>
              <a:ext cx="1602994" cy="1602994"/>
            </a:xfrm>
            <a:custGeom>
              <a:avLst/>
              <a:gdLst/>
              <a:ahLst/>
              <a:cxnLst/>
              <a:rect r="r" b="b" t="t" l="l"/>
              <a:pathLst>
                <a:path h="1602994" w="1602994">
                  <a:moveTo>
                    <a:pt x="0" y="0"/>
                  </a:moveTo>
                  <a:lnTo>
                    <a:pt x="1602994" y="0"/>
                  </a:lnTo>
                  <a:lnTo>
                    <a:pt x="1602994" y="1602994"/>
                  </a:lnTo>
                  <a:lnTo>
                    <a:pt x="0" y="1602994"/>
                  </a:lnTo>
                  <a:lnTo>
                    <a:pt x="0" y="0"/>
                  </a:lnTo>
                  <a:close/>
                </a:path>
              </a:pathLst>
            </a:custGeom>
            <a:blipFill>
              <a:blip r:embed="rId8"/>
              <a:stretch>
                <a:fillRect l="0" t="0" r="-2" b="-2"/>
              </a:stretch>
            </a:blipFill>
          </p:spPr>
        </p:sp>
      </p:grpSp>
      <p:grpSp>
        <p:nvGrpSpPr>
          <p:cNvPr name="Group 11" id="11"/>
          <p:cNvGrpSpPr/>
          <p:nvPr/>
        </p:nvGrpSpPr>
        <p:grpSpPr>
          <a:xfrm rot="0">
            <a:off x="4389790" y="5708559"/>
            <a:ext cx="1601993" cy="1601993"/>
            <a:chOff x="0" y="0"/>
            <a:chExt cx="1936533" cy="1936533"/>
          </a:xfrm>
        </p:grpSpPr>
        <p:sp>
          <p:nvSpPr>
            <p:cNvPr name="Freeform 12" id="12"/>
            <p:cNvSpPr/>
            <p:nvPr/>
          </p:nvSpPr>
          <p:spPr>
            <a:xfrm flipH="false" flipV="false" rot="0">
              <a:off x="0" y="0"/>
              <a:ext cx="1936496" cy="1936496"/>
            </a:xfrm>
            <a:custGeom>
              <a:avLst/>
              <a:gdLst/>
              <a:ahLst/>
              <a:cxnLst/>
              <a:rect r="r" b="b" t="t" l="l"/>
              <a:pathLst>
                <a:path h="1936496" w="1936496">
                  <a:moveTo>
                    <a:pt x="0" y="0"/>
                  </a:moveTo>
                  <a:lnTo>
                    <a:pt x="1936496" y="0"/>
                  </a:lnTo>
                  <a:lnTo>
                    <a:pt x="1936496" y="1936496"/>
                  </a:lnTo>
                  <a:lnTo>
                    <a:pt x="0" y="1936496"/>
                  </a:lnTo>
                  <a:lnTo>
                    <a:pt x="0" y="0"/>
                  </a:lnTo>
                  <a:close/>
                </a:path>
              </a:pathLst>
            </a:custGeom>
            <a:blipFill>
              <a:blip r:embed="rId9"/>
              <a:stretch>
                <a:fillRect l="0" t="0" r="-1" b="-1"/>
              </a:stretch>
            </a:blipFill>
          </p:spPr>
        </p:sp>
      </p:grpSp>
      <p:sp>
        <p:nvSpPr>
          <p:cNvPr name="Freeform 13" id="13"/>
          <p:cNvSpPr/>
          <p:nvPr/>
        </p:nvSpPr>
        <p:spPr>
          <a:xfrm flipH="false" flipV="false" rot="0">
            <a:off x="11236754" y="3932580"/>
            <a:ext cx="2918350" cy="5160878"/>
          </a:xfrm>
          <a:custGeom>
            <a:avLst/>
            <a:gdLst/>
            <a:ahLst/>
            <a:cxnLst/>
            <a:rect r="r" b="b" t="t" l="l"/>
            <a:pathLst>
              <a:path h="5160878" w="2918350">
                <a:moveTo>
                  <a:pt x="0" y="0"/>
                </a:moveTo>
                <a:lnTo>
                  <a:pt x="2918350" y="0"/>
                </a:lnTo>
                <a:lnTo>
                  <a:pt x="2918350" y="5160878"/>
                </a:lnTo>
                <a:lnTo>
                  <a:pt x="0" y="51608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4" id="14"/>
          <p:cNvGrpSpPr/>
          <p:nvPr/>
        </p:nvGrpSpPr>
        <p:grpSpPr>
          <a:xfrm rot="0">
            <a:off x="12069203" y="4444822"/>
            <a:ext cx="1202444" cy="1202444"/>
            <a:chOff x="0" y="0"/>
            <a:chExt cx="1453548" cy="1453548"/>
          </a:xfrm>
        </p:grpSpPr>
        <p:sp>
          <p:nvSpPr>
            <p:cNvPr name="Freeform 15" id="15"/>
            <p:cNvSpPr/>
            <p:nvPr/>
          </p:nvSpPr>
          <p:spPr>
            <a:xfrm flipH="false" flipV="false" rot="0">
              <a:off x="0" y="0"/>
              <a:ext cx="1453515" cy="1453515"/>
            </a:xfrm>
            <a:custGeom>
              <a:avLst/>
              <a:gdLst/>
              <a:ahLst/>
              <a:cxnLst/>
              <a:rect r="r" b="b" t="t" l="l"/>
              <a:pathLst>
                <a:path h="1453515" w="1453515">
                  <a:moveTo>
                    <a:pt x="0" y="0"/>
                  </a:moveTo>
                  <a:lnTo>
                    <a:pt x="1453515" y="0"/>
                  </a:lnTo>
                  <a:lnTo>
                    <a:pt x="1453515" y="1453515"/>
                  </a:lnTo>
                  <a:lnTo>
                    <a:pt x="0" y="1453515"/>
                  </a:lnTo>
                  <a:lnTo>
                    <a:pt x="0" y="0"/>
                  </a:lnTo>
                  <a:close/>
                </a:path>
              </a:pathLst>
            </a:custGeom>
            <a:blipFill>
              <a:blip r:embed="rId12"/>
              <a:stretch>
                <a:fillRect l="0" t="0" r="-2" b="-2"/>
              </a:stretch>
            </a:blipFill>
          </p:spPr>
        </p:sp>
      </p:grpSp>
      <p:grpSp>
        <p:nvGrpSpPr>
          <p:cNvPr name="Group 16" id="16"/>
          <p:cNvGrpSpPr/>
          <p:nvPr/>
        </p:nvGrpSpPr>
        <p:grpSpPr>
          <a:xfrm rot="0">
            <a:off x="12069203" y="5923377"/>
            <a:ext cx="1202444" cy="1202444"/>
            <a:chOff x="0" y="0"/>
            <a:chExt cx="1453548" cy="1453548"/>
          </a:xfrm>
        </p:grpSpPr>
        <p:sp>
          <p:nvSpPr>
            <p:cNvPr name="Freeform 17" id="17"/>
            <p:cNvSpPr/>
            <p:nvPr/>
          </p:nvSpPr>
          <p:spPr>
            <a:xfrm flipH="false" flipV="false" rot="0">
              <a:off x="0" y="0"/>
              <a:ext cx="1453515" cy="1453515"/>
            </a:xfrm>
            <a:custGeom>
              <a:avLst/>
              <a:gdLst/>
              <a:ahLst/>
              <a:cxnLst/>
              <a:rect r="r" b="b" t="t" l="l"/>
              <a:pathLst>
                <a:path h="1453515" w="1453515">
                  <a:moveTo>
                    <a:pt x="0" y="0"/>
                  </a:moveTo>
                  <a:lnTo>
                    <a:pt x="1453515" y="0"/>
                  </a:lnTo>
                  <a:lnTo>
                    <a:pt x="1453515" y="1453515"/>
                  </a:lnTo>
                  <a:lnTo>
                    <a:pt x="0" y="1453515"/>
                  </a:lnTo>
                  <a:lnTo>
                    <a:pt x="0" y="0"/>
                  </a:lnTo>
                  <a:close/>
                </a:path>
              </a:pathLst>
            </a:custGeom>
            <a:blipFill>
              <a:blip r:embed="rId13"/>
              <a:stretch>
                <a:fillRect l="0" t="0" r="-2" b="-2"/>
              </a:stretch>
            </a:blipFill>
          </p:spPr>
        </p:sp>
      </p:grpSp>
      <p:grpSp>
        <p:nvGrpSpPr>
          <p:cNvPr name="Group 18" id="18"/>
          <p:cNvGrpSpPr/>
          <p:nvPr/>
        </p:nvGrpSpPr>
        <p:grpSpPr>
          <a:xfrm rot="0">
            <a:off x="12069203" y="7376565"/>
            <a:ext cx="1202444" cy="1202444"/>
            <a:chOff x="0" y="0"/>
            <a:chExt cx="1453548" cy="1453548"/>
          </a:xfrm>
        </p:grpSpPr>
        <p:sp>
          <p:nvSpPr>
            <p:cNvPr name="Freeform 19" id="19"/>
            <p:cNvSpPr/>
            <p:nvPr/>
          </p:nvSpPr>
          <p:spPr>
            <a:xfrm flipH="false" flipV="false" rot="0">
              <a:off x="0" y="0"/>
              <a:ext cx="1453515" cy="1453515"/>
            </a:xfrm>
            <a:custGeom>
              <a:avLst/>
              <a:gdLst/>
              <a:ahLst/>
              <a:cxnLst/>
              <a:rect r="r" b="b" t="t" l="l"/>
              <a:pathLst>
                <a:path h="1453515" w="1453515">
                  <a:moveTo>
                    <a:pt x="0" y="0"/>
                  </a:moveTo>
                  <a:lnTo>
                    <a:pt x="1453515" y="0"/>
                  </a:lnTo>
                  <a:lnTo>
                    <a:pt x="1453515" y="1453515"/>
                  </a:lnTo>
                  <a:lnTo>
                    <a:pt x="0" y="1453515"/>
                  </a:lnTo>
                  <a:lnTo>
                    <a:pt x="0" y="0"/>
                  </a:lnTo>
                  <a:close/>
                </a:path>
              </a:pathLst>
            </a:custGeom>
            <a:blipFill>
              <a:blip r:embed="rId14"/>
              <a:stretch>
                <a:fillRect l="0" t="0" r="-2" b="-2"/>
              </a:stretch>
            </a:blipFill>
          </p:spPr>
        </p:sp>
      </p:grpSp>
      <p:grpSp>
        <p:nvGrpSpPr>
          <p:cNvPr name="Group 20" id="20"/>
          <p:cNvGrpSpPr/>
          <p:nvPr/>
        </p:nvGrpSpPr>
        <p:grpSpPr>
          <a:xfrm rot="0">
            <a:off x="8122019" y="6619463"/>
            <a:ext cx="1625768" cy="1625768"/>
            <a:chOff x="0" y="0"/>
            <a:chExt cx="1965273" cy="1965273"/>
          </a:xfrm>
        </p:grpSpPr>
        <p:sp>
          <p:nvSpPr>
            <p:cNvPr name="Freeform 21" id="21"/>
            <p:cNvSpPr/>
            <p:nvPr/>
          </p:nvSpPr>
          <p:spPr>
            <a:xfrm flipH="false" flipV="false" rot="0">
              <a:off x="0" y="0"/>
              <a:ext cx="1965325" cy="1965325"/>
            </a:xfrm>
            <a:custGeom>
              <a:avLst/>
              <a:gdLst/>
              <a:ahLst/>
              <a:cxnLst/>
              <a:rect r="r" b="b" t="t" l="l"/>
              <a:pathLst>
                <a:path h="1965325" w="1965325">
                  <a:moveTo>
                    <a:pt x="0" y="0"/>
                  </a:moveTo>
                  <a:lnTo>
                    <a:pt x="1965325" y="0"/>
                  </a:lnTo>
                  <a:lnTo>
                    <a:pt x="1965325" y="1965325"/>
                  </a:lnTo>
                  <a:lnTo>
                    <a:pt x="0" y="1965325"/>
                  </a:lnTo>
                  <a:lnTo>
                    <a:pt x="0" y="0"/>
                  </a:lnTo>
                  <a:close/>
                </a:path>
              </a:pathLst>
            </a:custGeom>
            <a:blipFill>
              <a:blip r:embed="rId15"/>
              <a:stretch>
                <a:fillRect l="0" t="0" r="2" b="2"/>
              </a:stretch>
            </a:blipFill>
          </p:spPr>
        </p:sp>
      </p:grpSp>
      <p:grpSp>
        <p:nvGrpSpPr>
          <p:cNvPr name="Group 22" id="22"/>
          <p:cNvGrpSpPr/>
          <p:nvPr/>
        </p:nvGrpSpPr>
        <p:grpSpPr>
          <a:xfrm rot="0">
            <a:off x="12069203" y="2765013"/>
            <a:ext cx="1186567" cy="1186567"/>
            <a:chOff x="0" y="0"/>
            <a:chExt cx="1434355" cy="1434355"/>
          </a:xfrm>
        </p:grpSpPr>
        <p:sp>
          <p:nvSpPr>
            <p:cNvPr name="Freeform 23" id="23"/>
            <p:cNvSpPr/>
            <p:nvPr/>
          </p:nvSpPr>
          <p:spPr>
            <a:xfrm flipH="false" flipV="false" rot="0">
              <a:off x="0" y="0"/>
              <a:ext cx="1434338" cy="1434338"/>
            </a:xfrm>
            <a:custGeom>
              <a:avLst/>
              <a:gdLst/>
              <a:ahLst/>
              <a:cxnLst/>
              <a:rect r="r" b="b" t="t" l="l"/>
              <a:pathLst>
                <a:path h="1434338" w="1434338">
                  <a:moveTo>
                    <a:pt x="0" y="0"/>
                  </a:moveTo>
                  <a:lnTo>
                    <a:pt x="1434338" y="0"/>
                  </a:lnTo>
                  <a:lnTo>
                    <a:pt x="1434338" y="1434338"/>
                  </a:lnTo>
                  <a:lnTo>
                    <a:pt x="0" y="1434338"/>
                  </a:lnTo>
                  <a:lnTo>
                    <a:pt x="0" y="0"/>
                  </a:lnTo>
                  <a:close/>
                </a:path>
              </a:pathLst>
            </a:custGeom>
            <a:blipFill>
              <a:blip r:embed="rId16"/>
              <a:stretch>
                <a:fillRect l="0" t="0" r="-1" b="-1"/>
              </a:stretch>
            </a:blipFill>
          </p:spPr>
        </p:sp>
      </p:grpSp>
      <p:grpSp>
        <p:nvGrpSpPr>
          <p:cNvPr name="Group 24" id="24"/>
          <p:cNvGrpSpPr/>
          <p:nvPr/>
        </p:nvGrpSpPr>
        <p:grpSpPr>
          <a:xfrm rot="0">
            <a:off x="8101603" y="4588711"/>
            <a:ext cx="1625768" cy="1625768"/>
            <a:chOff x="0" y="0"/>
            <a:chExt cx="1965273" cy="1965273"/>
          </a:xfrm>
        </p:grpSpPr>
        <p:sp>
          <p:nvSpPr>
            <p:cNvPr name="Freeform 25" id="25"/>
            <p:cNvSpPr/>
            <p:nvPr/>
          </p:nvSpPr>
          <p:spPr>
            <a:xfrm flipH="false" flipV="false" rot="0">
              <a:off x="0" y="0"/>
              <a:ext cx="1965325" cy="1965325"/>
            </a:xfrm>
            <a:custGeom>
              <a:avLst/>
              <a:gdLst/>
              <a:ahLst/>
              <a:cxnLst/>
              <a:rect r="r" b="b" t="t" l="l"/>
              <a:pathLst>
                <a:path h="1965325" w="1965325">
                  <a:moveTo>
                    <a:pt x="0" y="0"/>
                  </a:moveTo>
                  <a:lnTo>
                    <a:pt x="1965325" y="0"/>
                  </a:lnTo>
                  <a:lnTo>
                    <a:pt x="1965325" y="1965325"/>
                  </a:lnTo>
                  <a:lnTo>
                    <a:pt x="0" y="1965325"/>
                  </a:lnTo>
                  <a:lnTo>
                    <a:pt x="0" y="0"/>
                  </a:lnTo>
                  <a:close/>
                </a:path>
              </a:pathLst>
            </a:custGeom>
            <a:blipFill>
              <a:blip r:embed="rId17"/>
              <a:stretch>
                <a:fillRect l="0" t="0" r="2" b="2"/>
              </a:stretch>
            </a:blipFill>
          </p:spPr>
        </p:sp>
      </p:grpSp>
      <p:grpSp>
        <p:nvGrpSpPr>
          <p:cNvPr name="Group 26" id="26"/>
          <p:cNvGrpSpPr/>
          <p:nvPr/>
        </p:nvGrpSpPr>
        <p:grpSpPr>
          <a:xfrm rot="0">
            <a:off x="4107227" y="9120320"/>
            <a:ext cx="2019312" cy="336194"/>
            <a:chOff x="0" y="0"/>
            <a:chExt cx="2441000" cy="406400"/>
          </a:xfrm>
        </p:grpSpPr>
        <p:sp>
          <p:nvSpPr>
            <p:cNvPr name="Freeform 27" id="27"/>
            <p:cNvSpPr/>
            <p:nvPr/>
          </p:nvSpPr>
          <p:spPr>
            <a:xfrm flipH="false" flipV="false" rot="0">
              <a:off x="0" y="0"/>
              <a:ext cx="2441000" cy="406400"/>
            </a:xfrm>
            <a:custGeom>
              <a:avLst/>
              <a:gdLst/>
              <a:ahLst/>
              <a:cxnLst/>
              <a:rect r="r" b="b" t="t" l="l"/>
              <a:pathLst>
                <a:path h="406400" w="2441000">
                  <a:moveTo>
                    <a:pt x="0" y="0"/>
                  </a:moveTo>
                  <a:lnTo>
                    <a:pt x="2441000" y="0"/>
                  </a:lnTo>
                  <a:lnTo>
                    <a:pt x="2441000" y="406400"/>
                  </a:lnTo>
                  <a:lnTo>
                    <a:pt x="0" y="406400"/>
                  </a:lnTo>
                  <a:close/>
                </a:path>
              </a:pathLst>
            </a:custGeom>
            <a:solidFill>
              <a:srgbClr val="000000">
                <a:alpha val="0"/>
              </a:srgbClr>
            </a:solidFill>
          </p:spPr>
        </p:sp>
        <p:sp>
          <p:nvSpPr>
            <p:cNvPr name="TextBox 28" id="28"/>
            <p:cNvSpPr txBox="true"/>
            <p:nvPr/>
          </p:nvSpPr>
          <p:spPr>
            <a:xfrm>
              <a:off x="0" y="-38100"/>
              <a:ext cx="2441000" cy="444500"/>
            </a:xfrm>
            <a:prstGeom prst="rect">
              <a:avLst/>
            </a:prstGeom>
          </p:spPr>
          <p:txBody>
            <a:bodyPr anchor="t" rtlCol="false" tIns="0" lIns="0" bIns="0" rIns="0"/>
            <a:lstStyle/>
            <a:p>
              <a:pPr algn="ctr">
                <a:lnSpc>
                  <a:spcPts val="2160"/>
                </a:lnSpc>
              </a:pPr>
              <a:r>
                <a:rPr lang="en-US" sz="1800">
                  <a:solidFill>
                    <a:srgbClr val="000000"/>
                  </a:solidFill>
                  <a:latin typeface="Arial"/>
                  <a:ea typeface="Arial"/>
                  <a:cs typeface="Arial"/>
                  <a:sym typeface="Arial"/>
                </a:rPr>
                <a:t>뉴스</a:t>
              </a:r>
            </a:p>
          </p:txBody>
        </p:sp>
      </p:grpSp>
      <p:grpSp>
        <p:nvGrpSpPr>
          <p:cNvPr name="Group 29" id="29"/>
          <p:cNvGrpSpPr/>
          <p:nvPr/>
        </p:nvGrpSpPr>
        <p:grpSpPr>
          <a:xfrm rot="0">
            <a:off x="11686273" y="9120320"/>
            <a:ext cx="2019312" cy="336194"/>
            <a:chOff x="0" y="0"/>
            <a:chExt cx="2441000" cy="406400"/>
          </a:xfrm>
        </p:grpSpPr>
        <p:sp>
          <p:nvSpPr>
            <p:cNvPr name="Freeform 30" id="30"/>
            <p:cNvSpPr/>
            <p:nvPr/>
          </p:nvSpPr>
          <p:spPr>
            <a:xfrm flipH="false" flipV="false" rot="0">
              <a:off x="0" y="0"/>
              <a:ext cx="2441000" cy="406400"/>
            </a:xfrm>
            <a:custGeom>
              <a:avLst/>
              <a:gdLst/>
              <a:ahLst/>
              <a:cxnLst/>
              <a:rect r="r" b="b" t="t" l="l"/>
              <a:pathLst>
                <a:path h="406400" w="2441000">
                  <a:moveTo>
                    <a:pt x="0" y="0"/>
                  </a:moveTo>
                  <a:lnTo>
                    <a:pt x="2441000" y="0"/>
                  </a:lnTo>
                  <a:lnTo>
                    <a:pt x="2441000" y="406400"/>
                  </a:lnTo>
                  <a:lnTo>
                    <a:pt x="0" y="406400"/>
                  </a:lnTo>
                  <a:close/>
                </a:path>
              </a:pathLst>
            </a:custGeom>
            <a:solidFill>
              <a:srgbClr val="000000">
                <a:alpha val="0"/>
              </a:srgbClr>
            </a:solidFill>
          </p:spPr>
        </p:sp>
        <p:sp>
          <p:nvSpPr>
            <p:cNvPr name="TextBox 31" id="31"/>
            <p:cNvSpPr txBox="true"/>
            <p:nvPr/>
          </p:nvSpPr>
          <p:spPr>
            <a:xfrm>
              <a:off x="0" y="-38100"/>
              <a:ext cx="2441000" cy="444500"/>
            </a:xfrm>
            <a:prstGeom prst="rect">
              <a:avLst/>
            </a:prstGeom>
          </p:spPr>
          <p:txBody>
            <a:bodyPr anchor="t" rtlCol="false" tIns="0" lIns="0" bIns="0" rIns="0"/>
            <a:lstStyle/>
            <a:p>
              <a:pPr algn="ctr">
                <a:lnSpc>
                  <a:spcPts val="2160"/>
                </a:lnSpc>
              </a:pPr>
              <a:r>
                <a:rPr lang="en-US" sz="1800">
                  <a:solidFill>
                    <a:srgbClr val="000000"/>
                  </a:solidFill>
                  <a:latin typeface="Arial"/>
                  <a:ea typeface="Arial"/>
                  <a:cs typeface="Arial"/>
                  <a:sym typeface="Arial"/>
                </a:rPr>
                <a:t>DB</a:t>
              </a:r>
            </a:p>
          </p:txBody>
        </p:sp>
      </p:grpSp>
      <p:grpSp>
        <p:nvGrpSpPr>
          <p:cNvPr name="Group 32" id="32"/>
          <p:cNvGrpSpPr/>
          <p:nvPr/>
        </p:nvGrpSpPr>
        <p:grpSpPr>
          <a:xfrm rot="0">
            <a:off x="1028700" y="978979"/>
            <a:ext cx="3557205" cy="395196"/>
            <a:chOff x="0" y="0"/>
            <a:chExt cx="4742940" cy="526928"/>
          </a:xfrm>
        </p:grpSpPr>
        <p:sp>
          <p:nvSpPr>
            <p:cNvPr name="Freeform 33" id="33"/>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34" id="34"/>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35" id="35"/>
          <p:cNvGrpSpPr/>
          <p:nvPr/>
        </p:nvGrpSpPr>
        <p:grpSpPr>
          <a:xfrm rot="0">
            <a:off x="1028700" y="1374175"/>
            <a:ext cx="7789185" cy="955113"/>
            <a:chOff x="0" y="0"/>
            <a:chExt cx="10385580" cy="1273484"/>
          </a:xfrm>
        </p:grpSpPr>
        <p:sp>
          <p:nvSpPr>
            <p:cNvPr name="Freeform 36" id="36"/>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37" id="37"/>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38" id="38"/>
          <p:cNvGrpSpPr/>
          <p:nvPr/>
        </p:nvGrpSpPr>
        <p:grpSpPr>
          <a:xfrm rot="0">
            <a:off x="1047750" y="2329288"/>
            <a:ext cx="12847663" cy="871451"/>
            <a:chOff x="0" y="0"/>
            <a:chExt cx="17130218" cy="1161935"/>
          </a:xfrm>
        </p:grpSpPr>
        <p:sp>
          <p:nvSpPr>
            <p:cNvPr name="Freeform 39" id="39"/>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40" id="40"/>
            <p:cNvSpPr txBox="true"/>
            <p:nvPr/>
          </p:nvSpPr>
          <p:spPr>
            <a:xfrm>
              <a:off x="0" y="-104775"/>
              <a:ext cx="17130218" cy="126671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뉴스 크롤링</a:t>
              </a:r>
            </a:p>
            <a:p>
              <a:pPr algn="l">
                <a:lnSpc>
                  <a:spcPts val="3802"/>
                </a:lnSpc>
              </a:pPr>
            </a:p>
          </p:txBody>
        </p:sp>
      </p:grpSp>
      <p:grpSp>
        <p:nvGrpSpPr>
          <p:cNvPr name="Group 41" id="41"/>
          <p:cNvGrpSpPr/>
          <p:nvPr/>
        </p:nvGrpSpPr>
        <p:grpSpPr>
          <a:xfrm rot="0">
            <a:off x="329171" y="209742"/>
            <a:ext cx="18054079" cy="115550"/>
            <a:chOff x="0" y="0"/>
            <a:chExt cx="4754984" cy="30433"/>
          </a:xfrm>
        </p:grpSpPr>
        <p:sp>
          <p:nvSpPr>
            <p:cNvPr name="Freeform 42" id="42"/>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43" id="43"/>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1355" y="6541251"/>
            <a:ext cx="1961313" cy="755812"/>
            <a:chOff x="0" y="0"/>
            <a:chExt cx="2615084" cy="1007749"/>
          </a:xfrm>
        </p:grpSpPr>
        <p:sp>
          <p:nvSpPr>
            <p:cNvPr name="Freeform 3" id="3"/>
            <p:cNvSpPr/>
            <p:nvPr/>
          </p:nvSpPr>
          <p:spPr>
            <a:xfrm flipH="false" flipV="false" rot="0">
              <a:off x="0" y="0"/>
              <a:ext cx="2615084" cy="1007749"/>
            </a:xfrm>
            <a:custGeom>
              <a:avLst/>
              <a:gdLst/>
              <a:ahLst/>
              <a:cxnLst/>
              <a:rect r="r" b="b" t="t" l="l"/>
              <a:pathLst>
                <a:path h="1007749" w="2615084">
                  <a:moveTo>
                    <a:pt x="0" y="0"/>
                  </a:moveTo>
                  <a:lnTo>
                    <a:pt x="2615084" y="0"/>
                  </a:lnTo>
                  <a:lnTo>
                    <a:pt x="2615084" y="1007749"/>
                  </a:lnTo>
                  <a:lnTo>
                    <a:pt x="0" y="1007749"/>
                  </a:lnTo>
                  <a:close/>
                </a:path>
              </a:pathLst>
            </a:custGeom>
            <a:solidFill>
              <a:srgbClr val="000000">
                <a:alpha val="0"/>
              </a:srgbClr>
            </a:solidFill>
          </p:spPr>
        </p:sp>
        <p:sp>
          <p:nvSpPr>
            <p:cNvPr name="TextBox 4" id="4"/>
            <p:cNvSpPr txBox="true"/>
            <p:nvPr/>
          </p:nvSpPr>
          <p:spPr>
            <a:xfrm>
              <a:off x="0" y="-152400"/>
              <a:ext cx="2615084" cy="1160149"/>
            </a:xfrm>
            <a:prstGeom prst="rect">
              <a:avLst/>
            </a:prstGeom>
          </p:spPr>
          <p:txBody>
            <a:bodyPr anchor="ctr" rtlCol="false" tIns="0" lIns="0" bIns="0" rIns="0"/>
            <a:lstStyle/>
            <a:p>
              <a:pPr algn="l">
                <a:lnSpc>
                  <a:spcPts val="4505"/>
                </a:lnSpc>
              </a:pPr>
              <a:r>
                <a:rPr lang="en-US" sz="2600" b="true">
                  <a:solidFill>
                    <a:srgbClr val="141414"/>
                  </a:solidFill>
                  <a:latin typeface="Nanum Square Bold"/>
                  <a:ea typeface="Nanum Square Bold"/>
                  <a:cs typeface="Nanum Square Bold"/>
                  <a:sym typeface="Nanum Square Bold"/>
                </a:rPr>
                <a:t>권희준</a:t>
              </a:r>
            </a:p>
          </p:txBody>
        </p:sp>
      </p:grpSp>
      <p:grpSp>
        <p:nvGrpSpPr>
          <p:cNvPr name="Group 5" id="5"/>
          <p:cNvGrpSpPr/>
          <p:nvPr/>
        </p:nvGrpSpPr>
        <p:grpSpPr>
          <a:xfrm rot="0">
            <a:off x="991355" y="6283409"/>
            <a:ext cx="3249838" cy="346554"/>
            <a:chOff x="0" y="0"/>
            <a:chExt cx="4333117" cy="462072"/>
          </a:xfrm>
        </p:grpSpPr>
        <p:sp>
          <p:nvSpPr>
            <p:cNvPr name="Freeform 6" id="6"/>
            <p:cNvSpPr/>
            <p:nvPr/>
          </p:nvSpPr>
          <p:spPr>
            <a:xfrm flipH="false" flipV="false" rot="0">
              <a:off x="0" y="0"/>
              <a:ext cx="4333117" cy="462072"/>
            </a:xfrm>
            <a:custGeom>
              <a:avLst/>
              <a:gdLst/>
              <a:ahLst/>
              <a:cxnLst/>
              <a:rect r="r" b="b" t="t" l="l"/>
              <a:pathLst>
                <a:path h="462072" w="4333117">
                  <a:moveTo>
                    <a:pt x="0" y="0"/>
                  </a:moveTo>
                  <a:lnTo>
                    <a:pt x="4333117" y="0"/>
                  </a:lnTo>
                  <a:lnTo>
                    <a:pt x="4333117" y="462072"/>
                  </a:lnTo>
                  <a:lnTo>
                    <a:pt x="0" y="462072"/>
                  </a:lnTo>
                  <a:close/>
                </a:path>
              </a:pathLst>
            </a:custGeom>
            <a:solidFill>
              <a:srgbClr val="000000">
                <a:alpha val="0"/>
              </a:srgbClr>
            </a:solidFill>
          </p:spPr>
        </p:sp>
        <p:sp>
          <p:nvSpPr>
            <p:cNvPr name="TextBox 7" id="7"/>
            <p:cNvSpPr txBox="true"/>
            <p:nvPr/>
          </p:nvSpPr>
          <p:spPr>
            <a:xfrm>
              <a:off x="0" y="-9525"/>
              <a:ext cx="4333117" cy="471597"/>
            </a:xfrm>
            <a:prstGeom prst="rect">
              <a:avLst/>
            </a:prstGeom>
          </p:spPr>
          <p:txBody>
            <a:bodyPr anchor="ctr" rtlCol="false" tIns="0" lIns="0" bIns="0" rIns="0"/>
            <a:lstStyle/>
            <a:p>
              <a:pPr algn="l">
                <a:lnSpc>
                  <a:spcPts val="1912"/>
                </a:lnSpc>
              </a:pPr>
              <a:r>
                <a:rPr lang="en-US" sz="1600" spc="-100" b="true">
                  <a:solidFill>
                    <a:srgbClr val="000000"/>
                  </a:solidFill>
                  <a:latin typeface="Nanum Square Bold"/>
                  <a:ea typeface="Nanum Square Bold"/>
                  <a:cs typeface="Nanum Square Bold"/>
                  <a:sym typeface="Nanum Square Bold"/>
                </a:rPr>
                <a:t>DBA</a:t>
              </a:r>
            </a:p>
          </p:txBody>
        </p:sp>
      </p:grpSp>
      <p:grpSp>
        <p:nvGrpSpPr>
          <p:cNvPr name="Group 8" id="8"/>
          <p:cNvGrpSpPr/>
          <p:nvPr/>
        </p:nvGrpSpPr>
        <p:grpSpPr>
          <a:xfrm rot="0">
            <a:off x="1028700" y="6109506"/>
            <a:ext cx="2708951" cy="80850"/>
            <a:chOff x="0" y="0"/>
            <a:chExt cx="3611934" cy="107800"/>
          </a:xfrm>
        </p:grpSpPr>
        <p:sp>
          <p:nvSpPr>
            <p:cNvPr name="Freeform 9" id="9"/>
            <p:cNvSpPr/>
            <p:nvPr/>
          </p:nvSpPr>
          <p:spPr>
            <a:xfrm flipH="false" flipV="false" rot="0">
              <a:off x="0" y="0"/>
              <a:ext cx="3611995" cy="107823"/>
            </a:xfrm>
            <a:custGeom>
              <a:avLst/>
              <a:gdLst/>
              <a:ahLst/>
              <a:cxnLst/>
              <a:rect r="r" b="b" t="t" l="l"/>
              <a:pathLst>
                <a:path h="107823" w="3611995">
                  <a:moveTo>
                    <a:pt x="0" y="0"/>
                  </a:moveTo>
                  <a:lnTo>
                    <a:pt x="3611995" y="0"/>
                  </a:lnTo>
                  <a:lnTo>
                    <a:pt x="3611995" y="107823"/>
                  </a:lnTo>
                  <a:lnTo>
                    <a:pt x="0" y="107823"/>
                  </a:lnTo>
                  <a:lnTo>
                    <a:pt x="0" y="0"/>
                  </a:lnTo>
                  <a:close/>
                </a:path>
              </a:pathLst>
            </a:custGeom>
            <a:blipFill>
              <a:blip r:embed="rId3"/>
              <a:stretch>
                <a:fillRect l="-13597" t="-21" r="-13595" b="0"/>
              </a:stretch>
            </a:blipFill>
          </p:spPr>
        </p:sp>
      </p:grpSp>
      <p:grpSp>
        <p:nvGrpSpPr>
          <p:cNvPr name="Group 10" id="10"/>
          <p:cNvGrpSpPr/>
          <p:nvPr/>
        </p:nvGrpSpPr>
        <p:grpSpPr>
          <a:xfrm rot="0">
            <a:off x="5610363" y="6541251"/>
            <a:ext cx="2029510" cy="755812"/>
            <a:chOff x="0" y="0"/>
            <a:chExt cx="2706013" cy="1007749"/>
          </a:xfrm>
        </p:grpSpPr>
        <p:sp>
          <p:nvSpPr>
            <p:cNvPr name="Freeform 11" id="11"/>
            <p:cNvSpPr/>
            <p:nvPr/>
          </p:nvSpPr>
          <p:spPr>
            <a:xfrm flipH="false" flipV="false" rot="0">
              <a:off x="0" y="0"/>
              <a:ext cx="2706014" cy="1007749"/>
            </a:xfrm>
            <a:custGeom>
              <a:avLst/>
              <a:gdLst/>
              <a:ahLst/>
              <a:cxnLst/>
              <a:rect r="r" b="b" t="t" l="l"/>
              <a:pathLst>
                <a:path h="1007749" w="2706014">
                  <a:moveTo>
                    <a:pt x="0" y="0"/>
                  </a:moveTo>
                  <a:lnTo>
                    <a:pt x="2706014" y="0"/>
                  </a:lnTo>
                  <a:lnTo>
                    <a:pt x="2706014" y="1007749"/>
                  </a:lnTo>
                  <a:lnTo>
                    <a:pt x="0" y="1007749"/>
                  </a:lnTo>
                  <a:close/>
                </a:path>
              </a:pathLst>
            </a:custGeom>
            <a:solidFill>
              <a:srgbClr val="000000">
                <a:alpha val="0"/>
              </a:srgbClr>
            </a:solidFill>
          </p:spPr>
        </p:sp>
        <p:sp>
          <p:nvSpPr>
            <p:cNvPr name="TextBox 12" id="12"/>
            <p:cNvSpPr txBox="true"/>
            <p:nvPr/>
          </p:nvSpPr>
          <p:spPr>
            <a:xfrm>
              <a:off x="0" y="-152400"/>
              <a:ext cx="2706013" cy="1160149"/>
            </a:xfrm>
            <a:prstGeom prst="rect">
              <a:avLst/>
            </a:prstGeom>
          </p:spPr>
          <p:txBody>
            <a:bodyPr anchor="ctr" rtlCol="false" tIns="0" lIns="0" bIns="0" rIns="0"/>
            <a:lstStyle/>
            <a:p>
              <a:pPr algn="l">
                <a:lnSpc>
                  <a:spcPts val="4505"/>
                </a:lnSpc>
              </a:pPr>
              <a:r>
                <a:rPr lang="en-US" sz="2600" b="true">
                  <a:solidFill>
                    <a:srgbClr val="141414"/>
                  </a:solidFill>
                  <a:latin typeface="Nanum Square Bold"/>
                  <a:ea typeface="Nanum Square Bold"/>
                  <a:cs typeface="Nanum Square Bold"/>
                  <a:sym typeface="Nanum Square Bold"/>
                </a:rPr>
                <a:t>김경현</a:t>
              </a:r>
            </a:p>
          </p:txBody>
        </p:sp>
      </p:grpSp>
      <p:grpSp>
        <p:nvGrpSpPr>
          <p:cNvPr name="Group 13" id="13"/>
          <p:cNvGrpSpPr/>
          <p:nvPr/>
        </p:nvGrpSpPr>
        <p:grpSpPr>
          <a:xfrm rot="0">
            <a:off x="5642068" y="6296433"/>
            <a:ext cx="3249838" cy="333530"/>
            <a:chOff x="0" y="0"/>
            <a:chExt cx="4333117" cy="444707"/>
          </a:xfrm>
        </p:grpSpPr>
        <p:sp>
          <p:nvSpPr>
            <p:cNvPr name="Freeform 14" id="14"/>
            <p:cNvSpPr/>
            <p:nvPr/>
          </p:nvSpPr>
          <p:spPr>
            <a:xfrm flipH="false" flipV="false" rot="0">
              <a:off x="0" y="0"/>
              <a:ext cx="4333117" cy="444707"/>
            </a:xfrm>
            <a:custGeom>
              <a:avLst/>
              <a:gdLst/>
              <a:ahLst/>
              <a:cxnLst/>
              <a:rect r="r" b="b" t="t" l="l"/>
              <a:pathLst>
                <a:path h="444707" w="4333117">
                  <a:moveTo>
                    <a:pt x="0" y="0"/>
                  </a:moveTo>
                  <a:lnTo>
                    <a:pt x="4333117" y="0"/>
                  </a:lnTo>
                  <a:lnTo>
                    <a:pt x="4333117" y="444707"/>
                  </a:lnTo>
                  <a:lnTo>
                    <a:pt x="0" y="444707"/>
                  </a:lnTo>
                  <a:close/>
                </a:path>
              </a:pathLst>
            </a:custGeom>
            <a:solidFill>
              <a:srgbClr val="000000">
                <a:alpha val="0"/>
              </a:srgbClr>
            </a:solidFill>
          </p:spPr>
        </p:sp>
        <p:sp>
          <p:nvSpPr>
            <p:cNvPr name="TextBox 15" id="15"/>
            <p:cNvSpPr txBox="true"/>
            <p:nvPr/>
          </p:nvSpPr>
          <p:spPr>
            <a:xfrm>
              <a:off x="0" y="-9525"/>
              <a:ext cx="4333117" cy="454232"/>
            </a:xfrm>
            <a:prstGeom prst="rect">
              <a:avLst/>
            </a:prstGeom>
          </p:spPr>
          <p:txBody>
            <a:bodyPr anchor="ctr" rtlCol="false" tIns="0" lIns="0" bIns="0" rIns="0"/>
            <a:lstStyle/>
            <a:p>
              <a:pPr algn="l">
                <a:lnSpc>
                  <a:spcPts val="1912"/>
                </a:lnSpc>
              </a:pPr>
              <a:r>
                <a:rPr lang="en-US" sz="1600" spc="-100" b="true">
                  <a:solidFill>
                    <a:srgbClr val="000000"/>
                  </a:solidFill>
                  <a:latin typeface="Nanum Square Bold"/>
                  <a:ea typeface="Nanum Square Bold"/>
                  <a:cs typeface="Nanum Square Bold"/>
                  <a:sym typeface="Nanum Square Bold"/>
                </a:rPr>
                <a:t>Data Engineering</a:t>
              </a:r>
            </a:p>
          </p:txBody>
        </p:sp>
      </p:grpSp>
      <p:grpSp>
        <p:nvGrpSpPr>
          <p:cNvPr name="Group 16" id="16"/>
          <p:cNvGrpSpPr/>
          <p:nvPr/>
        </p:nvGrpSpPr>
        <p:grpSpPr>
          <a:xfrm rot="0">
            <a:off x="10256019" y="6308776"/>
            <a:ext cx="3249838" cy="295822"/>
            <a:chOff x="0" y="0"/>
            <a:chExt cx="4333117" cy="394429"/>
          </a:xfrm>
        </p:grpSpPr>
        <p:sp>
          <p:nvSpPr>
            <p:cNvPr name="Freeform 17" id="17"/>
            <p:cNvSpPr/>
            <p:nvPr/>
          </p:nvSpPr>
          <p:spPr>
            <a:xfrm flipH="false" flipV="false" rot="0">
              <a:off x="0" y="0"/>
              <a:ext cx="4333117" cy="394429"/>
            </a:xfrm>
            <a:custGeom>
              <a:avLst/>
              <a:gdLst/>
              <a:ahLst/>
              <a:cxnLst/>
              <a:rect r="r" b="b" t="t" l="l"/>
              <a:pathLst>
                <a:path h="394429" w="4333117">
                  <a:moveTo>
                    <a:pt x="0" y="0"/>
                  </a:moveTo>
                  <a:lnTo>
                    <a:pt x="4333117" y="0"/>
                  </a:lnTo>
                  <a:lnTo>
                    <a:pt x="4333117" y="394429"/>
                  </a:lnTo>
                  <a:lnTo>
                    <a:pt x="0" y="394429"/>
                  </a:lnTo>
                  <a:close/>
                </a:path>
              </a:pathLst>
            </a:custGeom>
            <a:solidFill>
              <a:srgbClr val="000000">
                <a:alpha val="0"/>
              </a:srgbClr>
            </a:solidFill>
          </p:spPr>
        </p:sp>
        <p:sp>
          <p:nvSpPr>
            <p:cNvPr name="TextBox 18" id="18"/>
            <p:cNvSpPr txBox="true"/>
            <p:nvPr/>
          </p:nvSpPr>
          <p:spPr>
            <a:xfrm>
              <a:off x="0" y="-38100"/>
              <a:ext cx="4333117" cy="432529"/>
            </a:xfrm>
            <a:prstGeom prst="rect">
              <a:avLst/>
            </a:prstGeom>
          </p:spPr>
          <p:txBody>
            <a:bodyPr anchor="ctr" rtlCol="false" tIns="0" lIns="0" bIns="0" rIns="0"/>
            <a:lstStyle/>
            <a:p>
              <a:pPr algn="l">
                <a:lnSpc>
                  <a:spcPts val="1912"/>
                </a:lnSpc>
              </a:pPr>
              <a:r>
                <a:rPr lang="en-US" sz="1600" spc="-100">
                  <a:solidFill>
                    <a:srgbClr val="0D0D0D"/>
                  </a:solidFill>
                  <a:latin typeface="Arial"/>
                  <a:ea typeface="Arial"/>
                  <a:cs typeface="Arial"/>
                  <a:sym typeface="Arial"/>
                </a:rPr>
                <a:t>Front &amp; Backend</a:t>
              </a:r>
            </a:p>
          </p:txBody>
        </p:sp>
      </p:grpSp>
      <p:grpSp>
        <p:nvGrpSpPr>
          <p:cNvPr name="Group 19" id="19"/>
          <p:cNvGrpSpPr/>
          <p:nvPr/>
        </p:nvGrpSpPr>
        <p:grpSpPr>
          <a:xfrm rot="0">
            <a:off x="14423770" y="6296433"/>
            <a:ext cx="3249838" cy="308164"/>
            <a:chOff x="0" y="0"/>
            <a:chExt cx="4333117" cy="410886"/>
          </a:xfrm>
        </p:grpSpPr>
        <p:sp>
          <p:nvSpPr>
            <p:cNvPr name="Freeform 20" id="20"/>
            <p:cNvSpPr/>
            <p:nvPr/>
          </p:nvSpPr>
          <p:spPr>
            <a:xfrm flipH="false" flipV="false" rot="0">
              <a:off x="0" y="0"/>
              <a:ext cx="4333117" cy="410886"/>
            </a:xfrm>
            <a:custGeom>
              <a:avLst/>
              <a:gdLst/>
              <a:ahLst/>
              <a:cxnLst/>
              <a:rect r="r" b="b" t="t" l="l"/>
              <a:pathLst>
                <a:path h="410886" w="4333117">
                  <a:moveTo>
                    <a:pt x="0" y="0"/>
                  </a:moveTo>
                  <a:lnTo>
                    <a:pt x="4333117" y="0"/>
                  </a:lnTo>
                  <a:lnTo>
                    <a:pt x="4333117" y="410886"/>
                  </a:lnTo>
                  <a:lnTo>
                    <a:pt x="0" y="410886"/>
                  </a:lnTo>
                  <a:close/>
                </a:path>
              </a:pathLst>
            </a:custGeom>
            <a:solidFill>
              <a:srgbClr val="000000">
                <a:alpha val="0"/>
              </a:srgbClr>
            </a:solidFill>
          </p:spPr>
        </p:sp>
        <p:sp>
          <p:nvSpPr>
            <p:cNvPr name="TextBox 21" id="21"/>
            <p:cNvSpPr txBox="true"/>
            <p:nvPr/>
          </p:nvSpPr>
          <p:spPr>
            <a:xfrm>
              <a:off x="0" y="-38100"/>
              <a:ext cx="4333117" cy="448986"/>
            </a:xfrm>
            <a:prstGeom prst="rect">
              <a:avLst/>
            </a:prstGeom>
          </p:spPr>
          <p:txBody>
            <a:bodyPr anchor="ctr" rtlCol="false" tIns="0" lIns="0" bIns="0" rIns="0"/>
            <a:lstStyle/>
            <a:p>
              <a:pPr algn="l">
                <a:lnSpc>
                  <a:spcPts val="1912"/>
                </a:lnSpc>
              </a:pPr>
              <a:r>
                <a:rPr lang="en-US" sz="1600" spc="-100">
                  <a:solidFill>
                    <a:srgbClr val="000000"/>
                  </a:solidFill>
                  <a:latin typeface="Arial"/>
                  <a:ea typeface="Arial"/>
                  <a:cs typeface="Arial"/>
                  <a:sym typeface="Arial"/>
                </a:rPr>
                <a:t>ML/DL Modeling </a:t>
              </a:r>
            </a:p>
          </p:txBody>
        </p:sp>
      </p:grpSp>
      <p:grpSp>
        <p:nvGrpSpPr>
          <p:cNvPr name="Group 22" id="22"/>
          <p:cNvGrpSpPr/>
          <p:nvPr/>
        </p:nvGrpSpPr>
        <p:grpSpPr>
          <a:xfrm rot="0">
            <a:off x="1028700" y="1374175"/>
            <a:ext cx="4748434" cy="955113"/>
            <a:chOff x="0" y="0"/>
            <a:chExt cx="6331245" cy="1273484"/>
          </a:xfrm>
        </p:grpSpPr>
        <p:sp>
          <p:nvSpPr>
            <p:cNvPr name="Freeform 23" id="23"/>
            <p:cNvSpPr/>
            <p:nvPr/>
          </p:nvSpPr>
          <p:spPr>
            <a:xfrm flipH="false" flipV="false" rot="0">
              <a:off x="0" y="0"/>
              <a:ext cx="6331245" cy="1273484"/>
            </a:xfrm>
            <a:custGeom>
              <a:avLst/>
              <a:gdLst/>
              <a:ahLst/>
              <a:cxnLst/>
              <a:rect r="r" b="b" t="t" l="l"/>
              <a:pathLst>
                <a:path h="1273484" w="6331245">
                  <a:moveTo>
                    <a:pt x="0" y="0"/>
                  </a:moveTo>
                  <a:lnTo>
                    <a:pt x="6331245" y="0"/>
                  </a:lnTo>
                  <a:lnTo>
                    <a:pt x="6331245" y="1273484"/>
                  </a:lnTo>
                  <a:lnTo>
                    <a:pt x="0" y="1273484"/>
                  </a:lnTo>
                  <a:close/>
                </a:path>
              </a:pathLst>
            </a:custGeom>
            <a:solidFill>
              <a:srgbClr val="000000">
                <a:alpha val="0"/>
              </a:srgbClr>
            </a:solidFill>
          </p:spPr>
        </p:sp>
        <p:sp>
          <p:nvSpPr>
            <p:cNvPr name="TextBox 24" id="24"/>
            <p:cNvSpPr txBox="true"/>
            <p:nvPr/>
          </p:nvSpPr>
          <p:spPr>
            <a:xfrm>
              <a:off x="0" y="-47625"/>
              <a:ext cx="6331245"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팀원 소개</a:t>
              </a:r>
            </a:p>
          </p:txBody>
        </p:sp>
      </p:grpSp>
      <p:grpSp>
        <p:nvGrpSpPr>
          <p:cNvPr name="Group 25" id="25"/>
          <p:cNvGrpSpPr/>
          <p:nvPr/>
        </p:nvGrpSpPr>
        <p:grpSpPr>
          <a:xfrm rot="0">
            <a:off x="1028700" y="978979"/>
            <a:ext cx="3557205" cy="395196"/>
            <a:chOff x="0" y="0"/>
            <a:chExt cx="4742940" cy="526928"/>
          </a:xfrm>
        </p:grpSpPr>
        <p:sp>
          <p:nvSpPr>
            <p:cNvPr name="Freeform 26" id="26"/>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27" id="27"/>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서론</a:t>
              </a:r>
            </a:p>
          </p:txBody>
        </p:sp>
      </p:grpSp>
      <p:grpSp>
        <p:nvGrpSpPr>
          <p:cNvPr name="Group 28" id="28"/>
          <p:cNvGrpSpPr/>
          <p:nvPr/>
        </p:nvGrpSpPr>
        <p:grpSpPr>
          <a:xfrm rot="0">
            <a:off x="14423770" y="3503244"/>
            <a:ext cx="2671543" cy="2475244"/>
            <a:chOff x="0" y="0"/>
            <a:chExt cx="872713" cy="808588"/>
          </a:xfrm>
        </p:grpSpPr>
        <p:sp>
          <p:nvSpPr>
            <p:cNvPr name="Freeform 29" id="29"/>
            <p:cNvSpPr/>
            <p:nvPr/>
          </p:nvSpPr>
          <p:spPr>
            <a:xfrm flipH="false" flipV="false" rot="0">
              <a:off x="0" y="0"/>
              <a:ext cx="872713" cy="808588"/>
            </a:xfrm>
            <a:custGeom>
              <a:avLst/>
              <a:gdLst/>
              <a:ahLst/>
              <a:cxnLst/>
              <a:rect r="r" b="b" t="t" l="l"/>
              <a:pathLst>
                <a:path h="808588" w="872713">
                  <a:moveTo>
                    <a:pt x="0" y="0"/>
                  </a:moveTo>
                  <a:lnTo>
                    <a:pt x="872713" y="0"/>
                  </a:lnTo>
                  <a:lnTo>
                    <a:pt x="872713" y="808588"/>
                  </a:lnTo>
                  <a:lnTo>
                    <a:pt x="0" y="808588"/>
                  </a:lnTo>
                  <a:close/>
                </a:path>
              </a:pathLst>
            </a:custGeom>
            <a:blipFill>
              <a:blip r:embed="rId4"/>
              <a:stretch>
                <a:fillRect l="0" t="-4173" r="0" b="-58354"/>
              </a:stretch>
            </a:blipFill>
          </p:spPr>
        </p:sp>
      </p:grpSp>
      <p:sp>
        <p:nvSpPr>
          <p:cNvPr name="Freeform 30" id="30"/>
          <p:cNvSpPr/>
          <p:nvPr/>
        </p:nvSpPr>
        <p:spPr>
          <a:xfrm flipH="false" flipV="false" rot="0">
            <a:off x="1028700" y="3503244"/>
            <a:ext cx="2708951" cy="2475244"/>
          </a:xfrm>
          <a:custGeom>
            <a:avLst/>
            <a:gdLst/>
            <a:ahLst/>
            <a:cxnLst/>
            <a:rect r="r" b="b" t="t" l="l"/>
            <a:pathLst>
              <a:path h="2475244" w="2708951">
                <a:moveTo>
                  <a:pt x="0" y="0"/>
                </a:moveTo>
                <a:lnTo>
                  <a:pt x="2708951" y="0"/>
                </a:lnTo>
                <a:lnTo>
                  <a:pt x="2708951" y="2475244"/>
                </a:lnTo>
                <a:lnTo>
                  <a:pt x="0" y="2475244"/>
                </a:lnTo>
                <a:lnTo>
                  <a:pt x="0" y="0"/>
                </a:lnTo>
                <a:close/>
              </a:path>
            </a:pathLst>
          </a:custGeom>
          <a:blipFill>
            <a:blip r:embed="rId5"/>
            <a:stretch>
              <a:fillRect l="-17937" t="0" r="-17937" b="0"/>
            </a:stretch>
          </a:blipFill>
        </p:spPr>
      </p:sp>
      <p:grpSp>
        <p:nvGrpSpPr>
          <p:cNvPr name="Group 31" id="31"/>
          <p:cNvGrpSpPr/>
          <p:nvPr/>
        </p:nvGrpSpPr>
        <p:grpSpPr>
          <a:xfrm rot="0">
            <a:off x="1028700" y="2329288"/>
            <a:ext cx="5271649" cy="431006"/>
            <a:chOff x="0" y="0"/>
            <a:chExt cx="7028865" cy="574675"/>
          </a:xfrm>
        </p:grpSpPr>
        <p:sp>
          <p:nvSpPr>
            <p:cNvPr name="Freeform 32" id="32"/>
            <p:cNvSpPr/>
            <p:nvPr/>
          </p:nvSpPr>
          <p:spPr>
            <a:xfrm flipH="false" flipV="false" rot="0">
              <a:off x="0" y="0"/>
              <a:ext cx="7028865" cy="574675"/>
            </a:xfrm>
            <a:custGeom>
              <a:avLst/>
              <a:gdLst/>
              <a:ahLst/>
              <a:cxnLst/>
              <a:rect r="r" b="b" t="t" l="l"/>
              <a:pathLst>
                <a:path h="574675" w="7028865">
                  <a:moveTo>
                    <a:pt x="0" y="0"/>
                  </a:moveTo>
                  <a:lnTo>
                    <a:pt x="7028865" y="0"/>
                  </a:lnTo>
                  <a:lnTo>
                    <a:pt x="7028865" y="574675"/>
                  </a:lnTo>
                  <a:lnTo>
                    <a:pt x="0" y="574675"/>
                  </a:lnTo>
                  <a:close/>
                </a:path>
              </a:pathLst>
            </a:custGeom>
            <a:solidFill>
              <a:srgbClr val="000000">
                <a:alpha val="0"/>
              </a:srgbClr>
            </a:solidFill>
          </p:spPr>
        </p:sp>
        <p:sp>
          <p:nvSpPr>
            <p:cNvPr name="TextBox 33" id="33"/>
            <p:cNvSpPr txBox="true"/>
            <p:nvPr/>
          </p:nvSpPr>
          <p:spPr>
            <a:xfrm>
              <a:off x="0" y="-104775"/>
              <a:ext cx="7028865" cy="67945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5Gears의 멋진 팀원들을 소개합니다.</a:t>
              </a:r>
            </a:p>
          </p:txBody>
        </p:sp>
      </p:grpSp>
      <p:grpSp>
        <p:nvGrpSpPr>
          <p:cNvPr name="Group 34" id="34"/>
          <p:cNvGrpSpPr/>
          <p:nvPr/>
        </p:nvGrpSpPr>
        <p:grpSpPr>
          <a:xfrm rot="0">
            <a:off x="991355" y="7136810"/>
            <a:ext cx="3249838" cy="2406447"/>
            <a:chOff x="0" y="0"/>
            <a:chExt cx="4333117" cy="3208596"/>
          </a:xfrm>
        </p:grpSpPr>
        <p:sp>
          <p:nvSpPr>
            <p:cNvPr name="Freeform 35" id="35"/>
            <p:cNvSpPr/>
            <p:nvPr/>
          </p:nvSpPr>
          <p:spPr>
            <a:xfrm flipH="false" flipV="false" rot="0">
              <a:off x="0" y="0"/>
              <a:ext cx="4333117" cy="3208596"/>
            </a:xfrm>
            <a:custGeom>
              <a:avLst/>
              <a:gdLst/>
              <a:ahLst/>
              <a:cxnLst/>
              <a:rect r="r" b="b" t="t" l="l"/>
              <a:pathLst>
                <a:path h="3208596" w="4333117">
                  <a:moveTo>
                    <a:pt x="0" y="0"/>
                  </a:moveTo>
                  <a:lnTo>
                    <a:pt x="4333117" y="0"/>
                  </a:lnTo>
                  <a:lnTo>
                    <a:pt x="4333117" y="3208596"/>
                  </a:lnTo>
                  <a:lnTo>
                    <a:pt x="0" y="3208596"/>
                  </a:lnTo>
                  <a:close/>
                </a:path>
              </a:pathLst>
            </a:custGeom>
            <a:solidFill>
              <a:srgbClr val="000000">
                <a:alpha val="0"/>
              </a:srgbClr>
            </a:solidFill>
          </p:spPr>
        </p:sp>
        <p:sp>
          <p:nvSpPr>
            <p:cNvPr name="TextBox 36" id="36"/>
            <p:cNvSpPr txBox="true"/>
            <p:nvPr/>
          </p:nvSpPr>
          <p:spPr>
            <a:xfrm>
              <a:off x="0" y="-9525"/>
              <a:ext cx="4333117" cy="3218121"/>
            </a:xfrm>
            <a:prstGeom prst="rect">
              <a:avLst/>
            </a:prstGeom>
          </p:spPr>
          <p:txBody>
            <a:bodyPr anchor="ctr" rtlCol="false" tIns="0" lIns="0" bIns="0" rIns="0"/>
            <a:lstStyle/>
            <a:p>
              <a:pPr algn="l">
                <a:lnSpc>
                  <a:spcPts val="1911"/>
                </a:lnSpc>
              </a:pPr>
              <a:r>
                <a:rPr lang="en-US" sz="1599" spc="-99" b="true">
                  <a:solidFill>
                    <a:srgbClr val="000000"/>
                  </a:solidFill>
                  <a:latin typeface="Nanum Square Bold"/>
                  <a:ea typeface="Nanum Square Bold"/>
                  <a:cs typeface="Nanum Square Bold"/>
                  <a:sym typeface="Nanum Square Bold"/>
                </a:rPr>
                <a:t>신소재공학부 4학년</a:t>
              </a:r>
            </a:p>
            <a:p>
              <a:pPr algn="l">
                <a:lnSpc>
                  <a:spcPts val="1911"/>
                </a:lnSpc>
              </a:pPr>
            </a:p>
            <a:p>
              <a:pPr algn="l">
                <a:lnSpc>
                  <a:spcPts val="1911"/>
                </a:lnSpc>
              </a:pPr>
              <a:r>
                <a:rPr lang="en-US" sz="1599" spc="-99">
                  <a:solidFill>
                    <a:srgbClr val="000000"/>
                  </a:solidFill>
                  <a:latin typeface="Nanum Square"/>
                  <a:ea typeface="Nanum Square"/>
                  <a:cs typeface="Nanum Square"/>
                  <a:sym typeface="Nanum Square"/>
                </a:rPr>
                <a:t>팀장역할 수행</a:t>
              </a:r>
            </a:p>
            <a:p>
              <a:pPr algn="l">
                <a:lnSpc>
                  <a:spcPts val="1911"/>
                </a:lnSpc>
              </a:pPr>
              <a:r>
                <a:rPr lang="en-US" sz="1599" spc="-99">
                  <a:solidFill>
                    <a:srgbClr val="000000"/>
                  </a:solidFill>
                  <a:latin typeface="Nanum Square"/>
                  <a:ea typeface="Nanum Square"/>
                  <a:cs typeface="Nanum Square"/>
                  <a:sym typeface="Nanum Square"/>
                </a:rPr>
                <a:t>데이터 베이스 설계  및 시각화</a:t>
              </a:r>
            </a:p>
            <a:p>
              <a:pPr algn="l">
                <a:lnSpc>
                  <a:spcPts val="1911"/>
                </a:lnSpc>
              </a:pPr>
              <a:r>
                <a:rPr lang="en-US" sz="1599" spc="-99">
                  <a:solidFill>
                    <a:srgbClr val="000000"/>
                  </a:solidFill>
                  <a:latin typeface="Nanum Square"/>
                  <a:ea typeface="Nanum Square"/>
                  <a:cs typeface="Nanum Square"/>
                  <a:sym typeface="Nanum Square"/>
                </a:rPr>
                <a:t>주가 크롤링 </a:t>
              </a:r>
            </a:p>
            <a:p>
              <a:pPr algn="l">
                <a:lnSpc>
                  <a:spcPts val="1911"/>
                </a:lnSpc>
              </a:pPr>
            </a:p>
            <a:p>
              <a:pPr algn="l">
                <a:lnSpc>
                  <a:spcPts val="1911"/>
                </a:lnSpc>
              </a:pPr>
            </a:p>
            <a:p>
              <a:pPr algn="l">
                <a:lnSpc>
                  <a:spcPts val="1911"/>
                </a:lnSpc>
              </a:pPr>
            </a:p>
            <a:p>
              <a:pPr algn="l">
                <a:lnSpc>
                  <a:spcPts val="1911"/>
                </a:lnSpc>
              </a:pPr>
            </a:p>
            <a:p>
              <a:pPr algn="l">
                <a:lnSpc>
                  <a:spcPts val="1912"/>
                </a:lnSpc>
              </a:pPr>
            </a:p>
          </p:txBody>
        </p:sp>
      </p:grpSp>
      <p:grpSp>
        <p:nvGrpSpPr>
          <p:cNvPr name="Group 37" id="37"/>
          <p:cNvGrpSpPr/>
          <p:nvPr/>
        </p:nvGrpSpPr>
        <p:grpSpPr>
          <a:xfrm rot="0">
            <a:off x="5642068" y="6109506"/>
            <a:ext cx="2708951" cy="80850"/>
            <a:chOff x="0" y="0"/>
            <a:chExt cx="3611934" cy="107800"/>
          </a:xfrm>
        </p:grpSpPr>
        <p:sp>
          <p:nvSpPr>
            <p:cNvPr name="Freeform 38" id="38"/>
            <p:cNvSpPr/>
            <p:nvPr/>
          </p:nvSpPr>
          <p:spPr>
            <a:xfrm flipH="false" flipV="false" rot="0">
              <a:off x="0" y="0"/>
              <a:ext cx="3611995" cy="107823"/>
            </a:xfrm>
            <a:custGeom>
              <a:avLst/>
              <a:gdLst/>
              <a:ahLst/>
              <a:cxnLst/>
              <a:rect r="r" b="b" t="t" l="l"/>
              <a:pathLst>
                <a:path h="107823" w="3611995">
                  <a:moveTo>
                    <a:pt x="0" y="0"/>
                  </a:moveTo>
                  <a:lnTo>
                    <a:pt x="3611995" y="0"/>
                  </a:lnTo>
                  <a:lnTo>
                    <a:pt x="3611995" y="107823"/>
                  </a:lnTo>
                  <a:lnTo>
                    <a:pt x="0" y="107823"/>
                  </a:lnTo>
                  <a:lnTo>
                    <a:pt x="0" y="0"/>
                  </a:lnTo>
                  <a:close/>
                </a:path>
              </a:pathLst>
            </a:custGeom>
            <a:blipFill>
              <a:blip r:embed="rId3"/>
              <a:stretch>
                <a:fillRect l="-13597" t="-21" r="-13595" b="0"/>
              </a:stretch>
            </a:blipFill>
          </p:spPr>
        </p:sp>
      </p:grpSp>
      <p:grpSp>
        <p:nvGrpSpPr>
          <p:cNvPr name="Group 39" id="39"/>
          <p:cNvGrpSpPr/>
          <p:nvPr/>
        </p:nvGrpSpPr>
        <p:grpSpPr>
          <a:xfrm rot="0">
            <a:off x="5642068" y="7136810"/>
            <a:ext cx="3249838" cy="1982860"/>
            <a:chOff x="0" y="0"/>
            <a:chExt cx="4333117" cy="2643813"/>
          </a:xfrm>
        </p:grpSpPr>
        <p:sp>
          <p:nvSpPr>
            <p:cNvPr name="Freeform 40" id="40"/>
            <p:cNvSpPr/>
            <p:nvPr/>
          </p:nvSpPr>
          <p:spPr>
            <a:xfrm flipH="false" flipV="false" rot="0">
              <a:off x="0" y="0"/>
              <a:ext cx="4333117" cy="2643813"/>
            </a:xfrm>
            <a:custGeom>
              <a:avLst/>
              <a:gdLst/>
              <a:ahLst/>
              <a:cxnLst/>
              <a:rect r="r" b="b" t="t" l="l"/>
              <a:pathLst>
                <a:path h="2643813" w="4333117">
                  <a:moveTo>
                    <a:pt x="0" y="0"/>
                  </a:moveTo>
                  <a:lnTo>
                    <a:pt x="4333117" y="0"/>
                  </a:lnTo>
                  <a:lnTo>
                    <a:pt x="4333117" y="2643813"/>
                  </a:lnTo>
                  <a:lnTo>
                    <a:pt x="0" y="2643813"/>
                  </a:lnTo>
                  <a:close/>
                </a:path>
              </a:pathLst>
            </a:custGeom>
            <a:solidFill>
              <a:srgbClr val="000000">
                <a:alpha val="0"/>
              </a:srgbClr>
            </a:solidFill>
          </p:spPr>
        </p:sp>
        <p:sp>
          <p:nvSpPr>
            <p:cNvPr name="TextBox 41" id="41"/>
            <p:cNvSpPr txBox="true"/>
            <p:nvPr/>
          </p:nvSpPr>
          <p:spPr>
            <a:xfrm>
              <a:off x="0" y="-9525"/>
              <a:ext cx="4333117" cy="2653338"/>
            </a:xfrm>
            <a:prstGeom prst="rect">
              <a:avLst/>
            </a:prstGeom>
          </p:spPr>
          <p:txBody>
            <a:bodyPr anchor="ctr" rtlCol="false" tIns="0" lIns="0" bIns="0" rIns="0"/>
            <a:lstStyle/>
            <a:p>
              <a:pPr algn="l">
                <a:lnSpc>
                  <a:spcPts val="1911"/>
                </a:lnSpc>
              </a:pPr>
              <a:r>
                <a:rPr lang="en-US" sz="1599" spc="-99" b="true">
                  <a:solidFill>
                    <a:srgbClr val="000000"/>
                  </a:solidFill>
                  <a:latin typeface="Nanum Square Bold"/>
                  <a:ea typeface="Nanum Square Bold"/>
                  <a:cs typeface="Nanum Square Bold"/>
                  <a:sym typeface="Nanum Square Bold"/>
                </a:rPr>
                <a:t>창의융합학부 3학년</a:t>
              </a:r>
            </a:p>
            <a:p>
              <a:pPr algn="l">
                <a:lnSpc>
                  <a:spcPts val="1911"/>
                </a:lnSpc>
              </a:pPr>
            </a:p>
            <a:p>
              <a:pPr algn="l">
                <a:lnSpc>
                  <a:spcPts val="1911"/>
                </a:lnSpc>
              </a:pPr>
              <a:r>
                <a:rPr lang="en-US" sz="1599" spc="-99">
                  <a:solidFill>
                    <a:srgbClr val="000000"/>
                  </a:solidFill>
                  <a:latin typeface="Nanum Square"/>
                  <a:ea typeface="Nanum Square"/>
                  <a:cs typeface="Nanum Square"/>
                  <a:sym typeface="Nanum Square"/>
                </a:rPr>
                <a:t>kafka 실시간 통신 담당</a:t>
              </a:r>
            </a:p>
            <a:p>
              <a:pPr algn="l">
                <a:lnSpc>
                  <a:spcPts val="1911"/>
                </a:lnSpc>
              </a:pPr>
              <a:r>
                <a:rPr lang="en-US" sz="1599" spc="-99">
                  <a:solidFill>
                    <a:srgbClr val="000000"/>
                  </a:solidFill>
                  <a:latin typeface="Nanum Square"/>
                  <a:ea typeface="Nanum Square"/>
                  <a:cs typeface="Nanum Square"/>
                  <a:sym typeface="Nanum Square"/>
                </a:rPr>
                <a:t>뉴스 크롤링 </a:t>
              </a:r>
            </a:p>
            <a:p>
              <a:pPr algn="l">
                <a:lnSpc>
                  <a:spcPts val="1911"/>
                </a:lnSpc>
              </a:pPr>
            </a:p>
            <a:p>
              <a:pPr algn="l">
                <a:lnSpc>
                  <a:spcPts val="1911"/>
                </a:lnSpc>
              </a:pPr>
            </a:p>
            <a:p>
              <a:pPr algn="l">
                <a:lnSpc>
                  <a:spcPts val="1911"/>
                </a:lnSpc>
              </a:pPr>
            </a:p>
            <a:p>
              <a:pPr algn="l">
                <a:lnSpc>
                  <a:spcPts val="1912"/>
                </a:lnSpc>
              </a:pPr>
            </a:p>
          </p:txBody>
        </p:sp>
      </p:grpSp>
      <p:grpSp>
        <p:nvGrpSpPr>
          <p:cNvPr name="Group 42" id="42"/>
          <p:cNvGrpSpPr/>
          <p:nvPr/>
        </p:nvGrpSpPr>
        <p:grpSpPr>
          <a:xfrm rot="0">
            <a:off x="10256019" y="6109506"/>
            <a:ext cx="2708951" cy="80850"/>
            <a:chOff x="0" y="0"/>
            <a:chExt cx="3611934" cy="107800"/>
          </a:xfrm>
        </p:grpSpPr>
        <p:sp>
          <p:nvSpPr>
            <p:cNvPr name="Freeform 43" id="43"/>
            <p:cNvSpPr/>
            <p:nvPr/>
          </p:nvSpPr>
          <p:spPr>
            <a:xfrm flipH="false" flipV="false" rot="0">
              <a:off x="0" y="0"/>
              <a:ext cx="3611995" cy="107823"/>
            </a:xfrm>
            <a:custGeom>
              <a:avLst/>
              <a:gdLst/>
              <a:ahLst/>
              <a:cxnLst/>
              <a:rect r="r" b="b" t="t" l="l"/>
              <a:pathLst>
                <a:path h="107823" w="3611995">
                  <a:moveTo>
                    <a:pt x="0" y="0"/>
                  </a:moveTo>
                  <a:lnTo>
                    <a:pt x="3611995" y="0"/>
                  </a:lnTo>
                  <a:lnTo>
                    <a:pt x="3611995" y="107823"/>
                  </a:lnTo>
                  <a:lnTo>
                    <a:pt x="0" y="107823"/>
                  </a:lnTo>
                  <a:lnTo>
                    <a:pt x="0" y="0"/>
                  </a:lnTo>
                  <a:close/>
                </a:path>
              </a:pathLst>
            </a:custGeom>
            <a:blipFill>
              <a:blip r:embed="rId3"/>
              <a:stretch>
                <a:fillRect l="-13597" t="-21" r="-13595" b="0"/>
              </a:stretch>
            </a:blipFill>
          </p:spPr>
        </p:sp>
      </p:grpSp>
      <p:grpSp>
        <p:nvGrpSpPr>
          <p:cNvPr name="Group 44" id="44"/>
          <p:cNvGrpSpPr/>
          <p:nvPr/>
        </p:nvGrpSpPr>
        <p:grpSpPr>
          <a:xfrm rot="0">
            <a:off x="14423770" y="6109506"/>
            <a:ext cx="2708951" cy="80850"/>
            <a:chOff x="0" y="0"/>
            <a:chExt cx="3611934" cy="107800"/>
          </a:xfrm>
        </p:grpSpPr>
        <p:sp>
          <p:nvSpPr>
            <p:cNvPr name="Freeform 45" id="45"/>
            <p:cNvSpPr/>
            <p:nvPr/>
          </p:nvSpPr>
          <p:spPr>
            <a:xfrm flipH="false" flipV="false" rot="0">
              <a:off x="0" y="0"/>
              <a:ext cx="3611995" cy="107823"/>
            </a:xfrm>
            <a:custGeom>
              <a:avLst/>
              <a:gdLst/>
              <a:ahLst/>
              <a:cxnLst/>
              <a:rect r="r" b="b" t="t" l="l"/>
              <a:pathLst>
                <a:path h="107823" w="3611995">
                  <a:moveTo>
                    <a:pt x="0" y="0"/>
                  </a:moveTo>
                  <a:lnTo>
                    <a:pt x="3611995" y="0"/>
                  </a:lnTo>
                  <a:lnTo>
                    <a:pt x="3611995" y="107823"/>
                  </a:lnTo>
                  <a:lnTo>
                    <a:pt x="0" y="107823"/>
                  </a:lnTo>
                  <a:lnTo>
                    <a:pt x="0" y="0"/>
                  </a:lnTo>
                  <a:close/>
                </a:path>
              </a:pathLst>
            </a:custGeom>
            <a:blipFill>
              <a:blip r:embed="rId3"/>
              <a:stretch>
                <a:fillRect l="-13597" t="-21" r="-13595" b="0"/>
              </a:stretch>
            </a:blipFill>
          </p:spPr>
        </p:sp>
      </p:grpSp>
      <p:grpSp>
        <p:nvGrpSpPr>
          <p:cNvPr name="Group 46" id="46"/>
          <p:cNvGrpSpPr/>
          <p:nvPr/>
        </p:nvGrpSpPr>
        <p:grpSpPr>
          <a:xfrm rot="0">
            <a:off x="10256019" y="6571507"/>
            <a:ext cx="3287193" cy="695300"/>
            <a:chOff x="0" y="0"/>
            <a:chExt cx="4382924" cy="927066"/>
          </a:xfrm>
        </p:grpSpPr>
        <p:sp>
          <p:nvSpPr>
            <p:cNvPr name="Freeform 47" id="47"/>
            <p:cNvSpPr/>
            <p:nvPr/>
          </p:nvSpPr>
          <p:spPr>
            <a:xfrm flipH="false" flipV="false" rot="0">
              <a:off x="0" y="0"/>
              <a:ext cx="4382924" cy="927066"/>
            </a:xfrm>
            <a:custGeom>
              <a:avLst/>
              <a:gdLst/>
              <a:ahLst/>
              <a:cxnLst/>
              <a:rect r="r" b="b" t="t" l="l"/>
              <a:pathLst>
                <a:path h="927066" w="4382924">
                  <a:moveTo>
                    <a:pt x="0" y="0"/>
                  </a:moveTo>
                  <a:lnTo>
                    <a:pt x="4382924" y="0"/>
                  </a:lnTo>
                  <a:lnTo>
                    <a:pt x="4382924" y="927066"/>
                  </a:lnTo>
                  <a:lnTo>
                    <a:pt x="0" y="927066"/>
                  </a:lnTo>
                  <a:close/>
                </a:path>
              </a:pathLst>
            </a:custGeom>
            <a:solidFill>
              <a:srgbClr val="000000">
                <a:alpha val="0"/>
              </a:srgbClr>
            </a:solidFill>
          </p:spPr>
        </p:sp>
        <p:sp>
          <p:nvSpPr>
            <p:cNvPr name="TextBox 48" id="48"/>
            <p:cNvSpPr txBox="true"/>
            <p:nvPr/>
          </p:nvSpPr>
          <p:spPr>
            <a:xfrm>
              <a:off x="0" y="-152400"/>
              <a:ext cx="4382924" cy="1079466"/>
            </a:xfrm>
            <a:prstGeom prst="rect">
              <a:avLst/>
            </a:prstGeom>
          </p:spPr>
          <p:txBody>
            <a:bodyPr anchor="ctr" rtlCol="false" tIns="0" lIns="0" bIns="0" rIns="0"/>
            <a:lstStyle/>
            <a:p>
              <a:pPr algn="just">
                <a:lnSpc>
                  <a:spcPts val="4505"/>
                </a:lnSpc>
              </a:pPr>
              <a:r>
                <a:rPr lang="en-US" sz="2600" b="true">
                  <a:solidFill>
                    <a:srgbClr val="141414"/>
                  </a:solidFill>
                  <a:latin typeface="Nanum Square Bold"/>
                  <a:ea typeface="Nanum Square Bold"/>
                  <a:cs typeface="Nanum Square Bold"/>
                  <a:sym typeface="Nanum Square Bold"/>
                </a:rPr>
                <a:t>송휘선</a:t>
              </a:r>
            </a:p>
          </p:txBody>
        </p:sp>
      </p:grpSp>
      <p:grpSp>
        <p:nvGrpSpPr>
          <p:cNvPr name="Group 49" id="49"/>
          <p:cNvGrpSpPr/>
          <p:nvPr/>
        </p:nvGrpSpPr>
        <p:grpSpPr>
          <a:xfrm rot="0">
            <a:off x="14386415" y="6541251"/>
            <a:ext cx="3287193" cy="755812"/>
            <a:chOff x="0" y="0"/>
            <a:chExt cx="4382924" cy="1007749"/>
          </a:xfrm>
        </p:grpSpPr>
        <p:sp>
          <p:nvSpPr>
            <p:cNvPr name="Freeform 50" id="50"/>
            <p:cNvSpPr/>
            <p:nvPr/>
          </p:nvSpPr>
          <p:spPr>
            <a:xfrm flipH="false" flipV="false" rot="0">
              <a:off x="0" y="0"/>
              <a:ext cx="4382924" cy="1007749"/>
            </a:xfrm>
            <a:custGeom>
              <a:avLst/>
              <a:gdLst/>
              <a:ahLst/>
              <a:cxnLst/>
              <a:rect r="r" b="b" t="t" l="l"/>
              <a:pathLst>
                <a:path h="1007749" w="4382924">
                  <a:moveTo>
                    <a:pt x="0" y="0"/>
                  </a:moveTo>
                  <a:lnTo>
                    <a:pt x="4382924" y="0"/>
                  </a:lnTo>
                  <a:lnTo>
                    <a:pt x="4382924" y="1007749"/>
                  </a:lnTo>
                  <a:lnTo>
                    <a:pt x="0" y="1007749"/>
                  </a:lnTo>
                  <a:close/>
                </a:path>
              </a:pathLst>
            </a:custGeom>
            <a:solidFill>
              <a:srgbClr val="000000">
                <a:alpha val="0"/>
              </a:srgbClr>
            </a:solidFill>
          </p:spPr>
        </p:sp>
        <p:sp>
          <p:nvSpPr>
            <p:cNvPr name="TextBox 51" id="51"/>
            <p:cNvSpPr txBox="true"/>
            <p:nvPr/>
          </p:nvSpPr>
          <p:spPr>
            <a:xfrm>
              <a:off x="0" y="-152400"/>
              <a:ext cx="4382924" cy="1160149"/>
            </a:xfrm>
            <a:prstGeom prst="rect">
              <a:avLst/>
            </a:prstGeom>
          </p:spPr>
          <p:txBody>
            <a:bodyPr anchor="ctr" rtlCol="false" tIns="0" lIns="0" bIns="0" rIns="0"/>
            <a:lstStyle/>
            <a:p>
              <a:pPr algn="l">
                <a:lnSpc>
                  <a:spcPts val="4505"/>
                </a:lnSpc>
              </a:pPr>
              <a:r>
                <a:rPr lang="en-US" sz="2600" b="true">
                  <a:solidFill>
                    <a:srgbClr val="141414"/>
                  </a:solidFill>
                  <a:latin typeface="Nanum Square Bold"/>
                  <a:ea typeface="Nanum Square Bold"/>
                  <a:cs typeface="Nanum Square Bold"/>
                  <a:sym typeface="Nanum Square Bold"/>
                </a:rPr>
                <a:t>최규호</a:t>
              </a:r>
            </a:p>
          </p:txBody>
        </p:sp>
      </p:grpSp>
      <p:grpSp>
        <p:nvGrpSpPr>
          <p:cNvPr name="Group 52" id="52"/>
          <p:cNvGrpSpPr/>
          <p:nvPr/>
        </p:nvGrpSpPr>
        <p:grpSpPr>
          <a:xfrm rot="0">
            <a:off x="14423770" y="7136810"/>
            <a:ext cx="3249838" cy="991430"/>
            <a:chOff x="0" y="0"/>
            <a:chExt cx="4333117" cy="1321906"/>
          </a:xfrm>
        </p:grpSpPr>
        <p:sp>
          <p:nvSpPr>
            <p:cNvPr name="Freeform 53" id="53"/>
            <p:cNvSpPr/>
            <p:nvPr/>
          </p:nvSpPr>
          <p:spPr>
            <a:xfrm flipH="false" flipV="false" rot="0">
              <a:off x="0" y="0"/>
              <a:ext cx="4333117" cy="1321906"/>
            </a:xfrm>
            <a:custGeom>
              <a:avLst/>
              <a:gdLst/>
              <a:ahLst/>
              <a:cxnLst/>
              <a:rect r="r" b="b" t="t" l="l"/>
              <a:pathLst>
                <a:path h="1321906" w="4333117">
                  <a:moveTo>
                    <a:pt x="0" y="0"/>
                  </a:moveTo>
                  <a:lnTo>
                    <a:pt x="4333117" y="0"/>
                  </a:lnTo>
                  <a:lnTo>
                    <a:pt x="4333117" y="1321906"/>
                  </a:lnTo>
                  <a:lnTo>
                    <a:pt x="0" y="1321906"/>
                  </a:lnTo>
                  <a:close/>
                </a:path>
              </a:pathLst>
            </a:custGeom>
            <a:solidFill>
              <a:srgbClr val="000000">
                <a:alpha val="0"/>
              </a:srgbClr>
            </a:solidFill>
          </p:spPr>
        </p:sp>
        <p:sp>
          <p:nvSpPr>
            <p:cNvPr name="TextBox 54" id="54"/>
            <p:cNvSpPr txBox="true"/>
            <p:nvPr/>
          </p:nvSpPr>
          <p:spPr>
            <a:xfrm>
              <a:off x="0" y="-9525"/>
              <a:ext cx="4333117" cy="1331431"/>
            </a:xfrm>
            <a:prstGeom prst="rect">
              <a:avLst/>
            </a:prstGeom>
          </p:spPr>
          <p:txBody>
            <a:bodyPr anchor="ctr" rtlCol="false" tIns="0" lIns="0" bIns="0" rIns="0"/>
            <a:lstStyle/>
            <a:p>
              <a:pPr algn="l">
                <a:lnSpc>
                  <a:spcPts val="1911"/>
                </a:lnSpc>
              </a:pPr>
              <a:r>
                <a:rPr lang="en-US" sz="1599" spc="-99" b="true">
                  <a:solidFill>
                    <a:srgbClr val="000000"/>
                  </a:solidFill>
                  <a:latin typeface="Nanum Square Bold"/>
                  <a:ea typeface="Nanum Square Bold"/>
                  <a:cs typeface="Nanum Square Bold"/>
                  <a:sym typeface="Nanum Square Bold"/>
                </a:rPr>
                <a:t>전자공학과 4학년</a:t>
              </a:r>
            </a:p>
            <a:p>
              <a:pPr algn="l">
                <a:lnSpc>
                  <a:spcPts val="1911"/>
                </a:lnSpc>
              </a:pPr>
            </a:p>
            <a:p>
              <a:pPr algn="l">
                <a:lnSpc>
                  <a:spcPts val="1911"/>
                </a:lnSpc>
              </a:pPr>
              <a:r>
                <a:rPr lang="en-US" sz="1599" spc="-99">
                  <a:solidFill>
                    <a:srgbClr val="000000"/>
                  </a:solidFill>
                  <a:latin typeface="Nanum Square"/>
                  <a:ea typeface="Nanum Square"/>
                  <a:cs typeface="Nanum Square"/>
                  <a:sym typeface="Nanum Square"/>
                </a:rPr>
                <a:t>모델링 담당</a:t>
              </a:r>
            </a:p>
            <a:p>
              <a:pPr algn="l">
                <a:lnSpc>
                  <a:spcPts val="1911"/>
                </a:lnSpc>
              </a:pPr>
              <a:r>
                <a:rPr lang="en-US" sz="1599" spc="-99">
                  <a:solidFill>
                    <a:srgbClr val="000000"/>
                  </a:solidFill>
                  <a:latin typeface="Nanum Square"/>
                  <a:ea typeface="Nanum Square"/>
                  <a:cs typeface="Nanum Square"/>
                  <a:sym typeface="Nanum Square"/>
                </a:rPr>
                <a:t>자동차 및 DRAM 가격 크롤링</a:t>
              </a:r>
            </a:p>
          </p:txBody>
        </p:sp>
      </p:grpSp>
      <p:grpSp>
        <p:nvGrpSpPr>
          <p:cNvPr name="Group 55" id="55"/>
          <p:cNvGrpSpPr/>
          <p:nvPr/>
        </p:nvGrpSpPr>
        <p:grpSpPr>
          <a:xfrm rot="0">
            <a:off x="10256019" y="7136810"/>
            <a:ext cx="3249838" cy="991430"/>
            <a:chOff x="0" y="0"/>
            <a:chExt cx="4333117" cy="1321906"/>
          </a:xfrm>
        </p:grpSpPr>
        <p:sp>
          <p:nvSpPr>
            <p:cNvPr name="Freeform 56" id="56"/>
            <p:cNvSpPr/>
            <p:nvPr/>
          </p:nvSpPr>
          <p:spPr>
            <a:xfrm flipH="false" flipV="false" rot="0">
              <a:off x="0" y="0"/>
              <a:ext cx="4333117" cy="1321906"/>
            </a:xfrm>
            <a:custGeom>
              <a:avLst/>
              <a:gdLst/>
              <a:ahLst/>
              <a:cxnLst/>
              <a:rect r="r" b="b" t="t" l="l"/>
              <a:pathLst>
                <a:path h="1321906" w="4333117">
                  <a:moveTo>
                    <a:pt x="0" y="0"/>
                  </a:moveTo>
                  <a:lnTo>
                    <a:pt x="4333117" y="0"/>
                  </a:lnTo>
                  <a:lnTo>
                    <a:pt x="4333117" y="1321906"/>
                  </a:lnTo>
                  <a:lnTo>
                    <a:pt x="0" y="1321906"/>
                  </a:lnTo>
                  <a:close/>
                </a:path>
              </a:pathLst>
            </a:custGeom>
            <a:solidFill>
              <a:srgbClr val="000000">
                <a:alpha val="0"/>
              </a:srgbClr>
            </a:solidFill>
          </p:spPr>
        </p:sp>
        <p:sp>
          <p:nvSpPr>
            <p:cNvPr name="TextBox 57" id="57"/>
            <p:cNvSpPr txBox="true"/>
            <p:nvPr/>
          </p:nvSpPr>
          <p:spPr>
            <a:xfrm>
              <a:off x="0" y="-9525"/>
              <a:ext cx="4333117" cy="1331431"/>
            </a:xfrm>
            <a:prstGeom prst="rect">
              <a:avLst/>
            </a:prstGeom>
          </p:spPr>
          <p:txBody>
            <a:bodyPr anchor="ctr" rtlCol="false" tIns="0" lIns="0" bIns="0" rIns="0"/>
            <a:lstStyle/>
            <a:p>
              <a:pPr algn="l">
                <a:lnSpc>
                  <a:spcPts val="1911"/>
                </a:lnSpc>
              </a:pPr>
              <a:r>
                <a:rPr lang="en-US" sz="1599" spc="-99" b="true">
                  <a:solidFill>
                    <a:srgbClr val="000000"/>
                  </a:solidFill>
                  <a:latin typeface="Nanum Square Bold"/>
                  <a:ea typeface="Nanum Square Bold"/>
                  <a:cs typeface="Nanum Square Bold"/>
                  <a:sym typeface="Nanum Square Bold"/>
                </a:rPr>
                <a:t>신소재공학부 4학년</a:t>
              </a:r>
            </a:p>
            <a:p>
              <a:pPr algn="l">
                <a:lnSpc>
                  <a:spcPts val="1911"/>
                </a:lnSpc>
              </a:pPr>
            </a:p>
            <a:p>
              <a:pPr algn="l">
                <a:lnSpc>
                  <a:spcPts val="1911"/>
                </a:lnSpc>
              </a:pPr>
              <a:r>
                <a:rPr lang="en-US" sz="1599" spc="-99">
                  <a:solidFill>
                    <a:srgbClr val="000000"/>
                  </a:solidFill>
                  <a:latin typeface="Nanum Square"/>
                  <a:ea typeface="Nanum Square"/>
                  <a:cs typeface="Nanum Square"/>
                  <a:sym typeface="Nanum Square"/>
                </a:rPr>
                <a:t>Web 담당</a:t>
              </a:r>
            </a:p>
            <a:p>
              <a:pPr algn="l">
                <a:lnSpc>
                  <a:spcPts val="1911"/>
                </a:lnSpc>
              </a:pPr>
              <a:r>
                <a:rPr lang="en-US" sz="1599" spc="-99">
                  <a:solidFill>
                    <a:srgbClr val="000000"/>
                  </a:solidFill>
                  <a:latin typeface="Nanum Square"/>
                  <a:ea typeface="Nanum Square"/>
                  <a:cs typeface="Nanum Square"/>
                  <a:sym typeface="Nanum Square"/>
                </a:rPr>
                <a:t>원자재 가격 크롤링</a:t>
              </a:r>
            </a:p>
          </p:txBody>
        </p:sp>
      </p:grpSp>
      <p:sp>
        <p:nvSpPr>
          <p:cNvPr name="Freeform 58" id="58"/>
          <p:cNvSpPr/>
          <p:nvPr/>
        </p:nvSpPr>
        <p:spPr>
          <a:xfrm flipH="false" flipV="false" rot="0">
            <a:off x="10508354" y="3293539"/>
            <a:ext cx="2204280" cy="2684949"/>
          </a:xfrm>
          <a:custGeom>
            <a:avLst/>
            <a:gdLst/>
            <a:ahLst/>
            <a:cxnLst/>
            <a:rect r="r" b="b" t="t" l="l"/>
            <a:pathLst>
              <a:path h="2684949" w="2204280">
                <a:moveTo>
                  <a:pt x="0" y="0"/>
                </a:moveTo>
                <a:lnTo>
                  <a:pt x="2204281" y="0"/>
                </a:lnTo>
                <a:lnTo>
                  <a:pt x="2204281" y="2684949"/>
                </a:lnTo>
                <a:lnTo>
                  <a:pt x="0" y="2684949"/>
                </a:lnTo>
                <a:lnTo>
                  <a:pt x="0" y="0"/>
                </a:lnTo>
                <a:close/>
              </a:path>
            </a:pathLst>
          </a:custGeom>
          <a:blipFill>
            <a:blip r:embed="rId6"/>
            <a:stretch>
              <a:fillRect l="-2039" t="0" r="-2039" b="-14986"/>
            </a:stretch>
          </a:blipFill>
        </p:spPr>
      </p:sp>
      <p:grpSp>
        <p:nvGrpSpPr>
          <p:cNvPr name="Group 59" id="59"/>
          <p:cNvGrpSpPr/>
          <p:nvPr/>
        </p:nvGrpSpPr>
        <p:grpSpPr>
          <a:xfrm rot="0">
            <a:off x="329171" y="209742"/>
            <a:ext cx="18054079" cy="115550"/>
            <a:chOff x="0" y="0"/>
            <a:chExt cx="4754984" cy="30433"/>
          </a:xfrm>
        </p:grpSpPr>
        <p:sp>
          <p:nvSpPr>
            <p:cNvPr name="Freeform 60" id="60"/>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61" id="61"/>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
        <p:nvSpPr>
          <p:cNvPr name="Freeform 62" id="62"/>
          <p:cNvSpPr/>
          <p:nvPr/>
        </p:nvSpPr>
        <p:spPr>
          <a:xfrm flipH="false" flipV="false" rot="0">
            <a:off x="5738763" y="3503244"/>
            <a:ext cx="2335854" cy="2501487"/>
          </a:xfrm>
          <a:custGeom>
            <a:avLst/>
            <a:gdLst/>
            <a:ahLst/>
            <a:cxnLst/>
            <a:rect r="r" b="b" t="t" l="l"/>
            <a:pathLst>
              <a:path h="2501487" w="2335854">
                <a:moveTo>
                  <a:pt x="0" y="0"/>
                </a:moveTo>
                <a:lnTo>
                  <a:pt x="2335855" y="0"/>
                </a:lnTo>
                <a:lnTo>
                  <a:pt x="2335855" y="2501487"/>
                </a:lnTo>
                <a:lnTo>
                  <a:pt x="0" y="2501487"/>
                </a:lnTo>
                <a:lnTo>
                  <a:pt x="0" y="0"/>
                </a:lnTo>
                <a:close/>
              </a:path>
            </a:pathLst>
          </a:custGeom>
          <a:blipFill>
            <a:blip r:embed="rId7"/>
            <a:stretch>
              <a:fillRect l="0" t="-1772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765013"/>
            <a:ext cx="16700500" cy="6752006"/>
            <a:chOff x="0" y="0"/>
            <a:chExt cx="22267333" cy="9002675"/>
          </a:xfrm>
        </p:grpSpPr>
        <p:sp>
          <p:nvSpPr>
            <p:cNvPr name="Freeform 3" id="3"/>
            <p:cNvSpPr/>
            <p:nvPr/>
          </p:nvSpPr>
          <p:spPr>
            <a:xfrm flipH="false" flipV="false" rot="0">
              <a:off x="0" y="0"/>
              <a:ext cx="22267290" cy="9002675"/>
            </a:xfrm>
            <a:custGeom>
              <a:avLst/>
              <a:gdLst/>
              <a:ahLst/>
              <a:cxnLst/>
              <a:rect r="r" b="b" t="t" l="l"/>
              <a:pathLst>
                <a:path h="9002675" w="22267290">
                  <a:moveTo>
                    <a:pt x="635000" y="0"/>
                  </a:moveTo>
                  <a:lnTo>
                    <a:pt x="21632290" y="0"/>
                  </a:lnTo>
                  <a:cubicBezTo>
                    <a:pt x="21982992" y="0"/>
                    <a:pt x="22267290" y="284299"/>
                    <a:pt x="22267290" y="635000"/>
                  </a:cubicBezTo>
                  <a:lnTo>
                    <a:pt x="22267290" y="8367675"/>
                  </a:lnTo>
                  <a:cubicBezTo>
                    <a:pt x="22267290" y="8536087"/>
                    <a:pt x="22200389" y="8697602"/>
                    <a:pt x="22081303" y="8816687"/>
                  </a:cubicBezTo>
                  <a:cubicBezTo>
                    <a:pt x="21962218" y="8935773"/>
                    <a:pt x="21800703" y="9002675"/>
                    <a:pt x="21632290" y="9002675"/>
                  </a:cubicBezTo>
                  <a:lnTo>
                    <a:pt x="635000" y="9002675"/>
                  </a:lnTo>
                  <a:cubicBezTo>
                    <a:pt x="284299" y="9002675"/>
                    <a:pt x="0" y="8718376"/>
                    <a:pt x="0" y="8367675"/>
                  </a:cubicBezTo>
                  <a:lnTo>
                    <a:pt x="0" y="635000"/>
                  </a:lnTo>
                  <a:cubicBezTo>
                    <a:pt x="0" y="284299"/>
                    <a:pt x="284299" y="0"/>
                    <a:pt x="635000" y="0"/>
                  </a:cubicBezTo>
                  <a:close/>
                </a:path>
              </a:pathLst>
            </a:custGeom>
            <a:blipFill>
              <a:blip r:embed="rId3"/>
              <a:stretch>
                <a:fillRect l="0" t="-14585" r="0" b="-14585"/>
              </a:stretch>
            </a:blipFill>
          </p:spPr>
        </p:sp>
      </p:grpSp>
      <p:sp>
        <p:nvSpPr>
          <p:cNvPr name="Freeform 4" id="4"/>
          <p:cNvSpPr/>
          <p:nvPr/>
        </p:nvSpPr>
        <p:spPr>
          <a:xfrm flipH="false" flipV="false" rot="0">
            <a:off x="1458263" y="3488924"/>
            <a:ext cx="4297962" cy="5526807"/>
          </a:xfrm>
          <a:custGeom>
            <a:avLst/>
            <a:gdLst/>
            <a:ahLst/>
            <a:cxnLst/>
            <a:rect r="r" b="b" t="t" l="l"/>
            <a:pathLst>
              <a:path h="5526807" w="4297962">
                <a:moveTo>
                  <a:pt x="0" y="0"/>
                </a:moveTo>
                <a:lnTo>
                  <a:pt x="4297962" y="0"/>
                </a:lnTo>
                <a:lnTo>
                  <a:pt x="4297962" y="5526807"/>
                </a:lnTo>
                <a:lnTo>
                  <a:pt x="0" y="5526807"/>
                </a:lnTo>
                <a:lnTo>
                  <a:pt x="0" y="0"/>
                </a:lnTo>
                <a:close/>
              </a:path>
            </a:pathLst>
          </a:custGeom>
          <a:blipFill>
            <a:blip r:embed="rId4"/>
            <a:stretch>
              <a:fillRect l="0" t="0" r="0" b="0"/>
            </a:stretch>
          </a:blipFill>
        </p:spPr>
      </p:sp>
      <p:sp>
        <p:nvSpPr>
          <p:cNvPr name="Freeform 5" id="5"/>
          <p:cNvSpPr/>
          <p:nvPr/>
        </p:nvSpPr>
        <p:spPr>
          <a:xfrm flipH="false" flipV="false" rot="0">
            <a:off x="6759755" y="2987813"/>
            <a:ext cx="4787540" cy="3134314"/>
          </a:xfrm>
          <a:custGeom>
            <a:avLst/>
            <a:gdLst/>
            <a:ahLst/>
            <a:cxnLst/>
            <a:rect r="r" b="b" t="t" l="l"/>
            <a:pathLst>
              <a:path h="3134314" w="4787540">
                <a:moveTo>
                  <a:pt x="0" y="0"/>
                </a:moveTo>
                <a:lnTo>
                  <a:pt x="4787540" y="0"/>
                </a:lnTo>
                <a:lnTo>
                  <a:pt x="4787540" y="3134314"/>
                </a:lnTo>
                <a:lnTo>
                  <a:pt x="0" y="3134314"/>
                </a:lnTo>
                <a:lnTo>
                  <a:pt x="0" y="0"/>
                </a:lnTo>
                <a:close/>
              </a:path>
            </a:pathLst>
          </a:custGeom>
          <a:blipFill>
            <a:blip r:embed="rId5"/>
            <a:stretch>
              <a:fillRect l="0" t="0" r="-89184" b="0"/>
            </a:stretch>
          </a:blipFill>
        </p:spPr>
      </p:sp>
      <p:sp>
        <p:nvSpPr>
          <p:cNvPr name="Freeform 6" id="6"/>
          <p:cNvSpPr/>
          <p:nvPr/>
        </p:nvSpPr>
        <p:spPr>
          <a:xfrm flipH="false" flipV="false" rot="0">
            <a:off x="13123158" y="2869527"/>
            <a:ext cx="3724974" cy="2888913"/>
          </a:xfrm>
          <a:custGeom>
            <a:avLst/>
            <a:gdLst/>
            <a:ahLst/>
            <a:cxnLst/>
            <a:rect r="r" b="b" t="t" l="l"/>
            <a:pathLst>
              <a:path h="2888913" w="3724974">
                <a:moveTo>
                  <a:pt x="0" y="0"/>
                </a:moveTo>
                <a:lnTo>
                  <a:pt x="3724974" y="0"/>
                </a:lnTo>
                <a:lnTo>
                  <a:pt x="3724974" y="2888913"/>
                </a:lnTo>
                <a:lnTo>
                  <a:pt x="0" y="2888913"/>
                </a:lnTo>
                <a:lnTo>
                  <a:pt x="0" y="0"/>
                </a:lnTo>
                <a:close/>
              </a:path>
            </a:pathLst>
          </a:custGeom>
          <a:blipFill>
            <a:blip r:embed="rId6"/>
            <a:stretch>
              <a:fillRect l="0" t="-956" r="-83807" b="-766"/>
            </a:stretch>
          </a:blipFill>
        </p:spPr>
      </p:sp>
      <p:grpSp>
        <p:nvGrpSpPr>
          <p:cNvPr name="Group 7" id="7"/>
          <p:cNvGrpSpPr/>
          <p:nvPr/>
        </p:nvGrpSpPr>
        <p:grpSpPr>
          <a:xfrm rot="0">
            <a:off x="5955024" y="5917763"/>
            <a:ext cx="639067" cy="669128"/>
            <a:chOff x="0" y="0"/>
            <a:chExt cx="954183" cy="999067"/>
          </a:xfrm>
        </p:grpSpPr>
        <p:sp>
          <p:nvSpPr>
            <p:cNvPr name="Freeform 8" id="8"/>
            <p:cNvSpPr/>
            <p:nvPr/>
          </p:nvSpPr>
          <p:spPr>
            <a:xfrm flipH="false" flipV="false" rot="0">
              <a:off x="16891" y="16891"/>
              <a:ext cx="920369" cy="965200"/>
            </a:xfrm>
            <a:custGeom>
              <a:avLst/>
              <a:gdLst/>
              <a:ahLst/>
              <a:cxnLst/>
              <a:rect r="r" b="b" t="t" l="l"/>
              <a:pathLst>
                <a:path h="965200" w="920369">
                  <a:moveTo>
                    <a:pt x="0" y="241300"/>
                  </a:moveTo>
                  <a:lnTo>
                    <a:pt x="460248" y="241300"/>
                  </a:lnTo>
                  <a:lnTo>
                    <a:pt x="460248" y="0"/>
                  </a:lnTo>
                  <a:lnTo>
                    <a:pt x="920369" y="482600"/>
                  </a:lnTo>
                  <a:lnTo>
                    <a:pt x="460248" y="965200"/>
                  </a:lnTo>
                  <a:lnTo>
                    <a:pt x="460248" y="723900"/>
                  </a:lnTo>
                  <a:lnTo>
                    <a:pt x="0" y="723900"/>
                  </a:lnTo>
                  <a:close/>
                </a:path>
              </a:pathLst>
            </a:custGeom>
            <a:solidFill>
              <a:srgbClr val="FFFFFF"/>
            </a:solidFill>
          </p:spPr>
        </p:sp>
        <p:sp>
          <p:nvSpPr>
            <p:cNvPr name="Freeform 9" id="9"/>
            <p:cNvSpPr/>
            <p:nvPr/>
          </p:nvSpPr>
          <p:spPr>
            <a:xfrm flipH="false" flipV="false" rot="0">
              <a:off x="0" y="-1397"/>
              <a:ext cx="955675" cy="1001776"/>
            </a:xfrm>
            <a:custGeom>
              <a:avLst/>
              <a:gdLst/>
              <a:ahLst/>
              <a:cxnLst/>
              <a:rect r="r" b="b" t="t" l="l"/>
              <a:pathLst>
                <a:path h="1001776" w="955675">
                  <a:moveTo>
                    <a:pt x="16891" y="242697"/>
                  </a:moveTo>
                  <a:lnTo>
                    <a:pt x="477139" y="242697"/>
                  </a:lnTo>
                  <a:lnTo>
                    <a:pt x="477139" y="259588"/>
                  </a:lnTo>
                  <a:lnTo>
                    <a:pt x="460121" y="259588"/>
                  </a:lnTo>
                  <a:lnTo>
                    <a:pt x="460121" y="18288"/>
                  </a:lnTo>
                  <a:cubicBezTo>
                    <a:pt x="460121" y="11303"/>
                    <a:pt x="464312" y="5080"/>
                    <a:pt x="470789" y="2540"/>
                  </a:cubicBezTo>
                  <a:cubicBezTo>
                    <a:pt x="477266" y="0"/>
                    <a:pt x="484505" y="1524"/>
                    <a:pt x="489331" y="6604"/>
                  </a:cubicBezTo>
                  <a:lnTo>
                    <a:pt x="949452" y="489204"/>
                  </a:lnTo>
                  <a:cubicBezTo>
                    <a:pt x="955675" y="495808"/>
                    <a:pt x="955675" y="506095"/>
                    <a:pt x="949452" y="512572"/>
                  </a:cubicBezTo>
                  <a:lnTo>
                    <a:pt x="489331" y="995172"/>
                  </a:lnTo>
                  <a:cubicBezTo>
                    <a:pt x="484505" y="1000125"/>
                    <a:pt x="477266" y="1001776"/>
                    <a:pt x="470789" y="999236"/>
                  </a:cubicBezTo>
                  <a:cubicBezTo>
                    <a:pt x="464312" y="996696"/>
                    <a:pt x="460121" y="990473"/>
                    <a:pt x="460121" y="983488"/>
                  </a:cubicBezTo>
                  <a:lnTo>
                    <a:pt x="460121" y="742188"/>
                  </a:lnTo>
                  <a:lnTo>
                    <a:pt x="477012" y="742188"/>
                  </a:lnTo>
                  <a:lnTo>
                    <a:pt x="477012" y="759079"/>
                  </a:lnTo>
                  <a:lnTo>
                    <a:pt x="16891" y="759079"/>
                  </a:lnTo>
                  <a:cubicBezTo>
                    <a:pt x="7620" y="759206"/>
                    <a:pt x="0" y="751586"/>
                    <a:pt x="0" y="742188"/>
                  </a:cubicBezTo>
                  <a:lnTo>
                    <a:pt x="0" y="259588"/>
                  </a:lnTo>
                  <a:cubicBezTo>
                    <a:pt x="0" y="250317"/>
                    <a:pt x="7620" y="242697"/>
                    <a:pt x="16891" y="242697"/>
                  </a:cubicBezTo>
                  <a:moveTo>
                    <a:pt x="16891" y="276606"/>
                  </a:moveTo>
                  <a:lnTo>
                    <a:pt x="16891" y="259588"/>
                  </a:lnTo>
                  <a:lnTo>
                    <a:pt x="33909" y="259588"/>
                  </a:lnTo>
                  <a:lnTo>
                    <a:pt x="33909" y="742188"/>
                  </a:lnTo>
                  <a:lnTo>
                    <a:pt x="16891" y="742188"/>
                  </a:lnTo>
                  <a:lnTo>
                    <a:pt x="16891" y="725297"/>
                  </a:lnTo>
                  <a:lnTo>
                    <a:pt x="477139" y="725297"/>
                  </a:lnTo>
                  <a:cubicBezTo>
                    <a:pt x="486537" y="725297"/>
                    <a:pt x="494030" y="732917"/>
                    <a:pt x="494030" y="742188"/>
                  </a:cubicBezTo>
                  <a:lnTo>
                    <a:pt x="494030" y="983488"/>
                  </a:lnTo>
                  <a:lnTo>
                    <a:pt x="477139" y="983488"/>
                  </a:lnTo>
                  <a:lnTo>
                    <a:pt x="464947" y="971804"/>
                  </a:lnTo>
                  <a:lnTo>
                    <a:pt x="925068" y="489204"/>
                  </a:lnTo>
                  <a:lnTo>
                    <a:pt x="937260" y="500888"/>
                  </a:lnTo>
                  <a:lnTo>
                    <a:pt x="925068" y="512572"/>
                  </a:lnTo>
                  <a:lnTo>
                    <a:pt x="464947" y="29972"/>
                  </a:lnTo>
                  <a:lnTo>
                    <a:pt x="477139" y="18288"/>
                  </a:lnTo>
                  <a:lnTo>
                    <a:pt x="494030" y="18288"/>
                  </a:lnTo>
                  <a:lnTo>
                    <a:pt x="494030" y="259588"/>
                  </a:lnTo>
                  <a:cubicBezTo>
                    <a:pt x="494030" y="268986"/>
                    <a:pt x="486410" y="276479"/>
                    <a:pt x="477139" y="276479"/>
                  </a:cubicBezTo>
                  <a:lnTo>
                    <a:pt x="16891" y="276479"/>
                  </a:lnTo>
                  <a:close/>
                </a:path>
              </a:pathLst>
            </a:custGeom>
            <a:solidFill>
              <a:srgbClr val="D6D6D6"/>
            </a:solidFill>
          </p:spPr>
        </p:sp>
      </p:grpSp>
      <p:sp>
        <p:nvSpPr>
          <p:cNvPr name="Freeform 10" id="10"/>
          <p:cNvSpPr/>
          <p:nvPr/>
        </p:nvSpPr>
        <p:spPr>
          <a:xfrm flipH="false" flipV="false" rot="0">
            <a:off x="7056052" y="6321288"/>
            <a:ext cx="4194946" cy="3095172"/>
          </a:xfrm>
          <a:custGeom>
            <a:avLst/>
            <a:gdLst/>
            <a:ahLst/>
            <a:cxnLst/>
            <a:rect r="r" b="b" t="t" l="l"/>
            <a:pathLst>
              <a:path h="3095172" w="4194946">
                <a:moveTo>
                  <a:pt x="0" y="0"/>
                </a:moveTo>
                <a:lnTo>
                  <a:pt x="4194946" y="0"/>
                </a:lnTo>
                <a:lnTo>
                  <a:pt x="4194946" y="3095172"/>
                </a:lnTo>
                <a:lnTo>
                  <a:pt x="0" y="3095172"/>
                </a:lnTo>
                <a:lnTo>
                  <a:pt x="0" y="0"/>
                </a:lnTo>
                <a:close/>
              </a:path>
            </a:pathLst>
          </a:custGeom>
          <a:blipFill>
            <a:blip r:embed="rId7"/>
            <a:stretch>
              <a:fillRect l="0" t="0" r="0" b="0"/>
            </a:stretch>
          </a:blipFill>
        </p:spPr>
      </p:sp>
      <p:sp>
        <p:nvSpPr>
          <p:cNvPr name="Freeform 11" id="11"/>
          <p:cNvSpPr/>
          <p:nvPr/>
        </p:nvSpPr>
        <p:spPr>
          <a:xfrm flipH="false" flipV="false" rot="0">
            <a:off x="13123158" y="5917763"/>
            <a:ext cx="3730318" cy="3498697"/>
          </a:xfrm>
          <a:custGeom>
            <a:avLst/>
            <a:gdLst/>
            <a:ahLst/>
            <a:cxnLst/>
            <a:rect r="r" b="b" t="t" l="l"/>
            <a:pathLst>
              <a:path h="3498697" w="3730318">
                <a:moveTo>
                  <a:pt x="0" y="0"/>
                </a:moveTo>
                <a:lnTo>
                  <a:pt x="3730317" y="0"/>
                </a:lnTo>
                <a:lnTo>
                  <a:pt x="3730317" y="3498697"/>
                </a:lnTo>
                <a:lnTo>
                  <a:pt x="0" y="3498697"/>
                </a:lnTo>
                <a:lnTo>
                  <a:pt x="0" y="0"/>
                </a:lnTo>
                <a:close/>
              </a:path>
            </a:pathLst>
          </a:custGeom>
          <a:blipFill>
            <a:blip r:embed="rId8"/>
            <a:stretch>
              <a:fillRect l="0" t="0" r="0" b="0"/>
            </a:stretch>
          </a:blipFill>
        </p:spPr>
      </p:sp>
      <p:grpSp>
        <p:nvGrpSpPr>
          <p:cNvPr name="Group 12" id="12"/>
          <p:cNvGrpSpPr/>
          <p:nvPr/>
        </p:nvGrpSpPr>
        <p:grpSpPr>
          <a:xfrm rot="0">
            <a:off x="11985445" y="5917763"/>
            <a:ext cx="639067" cy="669128"/>
            <a:chOff x="0" y="0"/>
            <a:chExt cx="954183" cy="999067"/>
          </a:xfrm>
        </p:grpSpPr>
        <p:sp>
          <p:nvSpPr>
            <p:cNvPr name="Freeform 13" id="13"/>
            <p:cNvSpPr/>
            <p:nvPr/>
          </p:nvSpPr>
          <p:spPr>
            <a:xfrm flipH="false" flipV="false" rot="0">
              <a:off x="16891" y="16891"/>
              <a:ext cx="920369" cy="965200"/>
            </a:xfrm>
            <a:custGeom>
              <a:avLst/>
              <a:gdLst/>
              <a:ahLst/>
              <a:cxnLst/>
              <a:rect r="r" b="b" t="t" l="l"/>
              <a:pathLst>
                <a:path h="965200" w="920369">
                  <a:moveTo>
                    <a:pt x="0" y="241300"/>
                  </a:moveTo>
                  <a:lnTo>
                    <a:pt x="460248" y="241300"/>
                  </a:lnTo>
                  <a:lnTo>
                    <a:pt x="460248" y="0"/>
                  </a:lnTo>
                  <a:lnTo>
                    <a:pt x="920369" y="482600"/>
                  </a:lnTo>
                  <a:lnTo>
                    <a:pt x="460248" y="965200"/>
                  </a:lnTo>
                  <a:lnTo>
                    <a:pt x="460248" y="723900"/>
                  </a:lnTo>
                  <a:lnTo>
                    <a:pt x="0" y="723900"/>
                  </a:lnTo>
                  <a:close/>
                </a:path>
              </a:pathLst>
            </a:custGeom>
            <a:solidFill>
              <a:srgbClr val="FFFFFF"/>
            </a:solidFill>
          </p:spPr>
        </p:sp>
        <p:sp>
          <p:nvSpPr>
            <p:cNvPr name="Freeform 14" id="14"/>
            <p:cNvSpPr/>
            <p:nvPr/>
          </p:nvSpPr>
          <p:spPr>
            <a:xfrm flipH="false" flipV="false" rot="0">
              <a:off x="0" y="-1397"/>
              <a:ext cx="955675" cy="1001776"/>
            </a:xfrm>
            <a:custGeom>
              <a:avLst/>
              <a:gdLst/>
              <a:ahLst/>
              <a:cxnLst/>
              <a:rect r="r" b="b" t="t" l="l"/>
              <a:pathLst>
                <a:path h="1001776" w="955675">
                  <a:moveTo>
                    <a:pt x="16891" y="242697"/>
                  </a:moveTo>
                  <a:lnTo>
                    <a:pt x="477139" y="242697"/>
                  </a:lnTo>
                  <a:lnTo>
                    <a:pt x="477139" y="259588"/>
                  </a:lnTo>
                  <a:lnTo>
                    <a:pt x="460121" y="259588"/>
                  </a:lnTo>
                  <a:lnTo>
                    <a:pt x="460121" y="18288"/>
                  </a:lnTo>
                  <a:cubicBezTo>
                    <a:pt x="460121" y="11303"/>
                    <a:pt x="464312" y="5080"/>
                    <a:pt x="470789" y="2540"/>
                  </a:cubicBezTo>
                  <a:cubicBezTo>
                    <a:pt x="477266" y="0"/>
                    <a:pt x="484505" y="1524"/>
                    <a:pt x="489331" y="6604"/>
                  </a:cubicBezTo>
                  <a:lnTo>
                    <a:pt x="949452" y="489204"/>
                  </a:lnTo>
                  <a:cubicBezTo>
                    <a:pt x="955675" y="495808"/>
                    <a:pt x="955675" y="506095"/>
                    <a:pt x="949452" y="512572"/>
                  </a:cubicBezTo>
                  <a:lnTo>
                    <a:pt x="489331" y="995172"/>
                  </a:lnTo>
                  <a:cubicBezTo>
                    <a:pt x="484505" y="1000125"/>
                    <a:pt x="477266" y="1001776"/>
                    <a:pt x="470789" y="999236"/>
                  </a:cubicBezTo>
                  <a:cubicBezTo>
                    <a:pt x="464312" y="996696"/>
                    <a:pt x="460121" y="990473"/>
                    <a:pt x="460121" y="983488"/>
                  </a:cubicBezTo>
                  <a:lnTo>
                    <a:pt x="460121" y="742188"/>
                  </a:lnTo>
                  <a:lnTo>
                    <a:pt x="477012" y="742188"/>
                  </a:lnTo>
                  <a:lnTo>
                    <a:pt x="477012" y="759079"/>
                  </a:lnTo>
                  <a:lnTo>
                    <a:pt x="16891" y="759079"/>
                  </a:lnTo>
                  <a:cubicBezTo>
                    <a:pt x="7620" y="759206"/>
                    <a:pt x="0" y="751586"/>
                    <a:pt x="0" y="742188"/>
                  </a:cubicBezTo>
                  <a:lnTo>
                    <a:pt x="0" y="259588"/>
                  </a:lnTo>
                  <a:cubicBezTo>
                    <a:pt x="0" y="250317"/>
                    <a:pt x="7620" y="242697"/>
                    <a:pt x="16891" y="242697"/>
                  </a:cubicBezTo>
                  <a:moveTo>
                    <a:pt x="16891" y="276606"/>
                  </a:moveTo>
                  <a:lnTo>
                    <a:pt x="16891" y="259588"/>
                  </a:lnTo>
                  <a:lnTo>
                    <a:pt x="33909" y="259588"/>
                  </a:lnTo>
                  <a:lnTo>
                    <a:pt x="33909" y="742188"/>
                  </a:lnTo>
                  <a:lnTo>
                    <a:pt x="16891" y="742188"/>
                  </a:lnTo>
                  <a:lnTo>
                    <a:pt x="16891" y="725297"/>
                  </a:lnTo>
                  <a:lnTo>
                    <a:pt x="477139" y="725297"/>
                  </a:lnTo>
                  <a:cubicBezTo>
                    <a:pt x="486537" y="725297"/>
                    <a:pt x="494030" y="732917"/>
                    <a:pt x="494030" y="742188"/>
                  </a:cubicBezTo>
                  <a:lnTo>
                    <a:pt x="494030" y="983488"/>
                  </a:lnTo>
                  <a:lnTo>
                    <a:pt x="477139" y="983488"/>
                  </a:lnTo>
                  <a:lnTo>
                    <a:pt x="464947" y="971804"/>
                  </a:lnTo>
                  <a:lnTo>
                    <a:pt x="925068" y="489204"/>
                  </a:lnTo>
                  <a:lnTo>
                    <a:pt x="937260" y="500888"/>
                  </a:lnTo>
                  <a:lnTo>
                    <a:pt x="925068" y="512572"/>
                  </a:lnTo>
                  <a:lnTo>
                    <a:pt x="464947" y="29972"/>
                  </a:lnTo>
                  <a:lnTo>
                    <a:pt x="477139" y="18288"/>
                  </a:lnTo>
                  <a:lnTo>
                    <a:pt x="494030" y="18288"/>
                  </a:lnTo>
                  <a:lnTo>
                    <a:pt x="494030" y="259588"/>
                  </a:lnTo>
                  <a:cubicBezTo>
                    <a:pt x="494030" y="268986"/>
                    <a:pt x="486410" y="276479"/>
                    <a:pt x="477139" y="276479"/>
                  </a:cubicBezTo>
                  <a:lnTo>
                    <a:pt x="16891" y="276479"/>
                  </a:lnTo>
                  <a:close/>
                </a:path>
              </a:pathLst>
            </a:custGeom>
            <a:solidFill>
              <a:srgbClr val="D6D6D6"/>
            </a:solidFill>
          </p:spPr>
        </p:sp>
      </p:grpSp>
      <p:grpSp>
        <p:nvGrpSpPr>
          <p:cNvPr name="Group 15" id="15"/>
          <p:cNvGrpSpPr/>
          <p:nvPr/>
        </p:nvGrpSpPr>
        <p:grpSpPr>
          <a:xfrm rot="0">
            <a:off x="13132683" y="7527310"/>
            <a:ext cx="3730318" cy="1889150"/>
            <a:chOff x="0" y="0"/>
            <a:chExt cx="898301" cy="454928"/>
          </a:xfrm>
        </p:grpSpPr>
        <p:sp>
          <p:nvSpPr>
            <p:cNvPr name="Freeform 16" id="16"/>
            <p:cNvSpPr/>
            <p:nvPr/>
          </p:nvSpPr>
          <p:spPr>
            <a:xfrm flipH="false" flipV="false" rot="0">
              <a:off x="0" y="0"/>
              <a:ext cx="898301" cy="454928"/>
            </a:xfrm>
            <a:custGeom>
              <a:avLst/>
              <a:gdLst/>
              <a:ahLst/>
              <a:cxnLst/>
              <a:rect r="r" b="b" t="t" l="l"/>
              <a:pathLst>
                <a:path h="454928" w="898301">
                  <a:moveTo>
                    <a:pt x="0" y="0"/>
                  </a:moveTo>
                  <a:lnTo>
                    <a:pt x="898301" y="0"/>
                  </a:lnTo>
                  <a:lnTo>
                    <a:pt x="898301" y="454928"/>
                  </a:lnTo>
                  <a:lnTo>
                    <a:pt x="0" y="454928"/>
                  </a:lnTo>
                  <a:close/>
                </a:path>
              </a:pathLst>
            </a:custGeom>
            <a:solidFill>
              <a:srgbClr val="000000">
                <a:alpha val="0"/>
              </a:srgbClr>
            </a:solidFill>
            <a:ln w="28575" cap="sq">
              <a:solidFill>
                <a:srgbClr val="FF0000"/>
              </a:solidFill>
              <a:prstDash val="solid"/>
              <a:miter/>
            </a:ln>
          </p:spPr>
        </p:sp>
        <p:sp>
          <p:nvSpPr>
            <p:cNvPr name="TextBox 17" id="17"/>
            <p:cNvSpPr txBox="true"/>
            <p:nvPr/>
          </p:nvSpPr>
          <p:spPr>
            <a:xfrm>
              <a:off x="0" y="-38100"/>
              <a:ext cx="898301" cy="493028"/>
            </a:xfrm>
            <a:prstGeom prst="rect">
              <a:avLst/>
            </a:prstGeom>
          </p:spPr>
          <p:txBody>
            <a:bodyPr anchor="ctr" rtlCol="false" tIns="50800" lIns="50800" bIns="50800" rIns="50800"/>
            <a:lstStyle/>
            <a:p>
              <a:pPr algn="ctr">
                <a:lnSpc>
                  <a:spcPts val="2160"/>
                </a:lnSpc>
              </a:pPr>
            </a:p>
          </p:txBody>
        </p:sp>
      </p:grpSp>
      <p:grpSp>
        <p:nvGrpSpPr>
          <p:cNvPr name="Group 18" id="18"/>
          <p:cNvGrpSpPr/>
          <p:nvPr/>
        </p:nvGrpSpPr>
        <p:grpSpPr>
          <a:xfrm rot="0">
            <a:off x="1028700" y="978979"/>
            <a:ext cx="3557205" cy="395196"/>
            <a:chOff x="0" y="0"/>
            <a:chExt cx="4742940" cy="526928"/>
          </a:xfrm>
        </p:grpSpPr>
        <p:sp>
          <p:nvSpPr>
            <p:cNvPr name="Freeform 19" id="19"/>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20" id="20"/>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21" id="21"/>
          <p:cNvGrpSpPr/>
          <p:nvPr/>
        </p:nvGrpSpPr>
        <p:grpSpPr>
          <a:xfrm rot="0">
            <a:off x="1028700" y="1374175"/>
            <a:ext cx="7789185" cy="955113"/>
            <a:chOff x="0" y="0"/>
            <a:chExt cx="10385580" cy="1273484"/>
          </a:xfrm>
        </p:grpSpPr>
        <p:sp>
          <p:nvSpPr>
            <p:cNvPr name="Freeform 22" id="22"/>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23" id="23"/>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24" id="24"/>
          <p:cNvGrpSpPr/>
          <p:nvPr/>
        </p:nvGrpSpPr>
        <p:grpSpPr>
          <a:xfrm rot="0">
            <a:off x="1047750" y="2329288"/>
            <a:ext cx="12847663" cy="871451"/>
            <a:chOff x="0" y="0"/>
            <a:chExt cx="17130218" cy="1161935"/>
          </a:xfrm>
        </p:grpSpPr>
        <p:sp>
          <p:nvSpPr>
            <p:cNvPr name="Freeform 25" id="25"/>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26" id="26"/>
            <p:cNvSpPr txBox="true"/>
            <p:nvPr/>
          </p:nvSpPr>
          <p:spPr>
            <a:xfrm>
              <a:off x="0" y="-104775"/>
              <a:ext cx="17130218" cy="126671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뉴스 크롤링</a:t>
              </a:r>
            </a:p>
            <a:p>
              <a:pPr algn="l">
                <a:lnSpc>
                  <a:spcPts val="3802"/>
                </a:lnSpc>
              </a:pPr>
            </a:p>
          </p:txBody>
        </p:sp>
      </p:grpSp>
      <p:grpSp>
        <p:nvGrpSpPr>
          <p:cNvPr name="Group 27" id="27"/>
          <p:cNvGrpSpPr/>
          <p:nvPr/>
        </p:nvGrpSpPr>
        <p:grpSpPr>
          <a:xfrm rot="0">
            <a:off x="329171" y="209742"/>
            <a:ext cx="18054079" cy="115550"/>
            <a:chOff x="0" y="0"/>
            <a:chExt cx="4754984" cy="30433"/>
          </a:xfrm>
        </p:grpSpPr>
        <p:sp>
          <p:nvSpPr>
            <p:cNvPr name="Freeform 28" id="28"/>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9" id="29"/>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529678"/>
            <a:ext cx="16494812" cy="6221470"/>
            <a:chOff x="0" y="0"/>
            <a:chExt cx="4344313" cy="1638577"/>
          </a:xfrm>
        </p:grpSpPr>
        <p:sp>
          <p:nvSpPr>
            <p:cNvPr name="Freeform 3" id="3"/>
            <p:cNvSpPr/>
            <p:nvPr/>
          </p:nvSpPr>
          <p:spPr>
            <a:xfrm flipH="false" flipV="false" rot="0">
              <a:off x="0" y="0"/>
              <a:ext cx="4344313" cy="1638577"/>
            </a:xfrm>
            <a:custGeom>
              <a:avLst/>
              <a:gdLst/>
              <a:ahLst/>
              <a:cxnLst/>
              <a:rect r="r" b="b" t="t" l="l"/>
              <a:pathLst>
                <a:path h="1638577" w="4344313">
                  <a:moveTo>
                    <a:pt x="23468" y="0"/>
                  </a:moveTo>
                  <a:lnTo>
                    <a:pt x="4320845" y="0"/>
                  </a:lnTo>
                  <a:cubicBezTo>
                    <a:pt x="4333806" y="0"/>
                    <a:pt x="4344313" y="10507"/>
                    <a:pt x="4344313" y="23468"/>
                  </a:cubicBezTo>
                  <a:lnTo>
                    <a:pt x="4344313" y="1615109"/>
                  </a:lnTo>
                  <a:cubicBezTo>
                    <a:pt x="4344313" y="1628070"/>
                    <a:pt x="4333806" y="1638577"/>
                    <a:pt x="4320845" y="1638577"/>
                  </a:cubicBezTo>
                  <a:lnTo>
                    <a:pt x="23468" y="1638577"/>
                  </a:lnTo>
                  <a:cubicBezTo>
                    <a:pt x="10507" y="1638577"/>
                    <a:pt x="0" y="1628070"/>
                    <a:pt x="0" y="1615109"/>
                  </a:cubicBezTo>
                  <a:lnTo>
                    <a:pt x="0" y="23468"/>
                  </a:lnTo>
                  <a:cubicBezTo>
                    <a:pt x="0" y="10507"/>
                    <a:pt x="10507" y="0"/>
                    <a:pt x="23468" y="0"/>
                  </a:cubicBezTo>
                  <a:close/>
                </a:path>
              </a:pathLst>
            </a:custGeom>
            <a:solidFill>
              <a:srgbClr val="5E76ED"/>
            </a:solidFill>
          </p:spPr>
        </p:sp>
        <p:sp>
          <p:nvSpPr>
            <p:cNvPr name="TextBox 4" id="4"/>
            <p:cNvSpPr txBox="true"/>
            <p:nvPr/>
          </p:nvSpPr>
          <p:spPr>
            <a:xfrm>
              <a:off x="0" y="-142875"/>
              <a:ext cx="4344313" cy="1781452"/>
            </a:xfrm>
            <a:prstGeom prst="rect">
              <a:avLst/>
            </a:prstGeom>
          </p:spPr>
          <p:txBody>
            <a:bodyPr anchor="ctr" rtlCol="false" tIns="50800" lIns="50800" bIns="50800" rIns="50800"/>
            <a:lstStyle/>
            <a:p>
              <a:pPr algn="ctr">
                <a:lnSpc>
                  <a:spcPts val="3465"/>
                </a:lnSpc>
              </a:pPr>
            </a:p>
          </p:txBody>
        </p:sp>
      </p:grpSp>
      <p:grpSp>
        <p:nvGrpSpPr>
          <p:cNvPr name="Group 5" id="5"/>
          <p:cNvGrpSpPr/>
          <p:nvPr/>
        </p:nvGrpSpPr>
        <p:grpSpPr>
          <a:xfrm rot="0">
            <a:off x="2092976" y="8192151"/>
            <a:ext cx="3721657" cy="498764"/>
            <a:chOff x="0" y="0"/>
            <a:chExt cx="3997524" cy="535735"/>
          </a:xfrm>
        </p:grpSpPr>
        <p:sp>
          <p:nvSpPr>
            <p:cNvPr name="Freeform 6" id="6"/>
            <p:cNvSpPr/>
            <p:nvPr/>
          </p:nvSpPr>
          <p:spPr>
            <a:xfrm flipH="false" flipV="false" rot="0">
              <a:off x="0" y="0"/>
              <a:ext cx="3997525" cy="535735"/>
            </a:xfrm>
            <a:custGeom>
              <a:avLst/>
              <a:gdLst/>
              <a:ahLst/>
              <a:cxnLst/>
              <a:rect r="r" b="b" t="t" l="l"/>
              <a:pathLst>
                <a:path h="535735" w="3997525">
                  <a:moveTo>
                    <a:pt x="0" y="0"/>
                  </a:moveTo>
                  <a:lnTo>
                    <a:pt x="3997525" y="0"/>
                  </a:lnTo>
                  <a:lnTo>
                    <a:pt x="3997525" y="535735"/>
                  </a:lnTo>
                  <a:lnTo>
                    <a:pt x="0" y="535735"/>
                  </a:lnTo>
                  <a:close/>
                </a:path>
              </a:pathLst>
            </a:custGeom>
            <a:solidFill>
              <a:srgbClr val="000000">
                <a:alpha val="0"/>
              </a:srgbClr>
            </a:solidFill>
          </p:spPr>
        </p:sp>
        <p:sp>
          <p:nvSpPr>
            <p:cNvPr name="TextBox 7" id="7"/>
            <p:cNvSpPr txBox="true"/>
            <p:nvPr/>
          </p:nvSpPr>
          <p:spPr>
            <a:xfrm>
              <a:off x="0" y="-57150"/>
              <a:ext cx="3997524" cy="592885"/>
            </a:xfrm>
            <a:prstGeom prst="rect">
              <a:avLst/>
            </a:prstGeom>
          </p:spPr>
          <p:txBody>
            <a:bodyPr anchor="t" rtlCol="false" tIns="0" lIns="0" bIns="0" rIns="0"/>
            <a:lstStyle/>
            <a:p>
              <a:pPr algn="ctr">
                <a:lnSpc>
                  <a:spcPts val="3239"/>
                </a:lnSpc>
              </a:pPr>
              <a:r>
                <a:rPr lang="en-US" sz="2700">
                  <a:solidFill>
                    <a:srgbClr val="FFFFFF"/>
                  </a:solidFill>
                  <a:latin typeface="Arial"/>
                  <a:ea typeface="Arial"/>
                  <a:cs typeface="Arial"/>
                  <a:sym typeface="Arial"/>
                </a:rPr>
                <a:t>2023년 01월부터 진행 중</a:t>
              </a:r>
            </a:p>
          </p:txBody>
        </p:sp>
      </p:grpSp>
      <p:grpSp>
        <p:nvGrpSpPr>
          <p:cNvPr name="Group 8" id="8"/>
          <p:cNvGrpSpPr/>
          <p:nvPr/>
        </p:nvGrpSpPr>
        <p:grpSpPr>
          <a:xfrm rot="0">
            <a:off x="7327490" y="8192151"/>
            <a:ext cx="3980296" cy="498764"/>
            <a:chOff x="0" y="0"/>
            <a:chExt cx="5307061" cy="665019"/>
          </a:xfrm>
        </p:grpSpPr>
        <p:sp>
          <p:nvSpPr>
            <p:cNvPr name="Freeform 9" id="9"/>
            <p:cNvSpPr/>
            <p:nvPr/>
          </p:nvSpPr>
          <p:spPr>
            <a:xfrm flipH="false" flipV="false" rot="0">
              <a:off x="0" y="0"/>
              <a:ext cx="5307061" cy="665019"/>
            </a:xfrm>
            <a:custGeom>
              <a:avLst/>
              <a:gdLst/>
              <a:ahLst/>
              <a:cxnLst/>
              <a:rect r="r" b="b" t="t" l="l"/>
              <a:pathLst>
                <a:path h="665019" w="5307061">
                  <a:moveTo>
                    <a:pt x="0" y="0"/>
                  </a:moveTo>
                  <a:lnTo>
                    <a:pt x="5307061" y="0"/>
                  </a:lnTo>
                  <a:lnTo>
                    <a:pt x="5307061" y="665019"/>
                  </a:lnTo>
                  <a:lnTo>
                    <a:pt x="0" y="665019"/>
                  </a:lnTo>
                  <a:close/>
                </a:path>
              </a:pathLst>
            </a:custGeom>
            <a:solidFill>
              <a:srgbClr val="000000">
                <a:alpha val="0"/>
              </a:srgbClr>
            </a:solidFill>
          </p:spPr>
        </p:sp>
        <p:sp>
          <p:nvSpPr>
            <p:cNvPr name="TextBox 10" id="10"/>
            <p:cNvSpPr txBox="true"/>
            <p:nvPr/>
          </p:nvSpPr>
          <p:spPr>
            <a:xfrm>
              <a:off x="0" y="-57150"/>
              <a:ext cx="5307061" cy="722169"/>
            </a:xfrm>
            <a:prstGeom prst="rect">
              <a:avLst/>
            </a:prstGeom>
          </p:spPr>
          <p:txBody>
            <a:bodyPr anchor="t" rtlCol="false" tIns="0" lIns="0" bIns="0" rIns="0"/>
            <a:lstStyle/>
            <a:p>
              <a:pPr algn="ctr">
                <a:lnSpc>
                  <a:spcPts val="3239"/>
                </a:lnSpc>
              </a:pPr>
              <a:r>
                <a:rPr lang="en-US" sz="2700">
                  <a:solidFill>
                    <a:srgbClr val="FFC840"/>
                  </a:solidFill>
                  <a:latin typeface="Arial"/>
                  <a:ea typeface="Arial"/>
                  <a:cs typeface="Arial"/>
                  <a:sym typeface="Arial"/>
                </a:rPr>
                <a:t>3만 개 이상의 뉴스</a:t>
              </a:r>
              <a:r>
                <a:rPr lang="en-US" sz="2700">
                  <a:solidFill>
                    <a:srgbClr val="FFFFFF"/>
                  </a:solidFill>
                  <a:latin typeface="Arial"/>
                  <a:ea typeface="Arial"/>
                  <a:cs typeface="Arial"/>
                  <a:sym typeface="Arial"/>
                </a:rPr>
                <a:t> 수집</a:t>
              </a:r>
            </a:p>
          </p:txBody>
        </p:sp>
      </p:grpSp>
      <p:grpSp>
        <p:nvGrpSpPr>
          <p:cNvPr name="Group 11" id="11"/>
          <p:cNvGrpSpPr/>
          <p:nvPr/>
        </p:nvGrpSpPr>
        <p:grpSpPr>
          <a:xfrm rot="0">
            <a:off x="12550823" y="8192151"/>
            <a:ext cx="4106581" cy="498764"/>
            <a:chOff x="0" y="0"/>
            <a:chExt cx="5475442" cy="665019"/>
          </a:xfrm>
        </p:grpSpPr>
        <p:sp>
          <p:nvSpPr>
            <p:cNvPr name="Freeform 12" id="12"/>
            <p:cNvSpPr/>
            <p:nvPr/>
          </p:nvSpPr>
          <p:spPr>
            <a:xfrm flipH="false" flipV="false" rot="0">
              <a:off x="0" y="0"/>
              <a:ext cx="5475442" cy="665019"/>
            </a:xfrm>
            <a:custGeom>
              <a:avLst/>
              <a:gdLst/>
              <a:ahLst/>
              <a:cxnLst/>
              <a:rect r="r" b="b" t="t" l="l"/>
              <a:pathLst>
                <a:path h="665019" w="5475442">
                  <a:moveTo>
                    <a:pt x="0" y="0"/>
                  </a:moveTo>
                  <a:lnTo>
                    <a:pt x="5475442" y="0"/>
                  </a:lnTo>
                  <a:lnTo>
                    <a:pt x="5475442" y="665019"/>
                  </a:lnTo>
                  <a:lnTo>
                    <a:pt x="0" y="665019"/>
                  </a:lnTo>
                  <a:close/>
                </a:path>
              </a:pathLst>
            </a:custGeom>
            <a:solidFill>
              <a:srgbClr val="000000">
                <a:alpha val="0"/>
              </a:srgbClr>
            </a:solidFill>
          </p:spPr>
        </p:sp>
        <p:sp>
          <p:nvSpPr>
            <p:cNvPr name="TextBox 13" id="13"/>
            <p:cNvSpPr txBox="true"/>
            <p:nvPr/>
          </p:nvSpPr>
          <p:spPr>
            <a:xfrm>
              <a:off x="0" y="-57150"/>
              <a:ext cx="5475442" cy="722169"/>
            </a:xfrm>
            <a:prstGeom prst="rect">
              <a:avLst/>
            </a:prstGeom>
          </p:spPr>
          <p:txBody>
            <a:bodyPr anchor="t" rtlCol="false" tIns="0" lIns="0" bIns="0" rIns="0"/>
            <a:lstStyle/>
            <a:p>
              <a:pPr algn="ctr">
                <a:lnSpc>
                  <a:spcPts val="3239"/>
                </a:lnSpc>
              </a:pPr>
              <a:r>
                <a:rPr lang="en-US" sz="2700">
                  <a:solidFill>
                    <a:srgbClr val="FFFFFF"/>
                  </a:solidFill>
                  <a:latin typeface="Arial"/>
                  <a:ea typeface="Arial"/>
                  <a:cs typeface="Arial"/>
                  <a:sym typeface="Arial"/>
                </a:rPr>
                <a:t>매일 </a:t>
              </a:r>
              <a:r>
                <a:rPr lang="en-US" sz="2700">
                  <a:solidFill>
                    <a:srgbClr val="FFC840"/>
                  </a:solidFill>
                  <a:latin typeface="Arial"/>
                  <a:ea typeface="Arial"/>
                  <a:cs typeface="Arial"/>
                  <a:sym typeface="Arial"/>
                </a:rPr>
                <a:t>새벽 2시</a:t>
              </a:r>
              <a:r>
                <a:rPr lang="en-US" sz="2700">
                  <a:solidFill>
                    <a:srgbClr val="FFFFFF"/>
                  </a:solidFill>
                  <a:latin typeface="Arial"/>
                  <a:ea typeface="Arial"/>
                  <a:cs typeface="Arial"/>
                  <a:sym typeface="Arial"/>
                </a:rPr>
                <a:t>마다 자동 실행</a:t>
              </a:r>
            </a:p>
          </p:txBody>
        </p:sp>
      </p:grpSp>
      <p:sp>
        <p:nvSpPr>
          <p:cNvPr name="Freeform 14" id="14"/>
          <p:cNvSpPr/>
          <p:nvPr/>
        </p:nvSpPr>
        <p:spPr>
          <a:xfrm flipH="false" flipV="false" rot="0">
            <a:off x="2335535" y="4368528"/>
            <a:ext cx="3236539" cy="3236539"/>
          </a:xfrm>
          <a:custGeom>
            <a:avLst/>
            <a:gdLst/>
            <a:ahLst/>
            <a:cxnLst/>
            <a:rect r="r" b="b" t="t" l="l"/>
            <a:pathLst>
              <a:path h="3236539" w="3236539">
                <a:moveTo>
                  <a:pt x="0" y="0"/>
                </a:moveTo>
                <a:lnTo>
                  <a:pt x="3236539" y="0"/>
                </a:lnTo>
                <a:lnTo>
                  <a:pt x="3236539" y="3236539"/>
                </a:lnTo>
                <a:lnTo>
                  <a:pt x="0" y="3236539"/>
                </a:lnTo>
                <a:lnTo>
                  <a:pt x="0" y="0"/>
                </a:lnTo>
                <a:close/>
              </a:path>
            </a:pathLst>
          </a:custGeom>
          <a:blipFill>
            <a:blip r:embed="rId3"/>
            <a:stretch>
              <a:fillRect l="0" t="0" r="0" b="0"/>
            </a:stretch>
          </a:blipFill>
        </p:spPr>
      </p:sp>
      <p:sp>
        <p:nvSpPr>
          <p:cNvPr name="Freeform 15" id="15"/>
          <p:cNvSpPr/>
          <p:nvPr/>
        </p:nvSpPr>
        <p:spPr>
          <a:xfrm flipH="false" flipV="false" rot="0">
            <a:off x="7698614" y="4367020"/>
            <a:ext cx="3238047" cy="3238047"/>
          </a:xfrm>
          <a:custGeom>
            <a:avLst/>
            <a:gdLst/>
            <a:ahLst/>
            <a:cxnLst/>
            <a:rect r="r" b="b" t="t" l="l"/>
            <a:pathLst>
              <a:path h="3238047" w="3238047">
                <a:moveTo>
                  <a:pt x="0" y="0"/>
                </a:moveTo>
                <a:lnTo>
                  <a:pt x="3238047" y="0"/>
                </a:lnTo>
                <a:lnTo>
                  <a:pt x="3238047" y="3238047"/>
                </a:lnTo>
                <a:lnTo>
                  <a:pt x="0" y="3238047"/>
                </a:lnTo>
                <a:lnTo>
                  <a:pt x="0" y="0"/>
                </a:lnTo>
                <a:close/>
              </a:path>
            </a:pathLst>
          </a:custGeom>
          <a:blipFill>
            <a:blip r:embed="rId4"/>
            <a:stretch>
              <a:fillRect l="0" t="0" r="0" b="0"/>
            </a:stretch>
          </a:blipFill>
        </p:spPr>
      </p:sp>
      <p:sp>
        <p:nvSpPr>
          <p:cNvPr name="Freeform 16" id="16"/>
          <p:cNvSpPr/>
          <p:nvPr/>
        </p:nvSpPr>
        <p:spPr>
          <a:xfrm flipH="false" flipV="false" rot="0">
            <a:off x="12985844" y="4368528"/>
            <a:ext cx="3236539" cy="3236539"/>
          </a:xfrm>
          <a:custGeom>
            <a:avLst/>
            <a:gdLst/>
            <a:ahLst/>
            <a:cxnLst/>
            <a:rect r="r" b="b" t="t" l="l"/>
            <a:pathLst>
              <a:path h="3236539" w="3236539">
                <a:moveTo>
                  <a:pt x="0" y="0"/>
                </a:moveTo>
                <a:lnTo>
                  <a:pt x="3236539" y="0"/>
                </a:lnTo>
                <a:lnTo>
                  <a:pt x="3236539" y="3236539"/>
                </a:lnTo>
                <a:lnTo>
                  <a:pt x="0" y="3236539"/>
                </a:lnTo>
                <a:lnTo>
                  <a:pt x="0" y="0"/>
                </a:lnTo>
                <a:close/>
              </a:path>
            </a:pathLst>
          </a:custGeom>
          <a:blipFill>
            <a:blip r:embed="rId5"/>
            <a:stretch>
              <a:fillRect l="0" t="0" r="0" b="0"/>
            </a:stretch>
          </a:blipFill>
        </p:spPr>
      </p:sp>
      <p:grpSp>
        <p:nvGrpSpPr>
          <p:cNvPr name="Group 17" id="17"/>
          <p:cNvGrpSpPr/>
          <p:nvPr/>
        </p:nvGrpSpPr>
        <p:grpSpPr>
          <a:xfrm rot="0">
            <a:off x="329171" y="209742"/>
            <a:ext cx="18054079" cy="115550"/>
            <a:chOff x="0" y="0"/>
            <a:chExt cx="4754984" cy="30433"/>
          </a:xfrm>
        </p:grpSpPr>
        <p:sp>
          <p:nvSpPr>
            <p:cNvPr name="Freeform 18" id="18"/>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9" id="19"/>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grpSp>
        <p:nvGrpSpPr>
          <p:cNvPr name="Group 20" id="20"/>
          <p:cNvGrpSpPr/>
          <p:nvPr/>
        </p:nvGrpSpPr>
        <p:grpSpPr>
          <a:xfrm rot="0">
            <a:off x="1028700" y="978979"/>
            <a:ext cx="3557205" cy="395196"/>
            <a:chOff x="0" y="0"/>
            <a:chExt cx="4742940" cy="526928"/>
          </a:xfrm>
        </p:grpSpPr>
        <p:sp>
          <p:nvSpPr>
            <p:cNvPr name="Freeform 21" id="21"/>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22" id="22"/>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23" id="23"/>
          <p:cNvGrpSpPr/>
          <p:nvPr/>
        </p:nvGrpSpPr>
        <p:grpSpPr>
          <a:xfrm rot="0">
            <a:off x="1028700" y="1374175"/>
            <a:ext cx="7789185" cy="955113"/>
            <a:chOff x="0" y="0"/>
            <a:chExt cx="10385580" cy="1273484"/>
          </a:xfrm>
        </p:grpSpPr>
        <p:sp>
          <p:nvSpPr>
            <p:cNvPr name="Freeform 24" id="24"/>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25" id="25"/>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26" id="26"/>
          <p:cNvGrpSpPr/>
          <p:nvPr/>
        </p:nvGrpSpPr>
        <p:grpSpPr>
          <a:xfrm rot="0">
            <a:off x="1047750" y="2329288"/>
            <a:ext cx="12847663" cy="871451"/>
            <a:chOff x="0" y="0"/>
            <a:chExt cx="17130218" cy="1161935"/>
          </a:xfrm>
        </p:grpSpPr>
        <p:sp>
          <p:nvSpPr>
            <p:cNvPr name="Freeform 27" id="27"/>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28" id="28"/>
            <p:cNvSpPr txBox="true"/>
            <p:nvPr/>
          </p:nvSpPr>
          <p:spPr>
            <a:xfrm>
              <a:off x="0" y="-104775"/>
              <a:ext cx="17130218" cy="126671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뉴스 크롤링</a:t>
              </a:r>
            </a:p>
            <a:p>
              <a:pPr algn="l">
                <a:lnSpc>
                  <a:spcPts val="3802"/>
                </a:lnSpc>
              </a:pPr>
            </a:p>
          </p:txBody>
        </p:sp>
      </p:gr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914002"/>
            <a:ext cx="16230600" cy="6752006"/>
            <a:chOff x="0" y="0"/>
            <a:chExt cx="21640800" cy="9002675"/>
          </a:xfrm>
        </p:grpSpPr>
        <p:sp>
          <p:nvSpPr>
            <p:cNvPr name="Freeform 3" id="3"/>
            <p:cNvSpPr/>
            <p:nvPr/>
          </p:nvSpPr>
          <p:spPr>
            <a:xfrm flipH="false" flipV="false" rot="0">
              <a:off x="0" y="0"/>
              <a:ext cx="21640758" cy="9002675"/>
            </a:xfrm>
            <a:custGeom>
              <a:avLst/>
              <a:gdLst/>
              <a:ahLst/>
              <a:cxnLst/>
              <a:rect r="r" b="b" t="t" l="l"/>
              <a:pathLst>
                <a:path h="9002675" w="21640758">
                  <a:moveTo>
                    <a:pt x="653384" y="0"/>
                  </a:moveTo>
                  <a:lnTo>
                    <a:pt x="20987373" y="0"/>
                  </a:lnTo>
                  <a:cubicBezTo>
                    <a:pt x="21160662" y="0"/>
                    <a:pt x="21326853" y="68838"/>
                    <a:pt x="21449387" y="191372"/>
                  </a:cubicBezTo>
                  <a:cubicBezTo>
                    <a:pt x="21571920" y="313905"/>
                    <a:pt x="21640758" y="480096"/>
                    <a:pt x="21640758" y="653384"/>
                  </a:cubicBezTo>
                  <a:lnTo>
                    <a:pt x="21640758" y="8349290"/>
                  </a:lnTo>
                  <a:cubicBezTo>
                    <a:pt x="21640758" y="8522578"/>
                    <a:pt x="21571920" y="8688770"/>
                    <a:pt x="21449387" y="8811302"/>
                  </a:cubicBezTo>
                  <a:cubicBezTo>
                    <a:pt x="21326853" y="8933836"/>
                    <a:pt x="21160662" y="9002675"/>
                    <a:pt x="20987373" y="9002675"/>
                  </a:cubicBezTo>
                  <a:lnTo>
                    <a:pt x="653384" y="9002675"/>
                  </a:lnTo>
                  <a:cubicBezTo>
                    <a:pt x="480096" y="9002675"/>
                    <a:pt x="313905" y="8933836"/>
                    <a:pt x="191372" y="8811302"/>
                  </a:cubicBezTo>
                  <a:cubicBezTo>
                    <a:pt x="68838" y="8688770"/>
                    <a:pt x="0" y="8522578"/>
                    <a:pt x="0" y="8349290"/>
                  </a:cubicBezTo>
                  <a:lnTo>
                    <a:pt x="0" y="653384"/>
                  </a:lnTo>
                  <a:cubicBezTo>
                    <a:pt x="0" y="480096"/>
                    <a:pt x="68838" y="313905"/>
                    <a:pt x="191372" y="191372"/>
                  </a:cubicBezTo>
                  <a:cubicBezTo>
                    <a:pt x="313905" y="68838"/>
                    <a:pt x="480096" y="0"/>
                    <a:pt x="653384" y="0"/>
                  </a:cubicBezTo>
                  <a:close/>
                </a:path>
              </a:pathLst>
            </a:custGeom>
            <a:blipFill>
              <a:blip r:embed="rId3"/>
              <a:stretch>
                <a:fillRect l="0" t="-12767" r="0" b="-12767"/>
              </a:stretch>
            </a:blipFill>
          </p:spPr>
        </p:sp>
      </p:grpSp>
      <p:sp>
        <p:nvSpPr>
          <p:cNvPr name="Freeform 4" id="4"/>
          <p:cNvSpPr/>
          <p:nvPr/>
        </p:nvSpPr>
        <p:spPr>
          <a:xfrm flipH="false" flipV="false" rot="0">
            <a:off x="1613671" y="3644972"/>
            <a:ext cx="3485164" cy="5325083"/>
          </a:xfrm>
          <a:custGeom>
            <a:avLst/>
            <a:gdLst/>
            <a:ahLst/>
            <a:cxnLst/>
            <a:rect r="r" b="b" t="t" l="l"/>
            <a:pathLst>
              <a:path h="5325083" w="3485164">
                <a:moveTo>
                  <a:pt x="0" y="0"/>
                </a:moveTo>
                <a:lnTo>
                  <a:pt x="3485164" y="0"/>
                </a:lnTo>
                <a:lnTo>
                  <a:pt x="3485164" y="5325083"/>
                </a:lnTo>
                <a:lnTo>
                  <a:pt x="0" y="5325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311583" y="3644972"/>
            <a:ext cx="3485164" cy="5325083"/>
          </a:xfrm>
          <a:custGeom>
            <a:avLst/>
            <a:gdLst/>
            <a:ahLst/>
            <a:cxnLst/>
            <a:rect r="r" b="b" t="t" l="l"/>
            <a:pathLst>
              <a:path h="5325083" w="3485164">
                <a:moveTo>
                  <a:pt x="0" y="0"/>
                </a:moveTo>
                <a:lnTo>
                  <a:pt x="3485164" y="0"/>
                </a:lnTo>
                <a:lnTo>
                  <a:pt x="3485164" y="5325083"/>
                </a:lnTo>
                <a:lnTo>
                  <a:pt x="0" y="5325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167982" y="7961915"/>
            <a:ext cx="1185148" cy="1185148"/>
            <a:chOff x="0" y="0"/>
            <a:chExt cx="1448121" cy="1448121"/>
          </a:xfrm>
        </p:grpSpPr>
        <p:sp>
          <p:nvSpPr>
            <p:cNvPr name="Freeform 7" id="7"/>
            <p:cNvSpPr/>
            <p:nvPr/>
          </p:nvSpPr>
          <p:spPr>
            <a:xfrm flipH="false" flipV="false" rot="0">
              <a:off x="0" y="0"/>
              <a:ext cx="1448181" cy="1448181"/>
            </a:xfrm>
            <a:custGeom>
              <a:avLst/>
              <a:gdLst/>
              <a:ahLst/>
              <a:cxnLst/>
              <a:rect r="r" b="b" t="t" l="l"/>
              <a:pathLst>
                <a:path h="1448181" w="1448181">
                  <a:moveTo>
                    <a:pt x="0" y="0"/>
                  </a:moveTo>
                  <a:lnTo>
                    <a:pt x="1448181" y="0"/>
                  </a:lnTo>
                  <a:lnTo>
                    <a:pt x="1448181" y="1448181"/>
                  </a:lnTo>
                  <a:lnTo>
                    <a:pt x="0" y="1448181"/>
                  </a:lnTo>
                  <a:lnTo>
                    <a:pt x="0" y="0"/>
                  </a:lnTo>
                  <a:close/>
                </a:path>
              </a:pathLst>
            </a:custGeom>
            <a:blipFill>
              <a:blip r:embed="rId6"/>
              <a:stretch>
                <a:fillRect l="0" t="0" r="4" b="4"/>
              </a:stretch>
            </a:blipFill>
          </p:spPr>
        </p:sp>
      </p:grpSp>
      <p:sp>
        <p:nvSpPr>
          <p:cNvPr name="Freeform 8" id="8"/>
          <p:cNvSpPr/>
          <p:nvPr/>
        </p:nvSpPr>
        <p:spPr>
          <a:xfrm flipH="false" flipV="false" rot="0">
            <a:off x="13234569" y="3644972"/>
            <a:ext cx="3485164" cy="5325083"/>
          </a:xfrm>
          <a:custGeom>
            <a:avLst/>
            <a:gdLst/>
            <a:ahLst/>
            <a:cxnLst/>
            <a:rect r="r" b="b" t="t" l="l"/>
            <a:pathLst>
              <a:path h="5325083" w="3485164">
                <a:moveTo>
                  <a:pt x="0" y="0"/>
                </a:moveTo>
                <a:lnTo>
                  <a:pt x="3485164" y="0"/>
                </a:lnTo>
                <a:lnTo>
                  <a:pt x="3485164" y="5325083"/>
                </a:lnTo>
                <a:lnTo>
                  <a:pt x="0" y="5325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769074" y="3952132"/>
            <a:ext cx="3091254" cy="545955"/>
            <a:chOff x="0" y="0"/>
            <a:chExt cx="3954755" cy="698460"/>
          </a:xfrm>
        </p:grpSpPr>
        <p:sp>
          <p:nvSpPr>
            <p:cNvPr name="Freeform 10" id="10"/>
            <p:cNvSpPr/>
            <p:nvPr/>
          </p:nvSpPr>
          <p:spPr>
            <a:xfrm flipH="false" flipV="false" rot="0">
              <a:off x="0" y="0"/>
              <a:ext cx="3954780" cy="698500"/>
            </a:xfrm>
            <a:custGeom>
              <a:avLst/>
              <a:gdLst/>
              <a:ahLst/>
              <a:cxnLst/>
              <a:rect r="r" b="b" t="t" l="l"/>
              <a:pathLst>
                <a:path h="698500" w="3954780">
                  <a:moveTo>
                    <a:pt x="93472" y="0"/>
                  </a:moveTo>
                  <a:lnTo>
                    <a:pt x="3861181" y="0"/>
                  </a:lnTo>
                  <a:cubicBezTo>
                    <a:pt x="3885946" y="0"/>
                    <a:pt x="3909822" y="9906"/>
                    <a:pt x="3927348" y="27432"/>
                  </a:cubicBezTo>
                  <a:cubicBezTo>
                    <a:pt x="3944874" y="44958"/>
                    <a:pt x="3954780" y="68707"/>
                    <a:pt x="3954780" y="93599"/>
                  </a:cubicBezTo>
                  <a:lnTo>
                    <a:pt x="3954780" y="604901"/>
                  </a:lnTo>
                  <a:cubicBezTo>
                    <a:pt x="3954780" y="656590"/>
                    <a:pt x="3912870" y="698373"/>
                    <a:pt x="3861181" y="698373"/>
                  </a:cubicBezTo>
                  <a:lnTo>
                    <a:pt x="93472" y="698373"/>
                  </a:lnTo>
                  <a:cubicBezTo>
                    <a:pt x="41910" y="698500"/>
                    <a:pt x="0" y="656590"/>
                    <a:pt x="0" y="604901"/>
                  </a:cubicBezTo>
                  <a:lnTo>
                    <a:pt x="0" y="93472"/>
                  </a:lnTo>
                  <a:cubicBezTo>
                    <a:pt x="0" y="41910"/>
                    <a:pt x="41910" y="0"/>
                    <a:pt x="93472" y="0"/>
                  </a:cubicBezTo>
                  <a:close/>
                </a:path>
              </a:pathLst>
            </a:custGeom>
            <a:solidFill>
              <a:srgbClr val="5E76ED"/>
            </a:solidFill>
          </p:spPr>
        </p:sp>
      </p:grpSp>
      <p:grpSp>
        <p:nvGrpSpPr>
          <p:cNvPr name="Group 11" id="11"/>
          <p:cNvGrpSpPr/>
          <p:nvPr/>
        </p:nvGrpSpPr>
        <p:grpSpPr>
          <a:xfrm rot="0">
            <a:off x="1796411" y="3952132"/>
            <a:ext cx="3044381" cy="545955"/>
            <a:chOff x="0" y="0"/>
            <a:chExt cx="3719902" cy="667097"/>
          </a:xfrm>
        </p:grpSpPr>
        <p:sp>
          <p:nvSpPr>
            <p:cNvPr name="Freeform 12" id="12"/>
            <p:cNvSpPr/>
            <p:nvPr/>
          </p:nvSpPr>
          <p:spPr>
            <a:xfrm flipH="false" flipV="false" rot="0">
              <a:off x="0" y="0"/>
              <a:ext cx="3719902" cy="667097"/>
            </a:xfrm>
            <a:custGeom>
              <a:avLst/>
              <a:gdLst/>
              <a:ahLst/>
              <a:cxnLst/>
              <a:rect r="r" b="b" t="t" l="l"/>
              <a:pathLst>
                <a:path h="667097" w="3719902">
                  <a:moveTo>
                    <a:pt x="0" y="0"/>
                  </a:moveTo>
                  <a:lnTo>
                    <a:pt x="3719902" y="0"/>
                  </a:lnTo>
                  <a:lnTo>
                    <a:pt x="3719902" y="667097"/>
                  </a:lnTo>
                  <a:lnTo>
                    <a:pt x="0" y="667097"/>
                  </a:lnTo>
                  <a:close/>
                </a:path>
              </a:pathLst>
            </a:custGeom>
            <a:solidFill>
              <a:srgbClr val="000000">
                <a:alpha val="0"/>
              </a:srgbClr>
            </a:solidFill>
          </p:spPr>
        </p:sp>
        <p:sp>
          <p:nvSpPr>
            <p:cNvPr name="TextBox 13" id="13"/>
            <p:cNvSpPr txBox="true"/>
            <p:nvPr/>
          </p:nvSpPr>
          <p:spPr>
            <a:xfrm>
              <a:off x="0" y="-47625"/>
              <a:ext cx="3719902" cy="714722"/>
            </a:xfrm>
            <a:prstGeom prst="rect">
              <a:avLst/>
            </a:prstGeom>
          </p:spPr>
          <p:txBody>
            <a:bodyPr anchor="ctr" rtlCol="false" tIns="0" lIns="0" bIns="0" rIns="0"/>
            <a:lstStyle/>
            <a:p>
              <a:pPr algn="ctr">
                <a:lnSpc>
                  <a:spcPts val="2639"/>
                </a:lnSpc>
              </a:pPr>
              <a:r>
                <a:rPr lang="en-US" sz="2199" b="true">
                  <a:solidFill>
                    <a:srgbClr val="FFFFFF"/>
                  </a:solidFill>
                  <a:latin typeface="Arial Bold"/>
                  <a:ea typeface="Arial Bold"/>
                  <a:cs typeface="Arial Bold"/>
                  <a:sym typeface="Arial Bold"/>
                </a:rPr>
                <a:t>news</a:t>
              </a:r>
            </a:p>
          </p:txBody>
        </p:sp>
      </p:grpSp>
      <p:grpSp>
        <p:nvGrpSpPr>
          <p:cNvPr name="Group 14" id="14"/>
          <p:cNvGrpSpPr/>
          <p:nvPr/>
        </p:nvGrpSpPr>
        <p:grpSpPr>
          <a:xfrm rot="0">
            <a:off x="7479445" y="3893179"/>
            <a:ext cx="3091254" cy="545955"/>
            <a:chOff x="0" y="0"/>
            <a:chExt cx="3954755" cy="698460"/>
          </a:xfrm>
        </p:grpSpPr>
        <p:sp>
          <p:nvSpPr>
            <p:cNvPr name="Freeform 15" id="15"/>
            <p:cNvSpPr/>
            <p:nvPr/>
          </p:nvSpPr>
          <p:spPr>
            <a:xfrm flipH="false" flipV="false" rot="0">
              <a:off x="0" y="0"/>
              <a:ext cx="3954780" cy="698500"/>
            </a:xfrm>
            <a:custGeom>
              <a:avLst/>
              <a:gdLst/>
              <a:ahLst/>
              <a:cxnLst/>
              <a:rect r="r" b="b" t="t" l="l"/>
              <a:pathLst>
                <a:path h="698500" w="3954780">
                  <a:moveTo>
                    <a:pt x="93472" y="0"/>
                  </a:moveTo>
                  <a:lnTo>
                    <a:pt x="3861181" y="0"/>
                  </a:lnTo>
                  <a:cubicBezTo>
                    <a:pt x="3885946" y="0"/>
                    <a:pt x="3909822" y="9906"/>
                    <a:pt x="3927348" y="27432"/>
                  </a:cubicBezTo>
                  <a:cubicBezTo>
                    <a:pt x="3944874" y="44958"/>
                    <a:pt x="3954780" y="68707"/>
                    <a:pt x="3954780" y="93599"/>
                  </a:cubicBezTo>
                  <a:lnTo>
                    <a:pt x="3954780" y="604901"/>
                  </a:lnTo>
                  <a:cubicBezTo>
                    <a:pt x="3954780" y="656590"/>
                    <a:pt x="3912870" y="698373"/>
                    <a:pt x="3861181" y="698373"/>
                  </a:cubicBezTo>
                  <a:lnTo>
                    <a:pt x="93472" y="698373"/>
                  </a:lnTo>
                  <a:cubicBezTo>
                    <a:pt x="41910" y="698500"/>
                    <a:pt x="0" y="656590"/>
                    <a:pt x="0" y="604901"/>
                  </a:cubicBezTo>
                  <a:lnTo>
                    <a:pt x="0" y="93472"/>
                  </a:lnTo>
                  <a:cubicBezTo>
                    <a:pt x="0" y="41910"/>
                    <a:pt x="41910" y="0"/>
                    <a:pt x="93472" y="0"/>
                  </a:cubicBezTo>
                  <a:close/>
                </a:path>
              </a:pathLst>
            </a:custGeom>
            <a:solidFill>
              <a:srgbClr val="5E76ED"/>
            </a:solidFill>
          </p:spPr>
        </p:sp>
      </p:grpSp>
      <p:grpSp>
        <p:nvGrpSpPr>
          <p:cNvPr name="Group 16" id="16"/>
          <p:cNvGrpSpPr/>
          <p:nvPr/>
        </p:nvGrpSpPr>
        <p:grpSpPr>
          <a:xfrm rot="0">
            <a:off x="7479445" y="3909549"/>
            <a:ext cx="3091254" cy="499835"/>
            <a:chOff x="0" y="0"/>
            <a:chExt cx="3777176" cy="610744"/>
          </a:xfrm>
        </p:grpSpPr>
        <p:sp>
          <p:nvSpPr>
            <p:cNvPr name="Freeform 17" id="17"/>
            <p:cNvSpPr/>
            <p:nvPr/>
          </p:nvSpPr>
          <p:spPr>
            <a:xfrm flipH="false" flipV="false" rot="0">
              <a:off x="0" y="0"/>
              <a:ext cx="3777176" cy="610744"/>
            </a:xfrm>
            <a:custGeom>
              <a:avLst/>
              <a:gdLst/>
              <a:ahLst/>
              <a:cxnLst/>
              <a:rect r="r" b="b" t="t" l="l"/>
              <a:pathLst>
                <a:path h="610744" w="3777176">
                  <a:moveTo>
                    <a:pt x="0" y="0"/>
                  </a:moveTo>
                  <a:lnTo>
                    <a:pt x="3777176" y="0"/>
                  </a:lnTo>
                  <a:lnTo>
                    <a:pt x="3777176" y="610744"/>
                  </a:lnTo>
                  <a:lnTo>
                    <a:pt x="0" y="610744"/>
                  </a:lnTo>
                  <a:close/>
                </a:path>
              </a:pathLst>
            </a:custGeom>
            <a:solidFill>
              <a:srgbClr val="000000">
                <a:alpha val="0"/>
              </a:srgbClr>
            </a:solidFill>
          </p:spPr>
        </p:sp>
        <p:sp>
          <p:nvSpPr>
            <p:cNvPr name="TextBox 18" id="18"/>
            <p:cNvSpPr txBox="true"/>
            <p:nvPr/>
          </p:nvSpPr>
          <p:spPr>
            <a:xfrm>
              <a:off x="0" y="-47625"/>
              <a:ext cx="3777176" cy="658369"/>
            </a:xfrm>
            <a:prstGeom prst="rect">
              <a:avLst/>
            </a:prstGeom>
          </p:spPr>
          <p:txBody>
            <a:bodyPr anchor="ctr" rtlCol="false" tIns="0" lIns="0" bIns="0" rIns="0"/>
            <a:lstStyle/>
            <a:p>
              <a:pPr algn="ctr">
                <a:lnSpc>
                  <a:spcPts val="2639"/>
                </a:lnSpc>
              </a:pPr>
              <a:r>
                <a:rPr lang="en-US" sz="2199" b="true">
                  <a:solidFill>
                    <a:srgbClr val="FFFFFF"/>
                  </a:solidFill>
                  <a:latin typeface="Arial Bold"/>
                  <a:ea typeface="Arial Bold"/>
                  <a:cs typeface="Arial Bold"/>
                  <a:sym typeface="Arial Bold"/>
                </a:rPr>
                <a:t>analysis</a:t>
              </a:r>
            </a:p>
          </p:txBody>
        </p:sp>
      </p:grpSp>
      <p:grpSp>
        <p:nvGrpSpPr>
          <p:cNvPr name="Group 19" id="19"/>
          <p:cNvGrpSpPr/>
          <p:nvPr/>
        </p:nvGrpSpPr>
        <p:grpSpPr>
          <a:xfrm rot="0">
            <a:off x="13404472" y="3909549"/>
            <a:ext cx="3091254" cy="545955"/>
            <a:chOff x="0" y="0"/>
            <a:chExt cx="3954755" cy="698460"/>
          </a:xfrm>
        </p:grpSpPr>
        <p:sp>
          <p:nvSpPr>
            <p:cNvPr name="Freeform 20" id="20"/>
            <p:cNvSpPr/>
            <p:nvPr/>
          </p:nvSpPr>
          <p:spPr>
            <a:xfrm flipH="false" flipV="false" rot="0">
              <a:off x="0" y="0"/>
              <a:ext cx="3954780" cy="698500"/>
            </a:xfrm>
            <a:custGeom>
              <a:avLst/>
              <a:gdLst/>
              <a:ahLst/>
              <a:cxnLst/>
              <a:rect r="r" b="b" t="t" l="l"/>
              <a:pathLst>
                <a:path h="698500" w="3954780">
                  <a:moveTo>
                    <a:pt x="93472" y="0"/>
                  </a:moveTo>
                  <a:lnTo>
                    <a:pt x="3861181" y="0"/>
                  </a:lnTo>
                  <a:cubicBezTo>
                    <a:pt x="3885946" y="0"/>
                    <a:pt x="3909822" y="9906"/>
                    <a:pt x="3927348" y="27432"/>
                  </a:cubicBezTo>
                  <a:cubicBezTo>
                    <a:pt x="3944874" y="44958"/>
                    <a:pt x="3954780" y="68707"/>
                    <a:pt x="3954780" y="93599"/>
                  </a:cubicBezTo>
                  <a:lnTo>
                    <a:pt x="3954780" y="604901"/>
                  </a:lnTo>
                  <a:cubicBezTo>
                    <a:pt x="3954780" y="656590"/>
                    <a:pt x="3912870" y="698373"/>
                    <a:pt x="3861181" y="698373"/>
                  </a:cubicBezTo>
                  <a:lnTo>
                    <a:pt x="93472" y="698373"/>
                  </a:lnTo>
                  <a:cubicBezTo>
                    <a:pt x="41910" y="698500"/>
                    <a:pt x="0" y="656590"/>
                    <a:pt x="0" y="604901"/>
                  </a:cubicBezTo>
                  <a:lnTo>
                    <a:pt x="0" y="93472"/>
                  </a:lnTo>
                  <a:cubicBezTo>
                    <a:pt x="0" y="41910"/>
                    <a:pt x="41910" y="0"/>
                    <a:pt x="93472" y="0"/>
                  </a:cubicBezTo>
                  <a:close/>
                </a:path>
              </a:pathLst>
            </a:custGeom>
            <a:solidFill>
              <a:srgbClr val="5E76ED"/>
            </a:solidFill>
          </p:spPr>
        </p:sp>
      </p:grpSp>
      <p:grpSp>
        <p:nvGrpSpPr>
          <p:cNvPr name="Group 21" id="21"/>
          <p:cNvGrpSpPr/>
          <p:nvPr/>
        </p:nvGrpSpPr>
        <p:grpSpPr>
          <a:xfrm rot="0">
            <a:off x="13424326" y="3921079"/>
            <a:ext cx="3071400" cy="522895"/>
            <a:chOff x="0" y="0"/>
            <a:chExt cx="3752916" cy="638921"/>
          </a:xfrm>
        </p:grpSpPr>
        <p:sp>
          <p:nvSpPr>
            <p:cNvPr name="Freeform 22" id="22"/>
            <p:cNvSpPr/>
            <p:nvPr/>
          </p:nvSpPr>
          <p:spPr>
            <a:xfrm flipH="false" flipV="false" rot="0">
              <a:off x="0" y="0"/>
              <a:ext cx="3752916" cy="638921"/>
            </a:xfrm>
            <a:custGeom>
              <a:avLst/>
              <a:gdLst/>
              <a:ahLst/>
              <a:cxnLst/>
              <a:rect r="r" b="b" t="t" l="l"/>
              <a:pathLst>
                <a:path h="638921" w="3752916">
                  <a:moveTo>
                    <a:pt x="0" y="0"/>
                  </a:moveTo>
                  <a:lnTo>
                    <a:pt x="3752916" y="0"/>
                  </a:lnTo>
                  <a:lnTo>
                    <a:pt x="3752916" y="638921"/>
                  </a:lnTo>
                  <a:lnTo>
                    <a:pt x="0" y="638921"/>
                  </a:lnTo>
                  <a:close/>
                </a:path>
              </a:pathLst>
            </a:custGeom>
            <a:solidFill>
              <a:srgbClr val="000000">
                <a:alpha val="0"/>
              </a:srgbClr>
            </a:solidFill>
          </p:spPr>
        </p:sp>
        <p:sp>
          <p:nvSpPr>
            <p:cNvPr name="TextBox 23" id="23"/>
            <p:cNvSpPr txBox="true"/>
            <p:nvPr/>
          </p:nvSpPr>
          <p:spPr>
            <a:xfrm>
              <a:off x="0" y="-47625"/>
              <a:ext cx="3752916" cy="686546"/>
            </a:xfrm>
            <a:prstGeom prst="rect">
              <a:avLst/>
            </a:prstGeom>
          </p:spPr>
          <p:txBody>
            <a:bodyPr anchor="ctr" rtlCol="false" tIns="0" lIns="0" bIns="0" rIns="0"/>
            <a:lstStyle/>
            <a:p>
              <a:pPr algn="ctr">
                <a:lnSpc>
                  <a:spcPts val="2639"/>
                </a:lnSpc>
              </a:pPr>
              <a:r>
                <a:rPr lang="en-US" sz="2199" b="true">
                  <a:solidFill>
                    <a:srgbClr val="FFFFFF"/>
                  </a:solidFill>
                  <a:latin typeface="Arial Bold"/>
                  <a:ea typeface="Arial Bold"/>
                  <a:cs typeface="Arial Bold"/>
                  <a:sym typeface="Arial Bold"/>
                </a:rPr>
                <a:t>score</a:t>
              </a:r>
            </a:p>
          </p:txBody>
        </p:sp>
      </p:grpSp>
      <p:sp>
        <p:nvSpPr>
          <p:cNvPr name="Freeform 24" id="24"/>
          <p:cNvSpPr/>
          <p:nvPr/>
        </p:nvSpPr>
        <p:spPr>
          <a:xfrm flipH="false" flipV="false" rot="0">
            <a:off x="16239627" y="7961915"/>
            <a:ext cx="911505" cy="1155205"/>
          </a:xfrm>
          <a:custGeom>
            <a:avLst/>
            <a:gdLst/>
            <a:ahLst/>
            <a:cxnLst/>
            <a:rect r="r" b="b" t="t" l="l"/>
            <a:pathLst>
              <a:path h="1155205" w="911505">
                <a:moveTo>
                  <a:pt x="0" y="0"/>
                </a:moveTo>
                <a:lnTo>
                  <a:pt x="911505" y="0"/>
                </a:lnTo>
                <a:lnTo>
                  <a:pt x="911505" y="1155205"/>
                </a:lnTo>
                <a:lnTo>
                  <a:pt x="0" y="1155205"/>
                </a:lnTo>
                <a:lnTo>
                  <a:pt x="0" y="0"/>
                </a:lnTo>
                <a:close/>
              </a:path>
            </a:pathLst>
          </a:custGeom>
          <a:blipFill>
            <a:blip r:embed="rId7">
              <a:extLst>
                <a:ext uri="{96DAC541-7B7A-43D3-8B79-37D633B846F1}">
                  <asvg:svgBlip xmlns:asvg="http://schemas.microsoft.com/office/drawing/2016/SVG/main" r:embed="rId8"/>
                </a:ext>
              </a:extLst>
            </a:blip>
            <a:stretch>
              <a:fillRect l="0" t="-211" r="0" b="-211"/>
            </a:stretch>
          </a:blipFill>
        </p:spPr>
      </p:sp>
      <p:grpSp>
        <p:nvGrpSpPr>
          <p:cNvPr name="Group 25" id="25"/>
          <p:cNvGrpSpPr/>
          <p:nvPr/>
        </p:nvGrpSpPr>
        <p:grpSpPr>
          <a:xfrm rot="0">
            <a:off x="7406779" y="5493471"/>
            <a:ext cx="3236585" cy="2094579"/>
            <a:chOff x="0" y="0"/>
            <a:chExt cx="3954755" cy="2559347"/>
          </a:xfrm>
        </p:grpSpPr>
        <p:sp>
          <p:nvSpPr>
            <p:cNvPr name="Freeform 26" id="26"/>
            <p:cNvSpPr/>
            <p:nvPr/>
          </p:nvSpPr>
          <p:spPr>
            <a:xfrm flipH="false" flipV="false" rot="0">
              <a:off x="0" y="0"/>
              <a:ext cx="3954780" cy="2559304"/>
            </a:xfrm>
            <a:custGeom>
              <a:avLst/>
              <a:gdLst/>
              <a:ahLst/>
              <a:cxnLst/>
              <a:rect r="r" b="b" t="t" l="l"/>
              <a:pathLst>
                <a:path h="2559304" w="3954780">
                  <a:moveTo>
                    <a:pt x="0" y="0"/>
                  </a:moveTo>
                  <a:lnTo>
                    <a:pt x="3954780" y="0"/>
                  </a:lnTo>
                  <a:lnTo>
                    <a:pt x="3954780" y="2559304"/>
                  </a:lnTo>
                  <a:lnTo>
                    <a:pt x="0" y="2559304"/>
                  </a:lnTo>
                  <a:lnTo>
                    <a:pt x="0" y="0"/>
                  </a:lnTo>
                  <a:close/>
                </a:path>
              </a:pathLst>
            </a:custGeom>
            <a:blipFill>
              <a:blip r:embed="rId9"/>
              <a:stretch>
                <a:fillRect l="0" t="-8443" r="0" b="-8445"/>
              </a:stretch>
            </a:blipFill>
          </p:spPr>
        </p:sp>
      </p:grpSp>
      <p:sp>
        <p:nvSpPr>
          <p:cNvPr name="Freeform 27" id="27"/>
          <p:cNvSpPr/>
          <p:nvPr/>
        </p:nvSpPr>
        <p:spPr>
          <a:xfrm flipH="false" flipV="false" rot="0">
            <a:off x="4565108" y="7985570"/>
            <a:ext cx="897802" cy="1137837"/>
          </a:xfrm>
          <a:custGeom>
            <a:avLst/>
            <a:gdLst/>
            <a:ahLst/>
            <a:cxnLst/>
            <a:rect r="r" b="b" t="t" l="l"/>
            <a:pathLst>
              <a:path h="1137837" w="897802">
                <a:moveTo>
                  <a:pt x="0" y="0"/>
                </a:moveTo>
                <a:lnTo>
                  <a:pt x="897802" y="0"/>
                </a:lnTo>
                <a:lnTo>
                  <a:pt x="897802" y="1137837"/>
                </a:lnTo>
                <a:lnTo>
                  <a:pt x="0" y="1137837"/>
                </a:lnTo>
                <a:lnTo>
                  <a:pt x="0" y="0"/>
                </a:lnTo>
                <a:close/>
              </a:path>
            </a:pathLst>
          </a:custGeom>
          <a:blipFill>
            <a:blip r:embed="rId7">
              <a:extLst>
                <a:ext uri="{96DAC541-7B7A-43D3-8B79-37D633B846F1}">
                  <asvg:svgBlip xmlns:asvg="http://schemas.microsoft.com/office/drawing/2016/SVG/main" r:embed="rId8"/>
                </a:ext>
              </a:extLst>
            </a:blip>
            <a:stretch>
              <a:fillRect l="-118" t="0" r="-118" b="0"/>
            </a:stretch>
          </a:blipFill>
        </p:spPr>
      </p:sp>
      <p:sp>
        <p:nvSpPr>
          <p:cNvPr name="Freeform 28" id="28"/>
          <p:cNvSpPr/>
          <p:nvPr/>
        </p:nvSpPr>
        <p:spPr>
          <a:xfrm flipH="false" flipV="false" rot="0">
            <a:off x="1698496" y="5280562"/>
            <a:ext cx="3315513" cy="2403520"/>
          </a:xfrm>
          <a:custGeom>
            <a:avLst/>
            <a:gdLst/>
            <a:ahLst/>
            <a:cxnLst/>
            <a:rect r="r" b="b" t="t" l="l"/>
            <a:pathLst>
              <a:path h="2403520" w="3315513">
                <a:moveTo>
                  <a:pt x="0" y="0"/>
                </a:moveTo>
                <a:lnTo>
                  <a:pt x="3315513" y="0"/>
                </a:lnTo>
                <a:lnTo>
                  <a:pt x="3315513" y="2403519"/>
                </a:lnTo>
                <a:lnTo>
                  <a:pt x="0" y="24035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13318434" y="5335676"/>
            <a:ext cx="3317434" cy="2348405"/>
          </a:xfrm>
          <a:custGeom>
            <a:avLst/>
            <a:gdLst/>
            <a:ahLst/>
            <a:cxnLst/>
            <a:rect r="r" b="b" t="t" l="l"/>
            <a:pathLst>
              <a:path h="2348405" w="3317434">
                <a:moveTo>
                  <a:pt x="0" y="0"/>
                </a:moveTo>
                <a:lnTo>
                  <a:pt x="3317434" y="0"/>
                </a:lnTo>
                <a:lnTo>
                  <a:pt x="3317434" y="2348405"/>
                </a:lnTo>
                <a:lnTo>
                  <a:pt x="0" y="23484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0" id="30"/>
          <p:cNvGrpSpPr/>
          <p:nvPr/>
        </p:nvGrpSpPr>
        <p:grpSpPr>
          <a:xfrm rot="0">
            <a:off x="329171" y="209742"/>
            <a:ext cx="18054079" cy="115550"/>
            <a:chOff x="0" y="0"/>
            <a:chExt cx="4754984" cy="30433"/>
          </a:xfrm>
        </p:grpSpPr>
        <p:sp>
          <p:nvSpPr>
            <p:cNvPr name="Freeform 31" id="31"/>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32" id="32"/>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grpSp>
        <p:nvGrpSpPr>
          <p:cNvPr name="Group 33" id="33"/>
          <p:cNvGrpSpPr/>
          <p:nvPr/>
        </p:nvGrpSpPr>
        <p:grpSpPr>
          <a:xfrm rot="0">
            <a:off x="5773938" y="5898423"/>
            <a:ext cx="818181" cy="81818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D6D6D6"/>
            </a:solidFill>
          </p:spPr>
        </p:sp>
        <p:sp>
          <p:nvSpPr>
            <p:cNvPr name="TextBox 35" id="35"/>
            <p:cNvSpPr txBox="true"/>
            <p:nvPr/>
          </p:nvSpPr>
          <p:spPr>
            <a:xfrm>
              <a:off x="0" y="165100"/>
              <a:ext cx="711200" cy="444500"/>
            </a:xfrm>
            <a:prstGeom prst="rect">
              <a:avLst/>
            </a:prstGeom>
          </p:spPr>
          <p:txBody>
            <a:bodyPr anchor="ctr" rtlCol="false" tIns="50800" lIns="50800" bIns="50800" rIns="50800"/>
            <a:lstStyle/>
            <a:p>
              <a:pPr algn="ctr">
                <a:lnSpc>
                  <a:spcPts val="2160"/>
                </a:lnSpc>
              </a:pPr>
            </a:p>
          </p:txBody>
        </p:sp>
      </p:grpSp>
      <p:grpSp>
        <p:nvGrpSpPr>
          <p:cNvPr name="Group 36" id="36"/>
          <p:cNvGrpSpPr/>
          <p:nvPr/>
        </p:nvGrpSpPr>
        <p:grpSpPr>
          <a:xfrm rot="0">
            <a:off x="11610877" y="5898423"/>
            <a:ext cx="818181" cy="81818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D6D6D6"/>
            </a:solidFill>
          </p:spPr>
        </p:sp>
        <p:sp>
          <p:nvSpPr>
            <p:cNvPr name="TextBox 38" id="38"/>
            <p:cNvSpPr txBox="true"/>
            <p:nvPr/>
          </p:nvSpPr>
          <p:spPr>
            <a:xfrm>
              <a:off x="0" y="165100"/>
              <a:ext cx="711200" cy="444500"/>
            </a:xfrm>
            <a:prstGeom prst="rect">
              <a:avLst/>
            </a:prstGeom>
          </p:spPr>
          <p:txBody>
            <a:bodyPr anchor="ctr" rtlCol="false" tIns="50800" lIns="50800" bIns="50800" rIns="50800"/>
            <a:lstStyle/>
            <a:p>
              <a:pPr algn="ctr">
                <a:lnSpc>
                  <a:spcPts val="2160"/>
                </a:lnSpc>
              </a:pPr>
            </a:p>
          </p:txBody>
        </p:sp>
      </p:grpSp>
      <p:grpSp>
        <p:nvGrpSpPr>
          <p:cNvPr name="Group 39" id="39"/>
          <p:cNvGrpSpPr/>
          <p:nvPr/>
        </p:nvGrpSpPr>
        <p:grpSpPr>
          <a:xfrm rot="0">
            <a:off x="1769074" y="5428753"/>
            <a:ext cx="3091254" cy="2107137"/>
            <a:chOff x="0" y="0"/>
            <a:chExt cx="3954755" cy="2695737"/>
          </a:xfrm>
        </p:grpSpPr>
        <p:sp>
          <p:nvSpPr>
            <p:cNvPr name="Freeform 40" id="40"/>
            <p:cNvSpPr/>
            <p:nvPr/>
          </p:nvSpPr>
          <p:spPr>
            <a:xfrm flipH="false" flipV="false" rot="0">
              <a:off x="0" y="0"/>
              <a:ext cx="3954780" cy="2695702"/>
            </a:xfrm>
            <a:custGeom>
              <a:avLst/>
              <a:gdLst/>
              <a:ahLst/>
              <a:cxnLst/>
              <a:rect r="r" b="b" t="t" l="l"/>
              <a:pathLst>
                <a:path h="2695702" w="3954780">
                  <a:moveTo>
                    <a:pt x="0" y="0"/>
                  </a:moveTo>
                  <a:lnTo>
                    <a:pt x="3954780" y="0"/>
                  </a:lnTo>
                  <a:lnTo>
                    <a:pt x="3954780" y="2695702"/>
                  </a:lnTo>
                  <a:lnTo>
                    <a:pt x="0" y="2695702"/>
                  </a:lnTo>
                  <a:lnTo>
                    <a:pt x="0" y="0"/>
                  </a:lnTo>
                  <a:close/>
                </a:path>
              </a:pathLst>
            </a:custGeom>
            <a:blipFill>
              <a:blip r:embed="rId14"/>
              <a:stretch>
                <a:fillRect l="0" t="-5814" r="0" b="-5816"/>
              </a:stretch>
            </a:blipFill>
          </p:spPr>
        </p:sp>
      </p:grpSp>
      <p:grpSp>
        <p:nvGrpSpPr>
          <p:cNvPr name="Group 41" id="41"/>
          <p:cNvGrpSpPr/>
          <p:nvPr/>
        </p:nvGrpSpPr>
        <p:grpSpPr>
          <a:xfrm rot="0">
            <a:off x="13424326" y="5498597"/>
            <a:ext cx="3091254" cy="2002710"/>
            <a:chOff x="0" y="0"/>
            <a:chExt cx="3954755" cy="2562140"/>
          </a:xfrm>
        </p:grpSpPr>
        <p:sp>
          <p:nvSpPr>
            <p:cNvPr name="Freeform 42" id="42"/>
            <p:cNvSpPr/>
            <p:nvPr/>
          </p:nvSpPr>
          <p:spPr>
            <a:xfrm flipH="false" flipV="false" rot="0">
              <a:off x="0" y="0"/>
              <a:ext cx="3954780" cy="2562098"/>
            </a:xfrm>
            <a:custGeom>
              <a:avLst/>
              <a:gdLst/>
              <a:ahLst/>
              <a:cxnLst/>
              <a:rect r="r" b="b" t="t" l="l"/>
              <a:pathLst>
                <a:path h="2562098" w="3954780">
                  <a:moveTo>
                    <a:pt x="0" y="0"/>
                  </a:moveTo>
                  <a:lnTo>
                    <a:pt x="3954780" y="0"/>
                  </a:lnTo>
                  <a:lnTo>
                    <a:pt x="3954780" y="2562098"/>
                  </a:lnTo>
                  <a:lnTo>
                    <a:pt x="0" y="2562098"/>
                  </a:lnTo>
                  <a:lnTo>
                    <a:pt x="0" y="0"/>
                  </a:lnTo>
                  <a:close/>
                </a:path>
              </a:pathLst>
            </a:custGeom>
            <a:blipFill>
              <a:blip r:embed="rId15"/>
              <a:stretch>
                <a:fillRect l="-33447" t="0" r="-33446" b="-1"/>
              </a:stretch>
            </a:blipFill>
          </p:spPr>
        </p:sp>
      </p:grpSp>
      <p:grpSp>
        <p:nvGrpSpPr>
          <p:cNvPr name="Group 43" id="43"/>
          <p:cNvGrpSpPr/>
          <p:nvPr/>
        </p:nvGrpSpPr>
        <p:grpSpPr>
          <a:xfrm rot="0">
            <a:off x="1028700" y="978979"/>
            <a:ext cx="3557205" cy="395196"/>
            <a:chOff x="0" y="0"/>
            <a:chExt cx="4742940" cy="526928"/>
          </a:xfrm>
        </p:grpSpPr>
        <p:sp>
          <p:nvSpPr>
            <p:cNvPr name="Freeform 44" id="44"/>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45" id="45"/>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46" id="46"/>
          <p:cNvGrpSpPr/>
          <p:nvPr/>
        </p:nvGrpSpPr>
        <p:grpSpPr>
          <a:xfrm rot="0">
            <a:off x="1028700" y="1374175"/>
            <a:ext cx="7789185" cy="955113"/>
            <a:chOff x="0" y="0"/>
            <a:chExt cx="10385580" cy="1273484"/>
          </a:xfrm>
        </p:grpSpPr>
        <p:sp>
          <p:nvSpPr>
            <p:cNvPr name="Freeform 47" id="47"/>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48" id="48"/>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49" id="49"/>
          <p:cNvGrpSpPr/>
          <p:nvPr/>
        </p:nvGrpSpPr>
        <p:grpSpPr>
          <a:xfrm rot="0">
            <a:off x="1047750" y="2329288"/>
            <a:ext cx="12847663" cy="872184"/>
            <a:chOff x="0" y="0"/>
            <a:chExt cx="17130218" cy="1162912"/>
          </a:xfrm>
        </p:grpSpPr>
        <p:sp>
          <p:nvSpPr>
            <p:cNvPr name="Freeform 50" id="50"/>
            <p:cNvSpPr/>
            <p:nvPr/>
          </p:nvSpPr>
          <p:spPr>
            <a:xfrm flipH="false" flipV="false" rot="0">
              <a:off x="0" y="0"/>
              <a:ext cx="17130218" cy="1162912"/>
            </a:xfrm>
            <a:custGeom>
              <a:avLst/>
              <a:gdLst/>
              <a:ahLst/>
              <a:cxnLst/>
              <a:rect r="r" b="b" t="t" l="l"/>
              <a:pathLst>
                <a:path h="1162912" w="17130218">
                  <a:moveTo>
                    <a:pt x="0" y="0"/>
                  </a:moveTo>
                  <a:lnTo>
                    <a:pt x="17130218" y="0"/>
                  </a:lnTo>
                  <a:lnTo>
                    <a:pt x="17130218" y="1162912"/>
                  </a:lnTo>
                  <a:lnTo>
                    <a:pt x="0" y="1162912"/>
                  </a:lnTo>
                  <a:close/>
                </a:path>
              </a:pathLst>
            </a:custGeom>
            <a:solidFill>
              <a:srgbClr val="000000">
                <a:alpha val="0"/>
              </a:srgbClr>
            </a:solidFill>
          </p:spPr>
        </p:sp>
        <p:sp>
          <p:nvSpPr>
            <p:cNvPr name="TextBox 51" id="51"/>
            <p:cNvSpPr txBox="true"/>
            <p:nvPr/>
          </p:nvSpPr>
          <p:spPr>
            <a:xfrm>
              <a:off x="0" y="-104775"/>
              <a:ext cx="17130218" cy="1267687"/>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VoC 분석</a:t>
              </a:r>
            </a:p>
            <a:p>
              <a:pPr algn="l">
                <a:lnSpc>
                  <a:spcPts val="3802"/>
                </a:lnSpc>
              </a:pPr>
            </a:p>
          </p:txBody>
        </p:sp>
      </p:gr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529678"/>
            <a:ext cx="16525068" cy="6221470"/>
            <a:chOff x="0" y="0"/>
            <a:chExt cx="4352281" cy="1638577"/>
          </a:xfrm>
        </p:grpSpPr>
        <p:sp>
          <p:nvSpPr>
            <p:cNvPr name="Freeform 3" id="3"/>
            <p:cNvSpPr/>
            <p:nvPr/>
          </p:nvSpPr>
          <p:spPr>
            <a:xfrm flipH="false" flipV="false" rot="0">
              <a:off x="0" y="0"/>
              <a:ext cx="4352281" cy="1638577"/>
            </a:xfrm>
            <a:custGeom>
              <a:avLst/>
              <a:gdLst/>
              <a:ahLst/>
              <a:cxnLst/>
              <a:rect r="r" b="b" t="t" l="l"/>
              <a:pathLst>
                <a:path h="1638577" w="4352281">
                  <a:moveTo>
                    <a:pt x="23893" y="0"/>
                  </a:moveTo>
                  <a:lnTo>
                    <a:pt x="4328388" y="0"/>
                  </a:lnTo>
                  <a:cubicBezTo>
                    <a:pt x="4341584" y="0"/>
                    <a:pt x="4352281" y="10697"/>
                    <a:pt x="4352281" y="23893"/>
                  </a:cubicBezTo>
                  <a:lnTo>
                    <a:pt x="4352281" y="1614683"/>
                  </a:lnTo>
                  <a:cubicBezTo>
                    <a:pt x="4352281" y="1627879"/>
                    <a:pt x="4341584" y="1638577"/>
                    <a:pt x="4328388" y="1638577"/>
                  </a:cubicBezTo>
                  <a:lnTo>
                    <a:pt x="23893" y="1638577"/>
                  </a:lnTo>
                  <a:cubicBezTo>
                    <a:pt x="10697" y="1638577"/>
                    <a:pt x="0" y="1627879"/>
                    <a:pt x="0" y="1614683"/>
                  </a:cubicBezTo>
                  <a:lnTo>
                    <a:pt x="0" y="23893"/>
                  </a:lnTo>
                  <a:cubicBezTo>
                    <a:pt x="0" y="10697"/>
                    <a:pt x="10697" y="0"/>
                    <a:pt x="23893" y="0"/>
                  </a:cubicBezTo>
                  <a:close/>
                </a:path>
              </a:pathLst>
            </a:custGeom>
            <a:solidFill>
              <a:srgbClr val="5E76ED"/>
            </a:solidFill>
          </p:spPr>
        </p:sp>
        <p:sp>
          <p:nvSpPr>
            <p:cNvPr name="TextBox 4" id="4"/>
            <p:cNvSpPr txBox="true"/>
            <p:nvPr/>
          </p:nvSpPr>
          <p:spPr>
            <a:xfrm>
              <a:off x="0" y="-142875"/>
              <a:ext cx="4352281" cy="1781452"/>
            </a:xfrm>
            <a:prstGeom prst="rect">
              <a:avLst/>
            </a:prstGeom>
          </p:spPr>
          <p:txBody>
            <a:bodyPr anchor="ctr" rtlCol="false" tIns="50800" lIns="50800" bIns="50800" rIns="50800"/>
            <a:lstStyle/>
            <a:p>
              <a:pPr algn="ctr">
                <a:lnSpc>
                  <a:spcPts val="3466"/>
                </a:lnSpc>
              </a:pPr>
            </a:p>
            <a:p>
              <a:pPr algn="ctr">
                <a:lnSpc>
                  <a:spcPts val="3465"/>
                </a:lnSpc>
              </a:pPr>
            </a:p>
          </p:txBody>
        </p:sp>
      </p:grpSp>
      <p:grpSp>
        <p:nvGrpSpPr>
          <p:cNvPr name="Group 5" id="5"/>
          <p:cNvGrpSpPr/>
          <p:nvPr/>
        </p:nvGrpSpPr>
        <p:grpSpPr>
          <a:xfrm rot="0">
            <a:off x="2178701" y="8192151"/>
            <a:ext cx="3721657" cy="498764"/>
            <a:chOff x="0" y="0"/>
            <a:chExt cx="3997524" cy="535735"/>
          </a:xfrm>
        </p:grpSpPr>
        <p:sp>
          <p:nvSpPr>
            <p:cNvPr name="Freeform 6" id="6"/>
            <p:cNvSpPr/>
            <p:nvPr/>
          </p:nvSpPr>
          <p:spPr>
            <a:xfrm flipH="false" flipV="false" rot="0">
              <a:off x="0" y="0"/>
              <a:ext cx="3997525" cy="535735"/>
            </a:xfrm>
            <a:custGeom>
              <a:avLst/>
              <a:gdLst/>
              <a:ahLst/>
              <a:cxnLst/>
              <a:rect r="r" b="b" t="t" l="l"/>
              <a:pathLst>
                <a:path h="535735" w="3997525">
                  <a:moveTo>
                    <a:pt x="0" y="0"/>
                  </a:moveTo>
                  <a:lnTo>
                    <a:pt x="3997525" y="0"/>
                  </a:lnTo>
                  <a:lnTo>
                    <a:pt x="3997525" y="535735"/>
                  </a:lnTo>
                  <a:lnTo>
                    <a:pt x="0" y="535735"/>
                  </a:lnTo>
                  <a:close/>
                </a:path>
              </a:pathLst>
            </a:custGeom>
            <a:solidFill>
              <a:srgbClr val="000000">
                <a:alpha val="0"/>
              </a:srgbClr>
            </a:solidFill>
          </p:spPr>
        </p:sp>
        <p:sp>
          <p:nvSpPr>
            <p:cNvPr name="TextBox 7" id="7"/>
            <p:cNvSpPr txBox="true"/>
            <p:nvPr/>
          </p:nvSpPr>
          <p:spPr>
            <a:xfrm>
              <a:off x="0" y="-57150"/>
              <a:ext cx="3997524" cy="592885"/>
            </a:xfrm>
            <a:prstGeom prst="rect">
              <a:avLst/>
            </a:prstGeom>
          </p:spPr>
          <p:txBody>
            <a:bodyPr anchor="t" rtlCol="false" tIns="0" lIns="0" bIns="0" rIns="0"/>
            <a:lstStyle/>
            <a:p>
              <a:pPr algn="ctr">
                <a:lnSpc>
                  <a:spcPts val="3239"/>
                </a:lnSpc>
              </a:pPr>
              <a:r>
                <a:rPr lang="en-US" sz="2700">
                  <a:solidFill>
                    <a:srgbClr val="FFFFFF"/>
                  </a:solidFill>
                  <a:latin typeface="Arial"/>
                  <a:ea typeface="Arial"/>
                  <a:cs typeface="Arial"/>
                  <a:sym typeface="Arial"/>
                </a:rPr>
                <a:t>한국어 분석에 최적화</a:t>
              </a:r>
            </a:p>
          </p:txBody>
        </p:sp>
      </p:grpSp>
      <p:grpSp>
        <p:nvGrpSpPr>
          <p:cNvPr name="Group 8" id="8"/>
          <p:cNvGrpSpPr/>
          <p:nvPr/>
        </p:nvGrpSpPr>
        <p:grpSpPr>
          <a:xfrm rot="0">
            <a:off x="7222715" y="8192151"/>
            <a:ext cx="3980296" cy="498764"/>
            <a:chOff x="0" y="0"/>
            <a:chExt cx="5307061" cy="665019"/>
          </a:xfrm>
        </p:grpSpPr>
        <p:sp>
          <p:nvSpPr>
            <p:cNvPr name="Freeform 9" id="9"/>
            <p:cNvSpPr/>
            <p:nvPr/>
          </p:nvSpPr>
          <p:spPr>
            <a:xfrm flipH="false" flipV="false" rot="0">
              <a:off x="0" y="0"/>
              <a:ext cx="5307061" cy="665019"/>
            </a:xfrm>
            <a:custGeom>
              <a:avLst/>
              <a:gdLst/>
              <a:ahLst/>
              <a:cxnLst/>
              <a:rect r="r" b="b" t="t" l="l"/>
              <a:pathLst>
                <a:path h="665019" w="5307061">
                  <a:moveTo>
                    <a:pt x="0" y="0"/>
                  </a:moveTo>
                  <a:lnTo>
                    <a:pt x="5307061" y="0"/>
                  </a:lnTo>
                  <a:lnTo>
                    <a:pt x="5307061" y="665019"/>
                  </a:lnTo>
                  <a:lnTo>
                    <a:pt x="0" y="665019"/>
                  </a:lnTo>
                  <a:close/>
                </a:path>
              </a:pathLst>
            </a:custGeom>
            <a:solidFill>
              <a:srgbClr val="000000">
                <a:alpha val="0"/>
              </a:srgbClr>
            </a:solidFill>
          </p:spPr>
        </p:sp>
        <p:sp>
          <p:nvSpPr>
            <p:cNvPr name="TextBox 10" id="10"/>
            <p:cNvSpPr txBox="true"/>
            <p:nvPr/>
          </p:nvSpPr>
          <p:spPr>
            <a:xfrm>
              <a:off x="0" y="-57150"/>
              <a:ext cx="5307061" cy="722169"/>
            </a:xfrm>
            <a:prstGeom prst="rect">
              <a:avLst/>
            </a:prstGeom>
          </p:spPr>
          <p:txBody>
            <a:bodyPr anchor="t" rtlCol="false" tIns="0" lIns="0" bIns="0" rIns="0"/>
            <a:lstStyle/>
            <a:p>
              <a:pPr algn="ctr">
                <a:lnSpc>
                  <a:spcPts val="3239"/>
                </a:lnSpc>
              </a:pPr>
              <a:r>
                <a:rPr lang="en-US" sz="2700">
                  <a:solidFill>
                    <a:srgbClr val="FFFFFF"/>
                  </a:solidFill>
                  <a:latin typeface="Arial"/>
                  <a:ea typeface="Arial"/>
                  <a:cs typeface="Arial"/>
                  <a:sym typeface="Arial"/>
                </a:rPr>
                <a:t>정제된 라벨 보유</a:t>
              </a:r>
            </a:p>
          </p:txBody>
        </p:sp>
      </p:grpSp>
      <p:grpSp>
        <p:nvGrpSpPr>
          <p:cNvPr name="Group 11" id="11"/>
          <p:cNvGrpSpPr/>
          <p:nvPr/>
        </p:nvGrpSpPr>
        <p:grpSpPr>
          <a:xfrm rot="0">
            <a:off x="12636548" y="8192151"/>
            <a:ext cx="4106581" cy="498764"/>
            <a:chOff x="0" y="0"/>
            <a:chExt cx="5475442" cy="665019"/>
          </a:xfrm>
        </p:grpSpPr>
        <p:sp>
          <p:nvSpPr>
            <p:cNvPr name="Freeform 12" id="12"/>
            <p:cNvSpPr/>
            <p:nvPr/>
          </p:nvSpPr>
          <p:spPr>
            <a:xfrm flipH="false" flipV="false" rot="0">
              <a:off x="0" y="0"/>
              <a:ext cx="5475442" cy="665019"/>
            </a:xfrm>
            <a:custGeom>
              <a:avLst/>
              <a:gdLst/>
              <a:ahLst/>
              <a:cxnLst/>
              <a:rect r="r" b="b" t="t" l="l"/>
              <a:pathLst>
                <a:path h="665019" w="5475442">
                  <a:moveTo>
                    <a:pt x="0" y="0"/>
                  </a:moveTo>
                  <a:lnTo>
                    <a:pt x="5475442" y="0"/>
                  </a:lnTo>
                  <a:lnTo>
                    <a:pt x="5475442" y="665019"/>
                  </a:lnTo>
                  <a:lnTo>
                    <a:pt x="0" y="665019"/>
                  </a:lnTo>
                  <a:close/>
                </a:path>
              </a:pathLst>
            </a:custGeom>
            <a:solidFill>
              <a:srgbClr val="000000">
                <a:alpha val="0"/>
              </a:srgbClr>
            </a:solidFill>
          </p:spPr>
        </p:sp>
        <p:sp>
          <p:nvSpPr>
            <p:cNvPr name="TextBox 13" id="13"/>
            <p:cNvSpPr txBox="true"/>
            <p:nvPr/>
          </p:nvSpPr>
          <p:spPr>
            <a:xfrm>
              <a:off x="0" y="-57150"/>
              <a:ext cx="5475442" cy="722169"/>
            </a:xfrm>
            <a:prstGeom prst="rect">
              <a:avLst/>
            </a:prstGeom>
          </p:spPr>
          <p:txBody>
            <a:bodyPr anchor="t" rtlCol="false" tIns="0" lIns="0" bIns="0" rIns="0"/>
            <a:lstStyle/>
            <a:p>
              <a:pPr algn="ctr">
                <a:lnSpc>
                  <a:spcPts val="3239"/>
                </a:lnSpc>
              </a:pPr>
              <a:r>
                <a:rPr lang="en-US" sz="2700">
                  <a:solidFill>
                    <a:srgbClr val="FFFFFF"/>
                  </a:solidFill>
                  <a:latin typeface="Arial"/>
                  <a:ea typeface="Arial"/>
                  <a:cs typeface="Arial"/>
                  <a:sym typeface="Arial"/>
                </a:rPr>
                <a:t>가볍고 효율적인 분석</a:t>
              </a:r>
            </a:p>
          </p:txBody>
        </p:sp>
      </p:grpSp>
      <p:grpSp>
        <p:nvGrpSpPr>
          <p:cNvPr name="Group 14" id="14"/>
          <p:cNvGrpSpPr/>
          <p:nvPr/>
        </p:nvGrpSpPr>
        <p:grpSpPr>
          <a:xfrm rot="0">
            <a:off x="2420279" y="4368528"/>
            <a:ext cx="3238500" cy="3238500"/>
            <a:chOff x="0" y="0"/>
            <a:chExt cx="2701305" cy="2701305"/>
          </a:xfrm>
        </p:grpSpPr>
        <p:sp>
          <p:nvSpPr>
            <p:cNvPr name="Freeform 15" id="15"/>
            <p:cNvSpPr/>
            <p:nvPr/>
          </p:nvSpPr>
          <p:spPr>
            <a:xfrm flipH="false" flipV="false" rot="0">
              <a:off x="0" y="0"/>
              <a:ext cx="2701290" cy="2701290"/>
            </a:xfrm>
            <a:custGeom>
              <a:avLst/>
              <a:gdLst/>
              <a:ahLst/>
              <a:cxnLst/>
              <a:rect r="r" b="b" t="t" l="l"/>
              <a:pathLst>
                <a:path h="2701290" w="2701290">
                  <a:moveTo>
                    <a:pt x="0" y="0"/>
                  </a:moveTo>
                  <a:lnTo>
                    <a:pt x="2701290" y="0"/>
                  </a:lnTo>
                  <a:lnTo>
                    <a:pt x="2701290" y="2701290"/>
                  </a:lnTo>
                  <a:lnTo>
                    <a:pt x="0" y="2701290"/>
                  </a:lnTo>
                  <a:lnTo>
                    <a:pt x="0" y="0"/>
                  </a:lnTo>
                  <a:close/>
                </a:path>
              </a:pathLst>
            </a:custGeom>
            <a:blipFill>
              <a:blip r:embed="rId3"/>
              <a:stretch>
                <a:fillRect l="0" t="0" r="0" b="0"/>
              </a:stretch>
            </a:blipFill>
          </p:spPr>
        </p:sp>
      </p:grpSp>
      <p:grpSp>
        <p:nvGrpSpPr>
          <p:cNvPr name="Group 16" id="16"/>
          <p:cNvGrpSpPr/>
          <p:nvPr/>
        </p:nvGrpSpPr>
        <p:grpSpPr>
          <a:xfrm rot="0">
            <a:off x="7366239" y="4463778"/>
            <a:ext cx="3198405" cy="3198405"/>
            <a:chOff x="0" y="0"/>
            <a:chExt cx="2607733" cy="2607733"/>
          </a:xfrm>
        </p:grpSpPr>
        <p:sp>
          <p:nvSpPr>
            <p:cNvPr name="Freeform 17" id="17"/>
            <p:cNvSpPr/>
            <p:nvPr/>
          </p:nvSpPr>
          <p:spPr>
            <a:xfrm flipH="false" flipV="false" rot="0">
              <a:off x="0" y="0"/>
              <a:ext cx="2607691" cy="2607691"/>
            </a:xfrm>
            <a:custGeom>
              <a:avLst/>
              <a:gdLst/>
              <a:ahLst/>
              <a:cxnLst/>
              <a:rect r="r" b="b" t="t" l="l"/>
              <a:pathLst>
                <a:path h="2607691" w="2607691">
                  <a:moveTo>
                    <a:pt x="0" y="0"/>
                  </a:moveTo>
                  <a:lnTo>
                    <a:pt x="2607691" y="0"/>
                  </a:lnTo>
                  <a:lnTo>
                    <a:pt x="2607691" y="2607691"/>
                  </a:lnTo>
                  <a:lnTo>
                    <a:pt x="0" y="2607691"/>
                  </a:lnTo>
                  <a:lnTo>
                    <a:pt x="0" y="0"/>
                  </a:lnTo>
                  <a:close/>
                </a:path>
              </a:pathLst>
            </a:custGeom>
            <a:blipFill>
              <a:blip r:embed="rId4"/>
              <a:stretch>
                <a:fillRect l="0" t="0" r="0" b="0"/>
              </a:stretch>
            </a:blipFill>
          </p:spPr>
        </p:sp>
      </p:grpSp>
      <p:grpSp>
        <p:nvGrpSpPr>
          <p:cNvPr name="Group 18" id="18"/>
          <p:cNvGrpSpPr/>
          <p:nvPr/>
        </p:nvGrpSpPr>
        <p:grpSpPr>
          <a:xfrm rot="0">
            <a:off x="13048344" y="4463778"/>
            <a:ext cx="3198405" cy="3198405"/>
            <a:chOff x="0" y="0"/>
            <a:chExt cx="2562436" cy="2562436"/>
          </a:xfrm>
        </p:grpSpPr>
        <p:sp>
          <p:nvSpPr>
            <p:cNvPr name="Freeform 19" id="19"/>
            <p:cNvSpPr/>
            <p:nvPr/>
          </p:nvSpPr>
          <p:spPr>
            <a:xfrm flipH="false" flipV="false" rot="0">
              <a:off x="0" y="0"/>
              <a:ext cx="2562479" cy="2562479"/>
            </a:xfrm>
            <a:custGeom>
              <a:avLst/>
              <a:gdLst/>
              <a:ahLst/>
              <a:cxnLst/>
              <a:rect r="r" b="b" t="t" l="l"/>
              <a:pathLst>
                <a:path h="2562479" w="2562479">
                  <a:moveTo>
                    <a:pt x="0" y="0"/>
                  </a:moveTo>
                  <a:lnTo>
                    <a:pt x="2562479" y="0"/>
                  </a:lnTo>
                  <a:lnTo>
                    <a:pt x="2562479" y="2562479"/>
                  </a:lnTo>
                  <a:lnTo>
                    <a:pt x="0" y="2562479"/>
                  </a:lnTo>
                  <a:lnTo>
                    <a:pt x="0" y="0"/>
                  </a:lnTo>
                  <a:close/>
                </a:path>
              </a:pathLst>
            </a:custGeom>
            <a:blipFill>
              <a:blip r:embed="rId5"/>
              <a:stretch>
                <a:fillRect l="0" t="0" r="1" b="1"/>
              </a:stretch>
            </a:blipFill>
          </p:spPr>
        </p:sp>
      </p:grpSp>
      <p:grpSp>
        <p:nvGrpSpPr>
          <p:cNvPr name="Group 20" id="20"/>
          <p:cNvGrpSpPr/>
          <p:nvPr/>
        </p:nvGrpSpPr>
        <p:grpSpPr>
          <a:xfrm rot="0">
            <a:off x="329171" y="209742"/>
            <a:ext cx="18054079" cy="115550"/>
            <a:chOff x="0" y="0"/>
            <a:chExt cx="4754984" cy="30433"/>
          </a:xfrm>
        </p:grpSpPr>
        <p:sp>
          <p:nvSpPr>
            <p:cNvPr name="Freeform 21" id="21"/>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2" id="22"/>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grpSp>
        <p:nvGrpSpPr>
          <p:cNvPr name="Group 23" id="23"/>
          <p:cNvGrpSpPr/>
          <p:nvPr/>
        </p:nvGrpSpPr>
        <p:grpSpPr>
          <a:xfrm rot="0">
            <a:off x="1028700" y="978979"/>
            <a:ext cx="3557205" cy="395196"/>
            <a:chOff x="0" y="0"/>
            <a:chExt cx="4742940" cy="526928"/>
          </a:xfrm>
        </p:grpSpPr>
        <p:sp>
          <p:nvSpPr>
            <p:cNvPr name="Freeform 24" id="24"/>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25" id="25"/>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26" id="26"/>
          <p:cNvGrpSpPr/>
          <p:nvPr/>
        </p:nvGrpSpPr>
        <p:grpSpPr>
          <a:xfrm rot="0">
            <a:off x="1028700" y="1374175"/>
            <a:ext cx="7789185" cy="955113"/>
            <a:chOff x="0" y="0"/>
            <a:chExt cx="10385580" cy="1273484"/>
          </a:xfrm>
        </p:grpSpPr>
        <p:sp>
          <p:nvSpPr>
            <p:cNvPr name="Freeform 27" id="27"/>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28" id="28"/>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29" id="29"/>
          <p:cNvGrpSpPr/>
          <p:nvPr/>
        </p:nvGrpSpPr>
        <p:grpSpPr>
          <a:xfrm rot="0">
            <a:off x="1047750" y="2329288"/>
            <a:ext cx="12847663" cy="871451"/>
            <a:chOff x="0" y="0"/>
            <a:chExt cx="17130218" cy="1161935"/>
          </a:xfrm>
        </p:grpSpPr>
        <p:sp>
          <p:nvSpPr>
            <p:cNvPr name="Freeform 30" id="30"/>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31" id="31"/>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NSMC 선정 이유</a:t>
              </a:r>
            </a:p>
            <a:p>
              <a:pPr algn="l">
                <a:lnSpc>
                  <a:spcPts val="3802"/>
                </a:lnSpc>
              </a:pPr>
            </a:p>
          </p:txBody>
        </p:sp>
      </p:gr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765013"/>
            <a:ext cx="16700500" cy="6752006"/>
            <a:chOff x="0" y="0"/>
            <a:chExt cx="22267333" cy="9002675"/>
          </a:xfrm>
        </p:grpSpPr>
        <p:sp>
          <p:nvSpPr>
            <p:cNvPr name="Freeform 3" id="3"/>
            <p:cNvSpPr/>
            <p:nvPr/>
          </p:nvSpPr>
          <p:spPr>
            <a:xfrm flipH="false" flipV="false" rot="0">
              <a:off x="0" y="0"/>
              <a:ext cx="22267290" cy="9002675"/>
            </a:xfrm>
            <a:custGeom>
              <a:avLst/>
              <a:gdLst/>
              <a:ahLst/>
              <a:cxnLst/>
              <a:rect r="r" b="b" t="t" l="l"/>
              <a:pathLst>
                <a:path h="9002675" w="22267290">
                  <a:moveTo>
                    <a:pt x="635000" y="0"/>
                  </a:moveTo>
                  <a:lnTo>
                    <a:pt x="21632290" y="0"/>
                  </a:lnTo>
                  <a:cubicBezTo>
                    <a:pt x="21982992" y="0"/>
                    <a:pt x="22267290" y="284299"/>
                    <a:pt x="22267290" y="635000"/>
                  </a:cubicBezTo>
                  <a:lnTo>
                    <a:pt x="22267290" y="8367675"/>
                  </a:lnTo>
                  <a:cubicBezTo>
                    <a:pt x="22267290" y="8536087"/>
                    <a:pt x="22200389" y="8697602"/>
                    <a:pt x="22081303" y="8816687"/>
                  </a:cubicBezTo>
                  <a:cubicBezTo>
                    <a:pt x="21962218" y="8935773"/>
                    <a:pt x="21800703" y="9002675"/>
                    <a:pt x="21632290" y="9002675"/>
                  </a:cubicBezTo>
                  <a:lnTo>
                    <a:pt x="635000" y="9002675"/>
                  </a:lnTo>
                  <a:cubicBezTo>
                    <a:pt x="284299" y="9002675"/>
                    <a:pt x="0" y="8718376"/>
                    <a:pt x="0" y="8367675"/>
                  </a:cubicBezTo>
                  <a:lnTo>
                    <a:pt x="0" y="635000"/>
                  </a:lnTo>
                  <a:cubicBezTo>
                    <a:pt x="0" y="284299"/>
                    <a:pt x="284299" y="0"/>
                    <a:pt x="635000" y="0"/>
                  </a:cubicBezTo>
                  <a:close/>
                </a:path>
              </a:pathLst>
            </a:custGeom>
            <a:blipFill>
              <a:blip r:embed="rId3"/>
              <a:stretch>
                <a:fillRect l="0" t="-14585" r="0" b="-14585"/>
              </a:stretch>
            </a:blipFill>
          </p:spPr>
        </p:sp>
      </p:grpSp>
      <p:grpSp>
        <p:nvGrpSpPr>
          <p:cNvPr name="Group 4" id="4"/>
          <p:cNvGrpSpPr/>
          <p:nvPr/>
        </p:nvGrpSpPr>
        <p:grpSpPr>
          <a:xfrm rot="0">
            <a:off x="11773167" y="2911698"/>
            <a:ext cx="3427599" cy="960319"/>
            <a:chOff x="0" y="0"/>
            <a:chExt cx="3928533" cy="1100667"/>
          </a:xfrm>
        </p:grpSpPr>
        <p:sp>
          <p:nvSpPr>
            <p:cNvPr name="Freeform 5" id="5"/>
            <p:cNvSpPr/>
            <p:nvPr/>
          </p:nvSpPr>
          <p:spPr>
            <a:xfrm flipH="false" flipV="false" rot="0">
              <a:off x="0" y="0"/>
              <a:ext cx="3928491" cy="1100709"/>
            </a:xfrm>
            <a:custGeom>
              <a:avLst/>
              <a:gdLst/>
              <a:ahLst/>
              <a:cxnLst/>
              <a:rect r="r" b="b" t="t" l="l"/>
              <a:pathLst>
                <a:path h="1100709" w="3928491">
                  <a:moveTo>
                    <a:pt x="0" y="0"/>
                  </a:moveTo>
                  <a:lnTo>
                    <a:pt x="3928491" y="0"/>
                  </a:lnTo>
                  <a:lnTo>
                    <a:pt x="3928491" y="1100709"/>
                  </a:lnTo>
                  <a:lnTo>
                    <a:pt x="0" y="1100709"/>
                  </a:lnTo>
                  <a:lnTo>
                    <a:pt x="0" y="0"/>
                  </a:lnTo>
                  <a:close/>
                </a:path>
              </a:pathLst>
            </a:custGeom>
            <a:blipFill>
              <a:blip r:embed="rId4"/>
              <a:stretch>
                <a:fillRect l="0" t="-246" r="-1" b="-242"/>
              </a:stretch>
            </a:blipFill>
          </p:spPr>
        </p:sp>
      </p:grpSp>
      <p:grpSp>
        <p:nvGrpSpPr>
          <p:cNvPr name="Group 6" id="6"/>
          <p:cNvGrpSpPr/>
          <p:nvPr/>
        </p:nvGrpSpPr>
        <p:grpSpPr>
          <a:xfrm rot="0">
            <a:off x="7644429" y="2864869"/>
            <a:ext cx="3427599" cy="960319"/>
            <a:chOff x="0" y="0"/>
            <a:chExt cx="3928533" cy="1100667"/>
          </a:xfrm>
        </p:grpSpPr>
        <p:sp>
          <p:nvSpPr>
            <p:cNvPr name="Freeform 7" id="7"/>
            <p:cNvSpPr/>
            <p:nvPr/>
          </p:nvSpPr>
          <p:spPr>
            <a:xfrm flipH="false" flipV="false" rot="0">
              <a:off x="0" y="0"/>
              <a:ext cx="3928491" cy="1100709"/>
            </a:xfrm>
            <a:custGeom>
              <a:avLst/>
              <a:gdLst/>
              <a:ahLst/>
              <a:cxnLst/>
              <a:rect r="r" b="b" t="t" l="l"/>
              <a:pathLst>
                <a:path h="1100709" w="3928491">
                  <a:moveTo>
                    <a:pt x="0" y="0"/>
                  </a:moveTo>
                  <a:lnTo>
                    <a:pt x="3928491" y="0"/>
                  </a:lnTo>
                  <a:lnTo>
                    <a:pt x="3928491" y="1100709"/>
                  </a:lnTo>
                  <a:lnTo>
                    <a:pt x="0" y="1100709"/>
                  </a:lnTo>
                  <a:lnTo>
                    <a:pt x="0" y="0"/>
                  </a:lnTo>
                  <a:close/>
                </a:path>
              </a:pathLst>
            </a:custGeom>
            <a:blipFill>
              <a:blip r:embed="rId4"/>
              <a:stretch>
                <a:fillRect l="0" t="-246" r="-1" b="-242"/>
              </a:stretch>
            </a:blipFill>
          </p:spPr>
        </p:sp>
      </p:grpSp>
      <p:grpSp>
        <p:nvGrpSpPr>
          <p:cNvPr name="Group 8" id="8"/>
          <p:cNvGrpSpPr/>
          <p:nvPr/>
        </p:nvGrpSpPr>
        <p:grpSpPr>
          <a:xfrm rot="0">
            <a:off x="3956594" y="8529482"/>
            <a:ext cx="2651920" cy="967669"/>
            <a:chOff x="0" y="0"/>
            <a:chExt cx="3039491" cy="1109091"/>
          </a:xfrm>
        </p:grpSpPr>
        <p:sp>
          <p:nvSpPr>
            <p:cNvPr name="Freeform 9" id="9"/>
            <p:cNvSpPr/>
            <p:nvPr/>
          </p:nvSpPr>
          <p:spPr>
            <a:xfrm flipH="false" flipV="false" rot="0">
              <a:off x="0" y="0"/>
              <a:ext cx="3039491" cy="1109091"/>
            </a:xfrm>
            <a:custGeom>
              <a:avLst/>
              <a:gdLst/>
              <a:ahLst/>
              <a:cxnLst/>
              <a:rect r="r" b="b" t="t" l="l"/>
              <a:pathLst>
                <a:path h="1109091" w="3039491">
                  <a:moveTo>
                    <a:pt x="16891" y="0"/>
                  </a:moveTo>
                  <a:lnTo>
                    <a:pt x="3022600" y="0"/>
                  </a:lnTo>
                  <a:cubicBezTo>
                    <a:pt x="3031998" y="0"/>
                    <a:pt x="3039491" y="7620"/>
                    <a:pt x="3039491" y="16891"/>
                  </a:cubicBezTo>
                  <a:lnTo>
                    <a:pt x="3039491" y="1092200"/>
                  </a:lnTo>
                  <a:cubicBezTo>
                    <a:pt x="3039491" y="1101598"/>
                    <a:pt x="3031871" y="1109091"/>
                    <a:pt x="3022600" y="1109091"/>
                  </a:cubicBezTo>
                  <a:lnTo>
                    <a:pt x="16891" y="1109091"/>
                  </a:lnTo>
                  <a:cubicBezTo>
                    <a:pt x="7620" y="1109091"/>
                    <a:pt x="0" y="1101598"/>
                    <a:pt x="0" y="1092200"/>
                  </a:cubicBezTo>
                  <a:lnTo>
                    <a:pt x="0" y="16891"/>
                  </a:lnTo>
                  <a:cubicBezTo>
                    <a:pt x="0" y="7620"/>
                    <a:pt x="7620" y="0"/>
                    <a:pt x="16891" y="0"/>
                  </a:cubicBezTo>
                  <a:moveTo>
                    <a:pt x="16891" y="33909"/>
                  </a:moveTo>
                  <a:lnTo>
                    <a:pt x="16891" y="16891"/>
                  </a:lnTo>
                  <a:lnTo>
                    <a:pt x="33909" y="16891"/>
                  </a:lnTo>
                  <a:lnTo>
                    <a:pt x="33909" y="1092200"/>
                  </a:lnTo>
                  <a:lnTo>
                    <a:pt x="16891" y="1092200"/>
                  </a:lnTo>
                  <a:lnTo>
                    <a:pt x="16891" y="1075309"/>
                  </a:lnTo>
                  <a:lnTo>
                    <a:pt x="3022600" y="1075309"/>
                  </a:lnTo>
                  <a:lnTo>
                    <a:pt x="3022600" y="1092200"/>
                  </a:lnTo>
                  <a:lnTo>
                    <a:pt x="3005709" y="1092200"/>
                  </a:lnTo>
                  <a:lnTo>
                    <a:pt x="3005709" y="16891"/>
                  </a:lnTo>
                  <a:lnTo>
                    <a:pt x="3022600" y="16891"/>
                  </a:lnTo>
                  <a:lnTo>
                    <a:pt x="3022600" y="33909"/>
                  </a:lnTo>
                  <a:lnTo>
                    <a:pt x="16891" y="33909"/>
                  </a:lnTo>
                  <a:close/>
                </a:path>
              </a:pathLst>
            </a:custGeom>
            <a:solidFill>
              <a:srgbClr val="385D8A"/>
            </a:solidFill>
          </p:spPr>
        </p:sp>
      </p:grpSp>
      <p:grpSp>
        <p:nvGrpSpPr>
          <p:cNvPr name="Group 10" id="10"/>
          <p:cNvGrpSpPr/>
          <p:nvPr/>
        </p:nvGrpSpPr>
        <p:grpSpPr>
          <a:xfrm rot="0">
            <a:off x="3956594" y="8567262"/>
            <a:ext cx="2651957" cy="929926"/>
            <a:chOff x="0" y="0"/>
            <a:chExt cx="3039533" cy="1065832"/>
          </a:xfrm>
        </p:grpSpPr>
        <p:sp>
          <p:nvSpPr>
            <p:cNvPr name="Freeform 11" id="11"/>
            <p:cNvSpPr/>
            <p:nvPr/>
          </p:nvSpPr>
          <p:spPr>
            <a:xfrm flipH="false" flipV="false" rot="0">
              <a:off x="0" y="0"/>
              <a:ext cx="3039533" cy="1065832"/>
            </a:xfrm>
            <a:custGeom>
              <a:avLst/>
              <a:gdLst/>
              <a:ahLst/>
              <a:cxnLst/>
              <a:rect r="r" b="b" t="t" l="l"/>
              <a:pathLst>
                <a:path h="1065832" w="3039533">
                  <a:moveTo>
                    <a:pt x="0" y="0"/>
                  </a:moveTo>
                  <a:lnTo>
                    <a:pt x="3039533" y="0"/>
                  </a:lnTo>
                  <a:lnTo>
                    <a:pt x="3039533" y="1065832"/>
                  </a:lnTo>
                  <a:lnTo>
                    <a:pt x="0" y="1065832"/>
                  </a:lnTo>
                  <a:close/>
                </a:path>
              </a:pathLst>
            </a:custGeom>
            <a:solidFill>
              <a:srgbClr val="000000">
                <a:alpha val="0"/>
              </a:srgbClr>
            </a:solidFill>
          </p:spPr>
        </p:sp>
        <p:sp>
          <p:nvSpPr>
            <p:cNvPr name="TextBox 12" id="12"/>
            <p:cNvSpPr txBox="true"/>
            <p:nvPr/>
          </p:nvSpPr>
          <p:spPr>
            <a:xfrm>
              <a:off x="0" y="-9525"/>
              <a:ext cx="3039533" cy="1075357"/>
            </a:xfrm>
            <a:prstGeom prst="rect">
              <a:avLst/>
            </a:prstGeom>
          </p:spPr>
          <p:txBody>
            <a:bodyPr anchor="ctr" rtlCol="false" tIns="0" lIns="0" bIns="0" rIns="0"/>
            <a:lstStyle/>
            <a:p>
              <a:pPr algn="ctr">
                <a:lnSpc>
                  <a:spcPts val="2160"/>
                </a:lnSpc>
              </a:pPr>
              <a:r>
                <a:rPr lang="en-US" sz="1800">
                  <a:solidFill>
                    <a:srgbClr val="000000"/>
                  </a:solidFill>
                  <a:latin typeface="Nanum Square"/>
                  <a:ea typeface="Nanum Square"/>
                  <a:cs typeface="Nanum Square"/>
                  <a:sym typeface="Nanum Square"/>
                </a:rPr>
                <a:t>주가, 환율 테이블</a:t>
              </a:r>
            </a:p>
          </p:txBody>
        </p:sp>
      </p:grpSp>
      <p:grpSp>
        <p:nvGrpSpPr>
          <p:cNvPr name="Group 13" id="13"/>
          <p:cNvGrpSpPr/>
          <p:nvPr/>
        </p:nvGrpSpPr>
        <p:grpSpPr>
          <a:xfrm rot="0">
            <a:off x="3945197" y="7078768"/>
            <a:ext cx="2651920" cy="967669"/>
            <a:chOff x="0" y="0"/>
            <a:chExt cx="3039491" cy="1109091"/>
          </a:xfrm>
        </p:grpSpPr>
        <p:sp>
          <p:nvSpPr>
            <p:cNvPr name="Freeform 14" id="14"/>
            <p:cNvSpPr/>
            <p:nvPr/>
          </p:nvSpPr>
          <p:spPr>
            <a:xfrm flipH="false" flipV="false" rot="0">
              <a:off x="0" y="0"/>
              <a:ext cx="3039491" cy="1109091"/>
            </a:xfrm>
            <a:custGeom>
              <a:avLst/>
              <a:gdLst/>
              <a:ahLst/>
              <a:cxnLst/>
              <a:rect r="r" b="b" t="t" l="l"/>
              <a:pathLst>
                <a:path h="1109091" w="3039491">
                  <a:moveTo>
                    <a:pt x="16891" y="0"/>
                  </a:moveTo>
                  <a:lnTo>
                    <a:pt x="3022600" y="0"/>
                  </a:lnTo>
                  <a:cubicBezTo>
                    <a:pt x="3031998" y="0"/>
                    <a:pt x="3039491" y="7620"/>
                    <a:pt x="3039491" y="16891"/>
                  </a:cubicBezTo>
                  <a:lnTo>
                    <a:pt x="3039491" y="1092200"/>
                  </a:lnTo>
                  <a:cubicBezTo>
                    <a:pt x="3039491" y="1101598"/>
                    <a:pt x="3031871" y="1109091"/>
                    <a:pt x="3022600" y="1109091"/>
                  </a:cubicBezTo>
                  <a:lnTo>
                    <a:pt x="16891" y="1109091"/>
                  </a:lnTo>
                  <a:cubicBezTo>
                    <a:pt x="7620" y="1109091"/>
                    <a:pt x="0" y="1101598"/>
                    <a:pt x="0" y="1092200"/>
                  </a:cubicBezTo>
                  <a:lnTo>
                    <a:pt x="0" y="16891"/>
                  </a:lnTo>
                  <a:cubicBezTo>
                    <a:pt x="0" y="7620"/>
                    <a:pt x="7620" y="0"/>
                    <a:pt x="16891" y="0"/>
                  </a:cubicBezTo>
                  <a:moveTo>
                    <a:pt x="16891" y="33909"/>
                  </a:moveTo>
                  <a:lnTo>
                    <a:pt x="16891" y="16891"/>
                  </a:lnTo>
                  <a:lnTo>
                    <a:pt x="33909" y="16891"/>
                  </a:lnTo>
                  <a:lnTo>
                    <a:pt x="33909" y="1092200"/>
                  </a:lnTo>
                  <a:lnTo>
                    <a:pt x="16891" y="1092200"/>
                  </a:lnTo>
                  <a:lnTo>
                    <a:pt x="16891" y="1075309"/>
                  </a:lnTo>
                  <a:lnTo>
                    <a:pt x="3022600" y="1075309"/>
                  </a:lnTo>
                  <a:lnTo>
                    <a:pt x="3022600" y="1092200"/>
                  </a:lnTo>
                  <a:lnTo>
                    <a:pt x="3005709" y="1092200"/>
                  </a:lnTo>
                  <a:lnTo>
                    <a:pt x="3005709" y="16891"/>
                  </a:lnTo>
                  <a:lnTo>
                    <a:pt x="3022600" y="16891"/>
                  </a:lnTo>
                  <a:lnTo>
                    <a:pt x="3022600" y="33909"/>
                  </a:lnTo>
                  <a:lnTo>
                    <a:pt x="16891" y="33909"/>
                  </a:lnTo>
                  <a:close/>
                </a:path>
              </a:pathLst>
            </a:custGeom>
            <a:solidFill>
              <a:srgbClr val="385D8A"/>
            </a:solidFill>
          </p:spPr>
        </p:sp>
      </p:grpSp>
      <p:grpSp>
        <p:nvGrpSpPr>
          <p:cNvPr name="Group 15" id="15"/>
          <p:cNvGrpSpPr/>
          <p:nvPr/>
        </p:nvGrpSpPr>
        <p:grpSpPr>
          <a:xfrm rot="0">
            <a:off x="3945197" y="7099927"/>
            <a:ext cx="2651957" cy="946547"/>
            <a:chOff x="0" y="0"/>
            <a:chExt cx="3039533" cy="1084882"/>
          </a:xfrm>
        </p:grpSpPr>
        <p:sp>
          <p:nvSpPr>
            <p:cNvPr name="Freeform 16" id="16"/>
            <p:cNvSpPr/>
            <p:nvPr/>
          </p:nvSpPr>
          <p:spPr>
            <a:xfrm flipH="false" flipV="false" rot="0">
              <a:off x="0" y="0"/>
              <a:ext cx="3039533" cy="1084882"/>
            </a:xfrm>
            <a:custGeom>
              <a:avLst/>
              <a:gdLst/>
              <a:ahLst/>
              <a:cxnLst/>
              <a:rect r="r" b="b" t="t" l="l"/>
              <a:pathLst>
                <a:path h="1084882" w="3039533">
                  <a:moveTo>
                    <a:pt x="0" y="0"/>
                  </a:moveTo>
                  <a:lnTo>
                    <a:pt x="3039533" y="0"/>
                  </a:lnTo>
                  <a:lnTo>
                    <a:pt x="3039533" y="1084882"/>
                  </a:lnTo>
                  <a:lnTo>
                    <a:pt x="0" y="1084882"/>
                  </a:lnTo>
                  <a:close/>
                </a:path>
              </a:pathLst>
            </a:custGeom>
            <a:solidFill>
              <a:srgbClr val="000000">
                <a:alpha val="0"/>
              </a:srgbClr>
            </a:solidFill>
          </p:spPr>
        </p:sp>
        <p:sp>
          <p:nvSpPr>
            <p:cNvPr name="TextBox 17" id="17"/>
            <p:cNvSpPr txBox="true"/>
            <p:nvPr/>
          </p:nvSpPr>
          <p:spPr>
            <a:xfrm>
              <a:off x="0" y="-9525"/>
              <a:ext cx="3039533" cy="1094407"/>
            </a:xfrm>
            <a:prstGeom prst="rect">
              <a:avLst/>
            </a:prstGeom>
          </p:spPr>
          <p:txBody>
            <a:bodyPr anchor="ctr" rtlCol="false" tIns="0" lIns="0" bIns="0" rIns="0"/>
            <a:lstStyle/>
            <a:p>
              <a:pPr algn="ctr">
                <a:lnSpc>
                  <a:spcPts val="2160"/>
                </a:lnSpc>
              </a:pPr>
              <a:r>
                <a:rPr lang="en-US" sz="1800">
                  <a:solidFill>
                    <a:srgbClr val="000000"/>
                  </a:solidFill>
                  <a:latin typeface="Nanum Square"/>
                  <a:ea typeface="Nanum Square"/>
                  <a:cs typeface="Nanum Square"/>
                  <a:sym typeface="Nanum Square"/>
                </a:rPr>
                <a:t>뉴스 테이블</a:t>
              </a:r>
            </a:p>
            <a:p>
              <a:pPr algn="ctr">
                <a:lnSpc>
                  <a:spcPts val="2160"/>
                </a:lnSpc>
              </a:pPr>
              <a:r>
                <a:rPr lang="en-US" sz="1800">
                  <a:solidFill>
                    <a:srgbClr val="000000"/>
                  </a:solidFill>
                  <a:latin typeface="Nanum Square"/>
                  <a:ea typeface="Nanum Square"/>
                  <a:cs typeface="Nanum Square"/>
                  <a:sym typeface="Nanum Square"/>
                </a:rPr>
                <a:t>( 철강, 원자재, 램 )</a:t>
              </a:r>
            </a:p>
          </p:txBody>
        </p:sp>
      </p:grpSp>
      <p:grpSp>
        <p:nvGrpSpPr>
          <p:cNvPr name="Group 18" id="18"/>
          <p:cNvGrpSpPr/>
          <p:nvPr/>
        </p:nvGrpSpPr>
        <p:grpSpPr>
          <a:xfrm rot="0">
            <a:off x="3956594" y="4172380"/>
            <a:ext cx="2651920" cy="967669"/>
            <a:chOff x="0" y="0"/>
            <a:chExt cx="3039491" cy="1109091"/>
          </a:xfrm>
        </p:grpSpPr>
        <p:sp>
          <p:nvSpPr>
            <p:cNvPr name="Freeform 19" id="19"/>
            <p:cNvSpPr/>
            <p:nvPr/>
          </p:nvSpPr>
          <p:spPr>
            <a:xfrm flipH="false" flipV="false" rot="0">
              <a:off x="0" y="0"/>
              <a:ext cx="3039491" cy="1109091"/>
            </a:xfrm>
            <a:custGeom>
              <a:avLst/>
              <a:gdLst/>
              <a:ahLst/>
              <a:cxnLst/>
              <a:rect r="r" b="b" t="t" l="l"/>
              <a:pathLst>
                <a:path h="1109091" w="3039491">
                  <a:moveTo>
                    <a:pt x="16891" y="0"/>
                  </a:moveTo>
                  <a:lnTo>
                    <a:pt x="3022600" y="0"/>
                  </a:lnTo>
                  <a:cubicBezTo>
                    <a:pt x="3031998" y="0"/>
                    <a:pt x="3039491" y="7620"/>
                    <a:pt x="3039491" y="16891"/>
                  </a:cubicBezTo>
                  <a:lnTo>
                    <a:pt x="3039491" y="1092200"/>
                  </a:lnTo>
                  <a:cubicBezTo>
                    <a:pt x="3039491" y="1101598"/>
                    <a:pt x="3031871" y="1109091"/>
                    <a:pt x="3022600" y="1109091"/>
                  </a:cubicBezTo>
                  <a:lnTo>
                    <a:pt x="16891" y="1109091"/>
                  </a:lnTo>
                  <a:cubicBezTo>
                    <a:pt x="7620" y="1109091"/>
                    <a:pt x="0" y="1101598"/>
                    <a:pt x="0" y="1092200"/>
                  </a:cubicBezTo>
                  <a:lnTo>
                    <a:pt x="0" y="16891"/>
                  </a:lnTo>
                  <a:cubicBezTo>
                    <a:pt x="0" y="7620"/>
                    <a:pt x="7620" y="0"/>
                    <a:pt x="16891" y="0"/>
                  </a:cubicBezTo>
                  <a:moveTo>
                    <a:pt x="16891" y="33909"/>
                  </a:moveTo>
                  <a:lnTo>
                    <a:pt x="16891" y="16891"/>
                  </a:lnTo>
                  <a:lnTo>
                    <a:pt x="33909" y="16891"/>
                  </a:lnTo>
                  <a:lnTo>
                    <a:pt x="33909" y="1092200"/>
                  </a:lnTo>
                  <a:lnTo>
                    <a:pt x="16891" y="1092200"/>
                  </a:lnTo>
                  <a:lnTo>
                    <a:pt x="16891" y="1075309"/>
                  </a:lnTo>
                  <a:lnTo>
                    <a:pt x="3022600" y="1075309"/>
                  </a:lnTo>
                  <a:lnTo>
                    <a:pt x="3022600" y="1092200"/>
                  </a:lnTo>
                  <a:lnTo>
                    <a:pt x="3005709" y="1092200"/>
                  </a:lnTo>
                  <a:lnTo>
                    <a:pt x="3005709" y="16891"/>
                  </a:lnTo>
                  <a:lnTo>
                    <a:pt x="3022600" y="16891"/>
                  </a:lnTo>
                  <a:lnTo>
                    <a:pt x="3022600" y="33909"/>
                  </a:lnTo>
                  <a:lnTo>
                    <a:pt x="16891" y="33909"/>
                  </a:lnTo>
                  <a:close/>
                </a:path>
              </a:pathLst>
            </a:custGeom>
            <a:solidFill>
              <a:srgbClr val="385D8A"/>
            </a:solidFill>
          </p:spPr>
        </p:sp>
      </p:grpSp>
      <p:grpSp>
        <p:nvGrpSpPr>
          <p:cNvPr name="Group 20" id="20"/>
          <p:cNvGrpSpPr/>
          <p:nvPr/>
        </p:nvGrpSpPr>
        <p:grpSpPr>
          <a:xfrm rot="0">
            <a:off x="3956594" y="4172380"/>
            <a:ext cx="2651957" cy="967706"/>
            <a:chOff x="0" y="0"/>
            <a:chExt cx="3039533" cy="1109133"/>
          </a:xfrm>
        </p:grpSpPr>
        <p:sp>
          <p:nvSpPr>
            <p:cNvPr name="Freeform 21" id="21"/>
            <p:cNvSpPr/>
            <p:nvPr/>
          </p:nvSpPr>
          <p:spPr>
            <a:xfrm flipH="false" flipV="false" rot="0">
              <a:off x="0" y="0"/>
              <a:ext cx="3039533" cy="1109133"/>
            </a:xfrm>
            <a:custGeom>
              <a:avLst/>
              <a:gdLst/>
              <a:ahLst/>
              <a:cxnLst/>
              <a:rect r="r" b="b" t="t" l="l"/>
              <a:pathLst>
                <a:path h="1109133" w="3039533">
                  <a:moveTo>
                    <a:pt x="0" y="0"/>
                  </a:moveTo>
                  <a:lnTo>
                    <a:pt x="3039533" y="0"/>
                  </a:lnTo>
                  <a:lnTo>
                    <a:pt x="3039533" y="1109133"/>
                  </a:lnTo>
                  <a:lnTo>
                    <a:pt x="0" y="1109133"/>
                  </a:lnTo>
                  <a:close/>
                </a:path>
              </a:pathLst>
            </a:custGeom>
            <a:solidFill>
              <a:srgbClr val="000000">
                <a:alpha val="0"/>
              </a:srgbClr>
            </a:solidFill>
          </p:spPr>
        </p:sp>
        <p:sp>
          <p:nvSpPr>
            <p:cNvPr name="TextBox 22" id="22"/>
            <p:cNvSpPr txBox="true"/>
            <p:nvPr/>
          </p:nvSpPr>
          <p:spPr>
            <a:xfrm>
              <a:off x="0" y="-9525"/>
              <a:ext cx="3039533" cy="1118658"/>
            </a:xfrm>
            <a:prstGeom prst="rect">
              <a:avLst/>
            </a:prstGeom>
          </p:spPr>
          <p:txBody>
            <a:bodyPr anchor="ctr" rtlCol="false" tIns="0" lIns="0" bIns="0" rIns="0"/>
            <a:lstStyle/>
            <a:p>
              <a:pPr algn="ctr">
                <a:lnSpc>
                  <a:spcPts val="2160"/>
                </a:lnSpc>
              </a:pPr>
              <a:r>
                <a:rPr lang="en-US" sz="1800">
                  <a:solidFill>
                    <a:srgbClr val="000000"/>
                  </a:solidFill>
                  <a:latin typeface="Nanum Square"/>
                  <a:ea typeface="Nanum Square"/>
                  <a:cs typeface="Nanum Square"/>
                  <a:sym typeface="Nanum Square"/>
                </a:rPr>
                <a:t>원자재 테이블</a:t>
              </a:r>
            </a:p>
            <a:p>
              <a:pPr algn="ctr">
                <a:lnSpc>
                  <a:spcPts val="2160"/>
                </a:lnSpc>
              </a:pPr>
              <a:r>
                <a:rPr lang="en-US" sz="1800">
                  <a:solidFill>
                    <a:srgbClr val="000000"/>
                  </a:solidFill>
                  <a:latin typeface="Nanum Square"/>
                  <a:ea typeface="Nanum Square"/>
                  <a:cs typeface="Nanum Square"/>
                  <a:sym typeface="Nanum Square"/>
                </a:rPr>
                <a:t>( Fe, Cr, Si, Al, Coal )</a:t>
              </a:r>
            </a:p>
          </p:txBody>
        </p:sp>
      </p:grpSp>
      <p:grpSp>
        <p:nvGrpSpPr>
          <p:cNvPr name="Group 23" id="23"/>
          <p:cNvGrpSpPr/>
          <p:nvPr/>
        </p:nvGrpSpPr>
        <p:grpSpPr>
          <a:xfrm rot="0">
            <a:off x="3945197" y="5628054"/>
            <a:ext cx="2651920" cy="967669"/>
            <a:chOff x="0" y="0"/>
            <a:chExt cx="3039491" cy="1109091"/>
          </a:xfrm>
        </p:grpSpPr>
        <p:sp>
          <p:nvSpPr>
            <p:cNvPr name="Freeform 24" id="24"/>
            <p:cNvSpPr/>
            <p:nvPr/>
          </p:nvSpPr>
          <p:spPr>
            <a:xfrm flipH="false" flipV="false" rot="0">
              <a:off x="0" y="0"/>
              <a:ext cx="3039491" cy="1109091"/>
            </a:xfrm>
            <a:custGeom>
              <a:avLst/>
              <a:gdLst/>
              <a:ahLst/>
              <a:cxnLst/>
              <a:rect r="r" b="b" t="t" l="l"/>
              <a:pathLst>
                <a:path h="1109091" w="3039491">
                  <a:moveTo>
                    <a:pt x="16891" y="0"/>
                  </a:moveTo>
                  <a:lnTo>
                    <a:pt x="3022600" y="0"/>
                  </a:lnTo>
                  <a:cubicBezTo>
                    <a:pt x="3031998" y="0"/>
                    <a:pt x="3039491" y="7620"/>
                    <a:pt x="3039491" y="16891"/>
                  </a:cubicBezTo>
                  <a:lnTo>
                    <a:pt x="3039491" y="1092200"/>
                  </a:lnTo>
                  <a:cubicBezTo>
                    <a:pt x="3039491" y="1101598"/>
                    <a:pt x="3031871" y="1109091"/>
                    <a:pt x="3022600" y="1109091"/>
                  </a:cubicBezTo>
                  <a:lnTo>
                    <a:pt x="16891" y="1109091"/>
                  </a:lnTo>
                  <a:cubicBezTo>
                    <a:pt x="7620" y="1109091"/>
                    <a:pt x="0" y="1101598"/>
                    <a:pt x="0" y="1092200"/>
                  </a:cubicBezTo>
                  <a:lnTo>
                    <a:pt x="0" y="16891"/>
                  </a:lnTo>
                  <a:cubicBezTo>
                    <a:pt x="0" y="7620"/>
                    <a:pt x="7620" y="0"/>
                    <a:pt x="16891" y="0"/>
                  </a:cubicBezTo>
                  <a:moveTo>
                    <a:pt x="16891" y="33909"/>
                  </a:moveTo>
                  <a:lnTo>
                    <a:pt x="16891" y="16891"/>
                  </a:lnTo>
                  <a:lnTo>
                    <a:pt x="33909" y="16891"/>
                  </a:lnTo>
                  <a:lnTo>
                    <a:pt x="33909" y="1092200"/>
                  </a:lnTo>
                  <a:lnTo>
                    <a:pt x="16891" y="1092200"/>
                  </a:lnTo>
                  <a:lnTo>
                    <a:pt x="16891" y="1075309"/>
                  </a:lnTo>
                  <a:lnTo>
                    <a:pt x="3022600" y="1075309"/>
                  </a:lnTo>
                  <a:lnTo>
                    <a:pt x="3022600" y="1092200"/>
                  </a:lnTo>
                  <a:lnTo>
                    <a:pt x="3005709" y="1092200"/>
                  </a:lnTo>
                  <a:lnTo>
                    <a:pt x="3005709" y="16891"/>
                  </a:lnTo>
                  <a:lnTo>
                    <a:pt x="3022600" y="16891"/>
                  </a:lnTo>
                  <a:lnTo>
                    <a:pt x="3022600" y="33909"/>
                  </a:lnTo>
                  <a:lnTo>
                    <a:pt x="16891" y="33909"/>
                  </a:lnTo>
                  <a:close/>
                </a:path>
              </a:pathLst>
            </a:custGeom>
            <a:solidFill>
              <a:srgbClr val="385D8A"/>
            </a:solidFill>
          </p:spPr>
        </p:sp>
      </p:grpSp>
      <p:grpSp>
        <p:nvGrpSpPr>
          <p:cNvPr name="Group 25" id="25"/>
          <p:cNvGrpSpPr/>
          <p:nvPr/>
        </p:nvGrpSpPr>
        <p:grpSpPr>
          <a:xfrm rot="0">
            <a:off x="3945197" y="5664002"/>
            <a:ext cx="2651957" cy="931758"/>
            <a:chOff x="0" y="0"/>
            <a:chExt cx="3039533" cy="1067932"/>
          </a:xfrm>
        </p:grpSpPr>
        <p:sp>
          <p:nvSpPr>
            <p:cNvPr name="Freeform 26" id="26"/>
            <p:cNvSpPr/>
            <p:nvPr/>
          </p:nvSpPr>
          <p:spPr>
            <a:xfrm flipH="false" flipV="false" rot="0">
              <a:off x="0" y="0"/>
              <a:ext cx="3039533" cy="1067932"/>
            </a:xfrm>
            <a:custGeom>
              <a:avLst/>
              <a:gdLst/>
              <a:ahLst/>
              <a:cxnLst/>
              <a:rect r="r" b="b" t="t" l="l"/>
              <a:pathLst>
                <a:path h="1067932" w="3039533">
                  <a:moveTo>
                    <a:pt x="0" y="0"/>
                  </a:moveTo>
                  <a:lnTo>
                    <a:pt x="3039533" y="0"/>
                  </a:lnTo>
                  <a:lnTo>
                    <a:pt x="3039533" y="1067932"/>
                  </a:lnTo>
                  <a:lnTo>
                    <a:pt x="0" y="1067932"/>
                  </a:lnTo>
                  <a:close/>
                </a:path>
              </a:pathLst>
            </a:custGeom>
            <a:solidFill>
              <a:srgbClr val="000000">
                <a:alpha val="0"/>
              </a:srgbClr>
            </a:solidFill>
          </p:spPr>
        </p:sp>
        <p:sp>
          <p:nvSpPr>
            <p:cNvPr name="TextBox 27" id="27"/>
            <p:cNvSpPr txBox="true"/>
            <p:nvPr/>
          </p:nvSpPr>
          <p:spPr>
            <a:xfrm>
              <a:off x="0" y="-9525"/>
              <a:ext cx="3039533" cy="1077457"/>
            </a:xfrm>
            <a:prstGeom prst="rect">
              <a:avLst/>
            </a:prstGeom>
          </p:spPr>
          <p:txBody>
            <a:bodyPr anchor="ctr" rtlCol="false" tIns="0" lIns="0" bIns="0" rIns="0"/>
            <a:lstStyle/>
            <a:p>
              <a:pPr algn="ctr">
                <a:lnSpc>
                  <a:spcPts val="2160"/>
                </a:lnSpc>
              </a:pPr>
              <a:r>
                <a:rPr lang="en-US" sz="1800">
                  <a:solidFill>
                    <a:srgbClr val="000000"/>
                  </a:solidFill>
                  <a:latin typeface="Nanum Square"/>
                  <a:ea typeface="Nanum Square"/>
                  <a:cs typeface="Nanum Square"/>
                  <a:sym typeface="Nanum Square"/>
                </a:rPr>
                <a:t>완제품 테이블</a:t>
              </a:r>
            </a:p>
            <a:p>
              <a:pPr algn="ctr">
                <a:lnSpc>
                  <a:spcPts val="2160"/>
                </a:lnSpc>
              </a:pPr>
              <a:r>
                <a:rPr lang="en-US" sz="1800">
                  <a:solidFill>
                    <a:srgbClr val="000000"/>
                  </a:solidFill>
                  <a:latin typeface="Nanum Square"/>
                  <a:ea typeface="Nanum Square"/>
                  <a:cs typeface="Nanum Square"/>
                  <a:sym typeface="Nanum Square"/>
                </a:rPr>
                <a:t>( 자동차, 반도체 )</a:t>
              </a:r>
            </a:p>
          </p:txBody>
        </p:sp>
      </p:grpSp>
      <p:grpSp>
        <p:nvGrpSpPr>
          <p:cNvPr name="Group 28" id="28"/>
          <p:cNvGrpSpPr/>
          <p:nvPr/>
        </p:nvGrpSpPr>
        <p:grpSpPr>
          <a:xfrm rot="0">
            <a:off x="3515692" y="2889009"/>
            <a:ext cx="3427599" cy="960319"/>
            <a:chOff x="0" y="0"/>
            <a:chExt cx="3928533" cy="1100667"/>
          </a:xfrm>
        </p:grpSpPr>
        <p:sp>
          <p:nvSpPr>
            <p:cNvPr name="Freeform 29" id="29"/>
            <p:cNvSpPr/>
            <p:nvPr/>
          </p:nvSpPr>
          <p:spPr>
            <a:xfrm flipH="false" flipV="false" rot="0">
              <a:off x="0" y="0"/>
              <a:ext cx="3928491" cy="1100709"/>
            </a:xfrm>
            <a:custGeom>
              <a:avLst/>
              <a:gdLst/>
              <a:ahLst/>
              <a:cxnLst/>
              <a:rect r="r" b="b" t="t" l="l"/>
              <a:pathLst>
                <a:path h="1100709" w="3928491">
                  <a:moveTo>
                    <a:pt x="0" y="0"/>
                  </a:moveTo>
                  <a:lnTo>
                    <a:pt x="3928491" y="0"/>
                  </a:lnTo>
                  <a:lnTo>
                    <a:pt x="3928491" y="1100709"/>
                  </a:lnTo>
                  <a:lnTo>
                    <a:pt x="0" y="1100709"/>
                  </a:lnTo>
                  <a:lnTo>
                    <a:pt x="0" y="0"/>
                  </a:lnTo>
                  <a:close/>
                </a:path>
              </a:pathLst>
            </a:custGeom>
            <a:blipFill>
              <a:blip r:embed="rId4"/>
              <a:stretch>
                <a:fillRect l="0" t="-246" r="-1" b="-242"/>
              </a:stretch>
            </a:blipFill>
          </p:spPr>
        </p:sp>
      </p:grpSp>
      <p:grpSp>
        <p:nvGrpSpPr>
          <p:cNvPr name="Group 30" id="30"/>
          <p:cNvGrpSpPr/>
          <p:nvPr/>
        </p:nvGrpSpPr>
        <p:grpSpPr>
          <a:xfrm rot="0">
            <a:off x="3909317" y="3088437"/>
            <a:ext cx="2703666" cy="602817"/>
            <a:chOff x="0" y="0"/>
            <a:chExt cx="3098800" cy="690917"/>
          </a:xfrm>
        </p:grpSpPr>
        <p:sp>
          <p:nvSpPr>
            <p:cNvPr name="Freeform 31" id="31"/>
            <p:cNvSpPr/>
            <p:nvPr/>
          </p:nvSpPr>
          <p:spPr>
            <a:xfrm flipH="false" flipV="false" rot="0">
              <a:off x="0" y="0"/>
              <a:ext cx="3098800" cy="690917"/>
            </a:xfrm>
            <a:custGeom>
              <a:avLst/>
              <a:gdLst/>
              <a:ahLst/>
              <a:cxnLst/>
              <a:rect r="r" b="b" t="t" l="l"/>
              <a:pathLst>
                <a:path h="690917" w="3098800">
                  <a:moveTo>
                    <a:pt x="0" y="0"/>
                  </a:moveTo>
                  <a:lnTo>
                    <a:pt x="3098800" y="0"/>
                  </a:lnTo>
                  <a:lnTo>
                    <a:pt x="3098800" y="690917"/>
                  </a:lnTo>
                  <a:lnTo>
                    <a:pt x="0" y="690917"/>
                  </a:lnTo>
                  <a:close/>
                </a:path>
              </a:pathLst>
            </a:custGeom>
            <a:solidFill>
              <a:srgbClr val="000000">
                <a:alpha val="0"/>
              </a:srgbClr>
            </a:solidFill>
          </p:spPr>
        </p:sp>
        <p:sp>
          <p:nvSpPr>
            <p:cNvPr name="TextBox 32" id="32"/>
            <p:cNvSpPr txBox="true"/>
            <p:nvPr/>
          </p:nvSpPr>
          <p:spPr>
            <a:xfrm>
              <a:off x="0" y="-104775"/>
              <a:ext cx="3098800" cy="795692"/>
            </a:xfrm>
            <a:prstGeom prst="rect">
              <a:avLst/>
            </a:prstGeom>
          </p:spPr>
          <p:txBody>
            <a:bodyPr anchor="ctr" rtlCol="false" tIns="0" lIns="0" bIns="0" rIns="0"/>
            <a:lstStyle/>
            <a:p>
              <a:pPr algn="ctr">
                <a:lnSpc>
                  <a:spcPts val="3665"/>
                </a:lnSpc>
              </a:pPr>
              <a:r>
                <a:rPr lang="en-US" sz="2300" b="true">
                  <a:solidFill>
                    <a:srgbClr val="FFFFFF"/>
                  </a:solidFill>
                  <a:latin typeface="Nanum Square Bold"/>
                  <a:ea typeface="Nanum Square Bold"/>
                  <a:cs typeface="Nanum Square Bold"/>
                  <a:sym typeface="Nanum Square Bold"/>
                </a:rPr>
                <a:t>Stage Table</a:t>
              </a:r>
            </a:p>
          </p:txBody>
        </p:sp>
      </p:grpSp>
      <p:grpSp>
        <p:nvGrpSpPr>
          <p:cNvPr name="Group 33" id="33"/>
          <p:cNvGrpSpPr/>
          <p:nvPr/>
        </p:nvGrpSpPr>
        <p:grpSpPr>
          <a:xfrm rot="0">
            <a:off x="8032249" y="5706073"/>
            <a:ext cx="2653914" cy="1779322"/>
            <a:chOff x="0" y="0"/>
            <a:chExt cx="3041777" cy="2039366"/>
          </a:xfrm>
        </p:grpSpPr>
        <p:sp>
          <p:nvSpPr>
            <p:cNvPr name="Freeform 34" id="34"/>
            <p:cNvSpPr/>
            <p:nvPr/>
          </p:nvSpPr>
          <p:spPr>
            <a:xfrm flipH="false" flipV="false" rot="0">
              <a:off x="0" y="0"/>
              <a:ext cx="3041777" cy="2039366"/>
            </a:xfrm>
            <a:custGeom>
              <a:avLst/>
              <a:gdLst/>
              <a:ahLst/>
              <a:cxnLst/>
              <a:rect r="r" b="b" t="t" l="l"/>
              <a:pathLst>
                <a:path h="2039366" w="3041777">
                  <a:moveTo>
                    <a:pt x="16891" y="0"/>
                  </a:moveTo>
                  <a:lnTo>
                    <a:pt x="3024886" y="0"/>
                  </a:lnTo>
                  <a:cubicBezTo>
                    <a:pt x="3034284" y="0"/>
                    <a:pt x="3041777" y="7620"/>
                    <a:pt x="3041777" y="16891"/>
                  </a:cubicBezTo>
                  <a:lnTo>
                    <a:pt x="3041777" y="2022475"/>
                  </a:lnTo>
                  <a:cubicBezTo>
                    <a:pt x="3041777" y="2031873"/>
                    <a:pt x="3034157" y="2039366"/>
                    <a:pt x="3024886" y="2039366"/>
                  </a:cubicBezTo>
                  <a:lnTo>
                    <a:pt x="16891" y="2039366"/>
                  </a:lnTo>
                  <a:cubicBezTo>
                    <a:pt x="7493" y="2039366"/>
                    <a:pt x="0" y="2031746"/>
                    <a:pt x="0" y="2022475"/>
                  </a:cubicBezTo>
                  <a:lnTo>
                    <a:pt x="0" y="16891"/>
                  </a:lnTo>
                  <a:cubicBezTo>
                    <a:pt x="0" y="7620"/>
                    <a:pt x="7620" y="0"/>
                    <a:pt x="16891" y="0"/>
                  </a:cubicBezTo>
                  <a:moveTo>
                    <a:pt x="16891" y="33909"/>
                  </a:moveTo>
                  <a:lnTo>
                    <a:pt x="16891" y="16891"/>
                  </a:lnTo>
                  <a:lnTo>
                    <a:pt x="33909" y="16891"/>
                  </a:lnTo>
                  <a:lnTo>
                    <a:pt x="33909" y="2022475"/>
                  </a:lnTo>
                  <a:lnTo>
                    <a:pt x="16891" y="2022475"/>
                  </a:lnTo>
                  <a:lnTo>
                    <a:pt x="16891" y="2005584"/>
                  </a:lnTo>
                  <a:lnTo>
                    <a:pt x="3024886" y="2005584"/>
                  </a:lnTo>
                  <a:lnTo>
                    <a:pt x="3024886" y="2022475"/>
                  </a:lnTo>
                  <a:lnTo>
                    <a:pt x="3007995" y="2022475"/>
                  </a:lnTo>
                  <a:lnTo>
                    <a:pt x="3007995" y="16891"/>
                  </a:lnTo>
                  <a:lnTo>
                    <a:pt x="3024886" y="16891"/>
                  </a:lnTo>
                  <a:lnTo>
                    <a:pt x="3024886" y="33909"/>
                  </a:lnTo>
                  <a:lnTo>
                    <a:pt x="16891" y="33909"/>
                  </a:lnTo>
                  <a:close/>
                </a:path>
              </a:pathLst>
            </a:custGeom>
            <a:solidFill>
              <a:srgbClr val="385D8A"/>
            </a:solidFill>
          </p:spPr>
        </p:sp>
      </p:grpSp>
      <p:grpSp>
        <p:nvGrpSpPr>
          <p:cNvPr name="Group 35" id="35"/>
          <p:cNvGrpSpPr/>
          <p:nvPr/>
        </p:nvGrpSpPr>
        <p:grpSpPr>
          <a:xfrm rot="0">
            <a:off x="8031248" y="5689453"/>
            <a:ext cx="2653961" cy="1779372"/>
            <a:chOff x="0" y="0"/>
            <a:chExt cx="3041831" cy="2039423"/>
          </a:xfrm>
        </p:grpSpPr>
        <p:sp>
          <p:nvSpPr>
            <p:cNvPr name="Freeform 36" id="36"/>
            <p:cNvSpPr/>
            <p:nvPr/>
          </p:nvSpPr>
          <p:spPr>
            <a:xfrm flipH="false" flipV="false" rot="0">
              <a:off x="0" y="0"/>
              <a:ext cx="3041831" cy="2039423"/>
            </a:xfrm>
            <a:custGeom>
              <a:avLst/>
              <a:gdLst/>
              <a:ahLst/>
              <a:cxnLst/>
              <a:rect r="r" b="b" t="t" l="l"/>
              <a:pathLst>
                <a:path h="2039423" w="3041831">
                  <a:moveTo>
                    <a:pt x="0" y="0"/>
                  </a:moveTo>
                  <a:lnTo>
                    <a:pt x="3041831" y="0"/>
                  </a:lnTo>
                  <a:lnTo>
                    <a:pt x="3041831" y="2039423"/>
                  </a:lnTo>
                  <a:lnTo>
                    <a:pt x="0" y="2039423"/>
                  </a:lnTo>
                  <a:close/>
                </a:path>
              </a:pathLst>
            </a:custGeom>
            <a:solidFill>
              <a:srgbClr val="000000">
                <a:alpha val="0"/>
              </a:srgbClr>
            </a:solidFill>
          </p:spPr>
        </p:sp>
        <p:sp>
          <p:nvSpPr>
            <p:cNvPr name="TextBox 37" id="37"/>
            <p:cNvSpPr txBox="true"/>
            <p:nvPr/>
          </p:nvSpPr>
          <p:spPr>
            <a:xfrm>
              <a:off x="0" y="-9525"/>
              <a:ext cx="3041831" cy="2048948"/>
            </a:xfrm>
            <a:prstGeom prst="rect">
              <a:avLst/>
            </a:prstGeom>
          </p:spPr>
          <p:txBody>
            <a:bodyPr anchor="ctr" rtlCol="false" tIns="0" lIns="0" bIns="0" rIns="0"/>
            <a:lstStyle/>
            <a:p>
              <a:pPr algn="ctr">
                <a:lnSpc>
                  <a:spcPts val="2160"/>
                </a:lnSpc>
              </a:pPr>
              <a:r>
                <a:rPr lang="en-US" sz="1800">
                  <a:solidFill>
                    <a:srgbClr val="000000"/>
                  </a:solidFill>
                  <a:latin typeface="Nanum Square"/>
                  <a:ea typeface="Nanum Square"/>
                  <a:cs typeface="Nanum Square"/>
                  <a:sym typeface="Nanum Square"/>
                </a:rPr>
                <a:t>각 테이블 ldg-ym 으로 Partition 실행</a:t>
              </a:r>
            </a:p>
          </p:txBody>
        </p:sp>
      </p:grpSp>
      <p:grpSp>
        <p:nvGrpSpPr>
          <p:cNvPr name="Group 38" id="38"/>
          <p:cNvGrpSpPr/>
          <p:nvPr/>
        </p:nvGrpSpPr>
        <p:grpSpPr>
          <a:xfrm rot="0">
            <a:off x="8015365" y="3047084"/>
            <a:ext cx="2703666" cy="602817"/>
            <a:chOff x="0" y="0"/>
            <a:chExt cx="3098800" cy="690917"/>
          </a:xfrm>
        </p:grpSpPr>
        <p:sp>
          <p:nvSpPr>
            <p:cNvPr name="Freeform 39" id="39"/>
            <p:cNvSpPr/>
            <p:nvPr/>
          </p:nvSpPr>
          <p:spPr>
            <a:xfrm flipH="false" flipV="false" rot="0">
              <a:off x="0" y="0"/>
              <a:ext cx="3098800" cy="690917"/>
            </a:xfrm>
            <a:custGeom>
              <a:avLst/>
              <a:gdLst/>
              <a:ahLst/>
              <a:cxnLst/>
              <a:rect r="r" b="b" t="t" l="l"/>
              <a:pathLst>
                <a:path h="690917" w="3098800">
                  <a:moveTo>
                    <a:pt x="0" y="0"/>
                  </a:moveTo>
                  <a:lnTo>
                    <a:pt x="3098800" y="0"/>
                  </a:lnTo>
                  <a:lnTo>
                    <a:pt x="3098800" y="690917"/>
                  </a:lnTo>
                  <a:lnTo>
                    <a:pt x="0" y="690917"/>
                  </a:lnTo>
                  <a:close/>
                </a:path>
              </a:pathLst>
            </a:custGeom>
            <a:solidFill>
              <a:srgbClr val="000000">
                <a:alpha val="0"/>
              </a:srgbClr>
            </a:solidFill>
          </p:spPr>
        </p:sp>
        <p:sp>
          <p:nvSpPr>
            <p:cNvPr name="TextBox 40" id="40"/>
            <p:cNvSpPr txBox="true"/>
            <p:nvPr/>
          </p:nvSpPr>
          <p:spPr>
            <a:xfrm>
              <a:off x="0" y="-104775"/>
              <a:ext cx="3098800" cy="795692"/>
            </a:xfrm>
            <a:prstGeom prst="rect">
              <a:avLst/>
            </a:prstGeom>
          </p:spPr>
          <p:txBody>
            <a:bodyPr anchor="ctr" rtlCol="false" tIns="0" lIns="0" bIns="0" rIns="0"/>
            <a:lstStyle/>
            <a:p>
              <a:pPr algn="ctr">
                <a:lnSpc>
                  <a:spcPts val="3665"/>
                </a:lnSpc>
              </a:pPr>
              <a:r>
                <a:rPr lang="en-US" sz="2300" b="true">
                  <a:solidFill>
                    <a:srgbClr val="FFFFFF"/>
                  </a:solidFill>
                  <a:latin typeface="Nanum Square Bold"/>
                  <a:ea typeface="Nanum Square Bold"/>
                  <a:cs typeface="Nanum Square Bold"/>
                  <a:sym typeface="Nanum Square Bold"/>
                </a:rPr>
                <a:t>ODS Table</a:t>
              </a:r>
            </a:p>
          </p:txBody>
        </p:sp>
      </p:grpSp>
      <p:grpSp>
        <p:nvGrpSpPr>
          <p:cNvPr name="Group 41" id="41"/>
          <p:cNvGrpSpPr/>
          <p:nvPr/>
        </p:nvGrpSpPr>
        <p:grpSpPr>
          <a:xfrm rot="0">
            <a:off x="12103474" y="3087540"/>
            <a:ext cx="2703666" cy="602817"/>
            <a:chOff x="0" y="0"/>
            <a:chExt cx="3098800" cy="690917"/>
          </a:xfrm>
        </p:grpSpPr>
        <p:sp>
          <p:nvSpPr>
            <p:cNvPr name="Freeform 42" id="42"/>
            <p:cNvSpPr/>
            <p:nvPr/>
          </p:nvSpPr>
          <p:spPr>
            <a:xfrm flipH="false" flipV="false" rot="0">
              <a:off x="0" y="0"/>
              <a:ext cx="3098800" cy="690917"/>
            </a:xfrm>
            <a:custGeom>
              <a:avLst/>
              <a:gdLst/>
              <a:ahLst/>
              <a:cxnLst/>
              <a:rect r="r" b="b" t="t" l="l"/>
              <a:pathLst>
                <a:path h="690917" w="3098800">
                  <a:moveTo>
                    <a:pt x="0" y="0"/>
                  </a:moveTo>
                  <a:lnTo>
                    <a:pt x="3098800" y="0"/>
                  </a:lnTo>
                  <a:lnTo>
                    <a:pt x="3098800" y="690917"/>
                  </a:lnTo>
                  <a:lnTo>
                    <a:pt x="0" y="690917"/>
                  </a:lnTo>
                  <a:close/>
                </a:path>
              </a:pathLst>
            </a:custGeom>
            <a:solidFill>
              <a:srgbClr val="000000">
                <a:alpha val="0"/>
              </a:srgbClr>
            </a:solidFill>
          </p:spPr>
        </p:sp>
        <p:sp>
          <p:nvSpPr>
            <p:cNvPr name="TextBox 43" id="43"/>
            <p:cNvSpPr txBox="true"/>
            <p:nvPr/>
          </p:nvSpPr>
          <p:spPr>
            <a:xfrm>
              <a:off x="0" y="-104775"/>
              <a:ext cx="3098800" cy="795692"/>
            </a:xfrm>
            <a:prstGeom prst="rect">
              <a:avLst/>
            </a:prstGeom>
          </p:spPr>
          <p:txBody>
            <a:bodyPr anchor="ctr" rtlCol="false" tIns="0" lIns="0" bIns="0" rIns="0"/>
            <a:lstStyle/>
            <a:p>
              <a:pPr algn="ctr">
                <a:lnSpc>
                  <a:spcPts val="3665"/>
                </a:lnSpc>
              </a:pPr>
              <a:r>
                <a:rPr lang="en-US" sz="2300" b="true">
                  <a:solidFill>
                    <a:srgbClr val="FFFFFF"/>
                  </a:solidFill>
                  <a:latin typeface="Nanum Square Bold"/>
                  <a:ea typeface="Nanum Square Bold"/>
                  <a:cs typeface="Nanum Square Bold"/>
                  <a:sym typeface="Nanum Square Bold"/>
                </a:rPr>
                <a:t>DM Table</a:t>
              </a:r>
            </a:p>
          </p:txBody>
        </p:sp>
      </p:grpSp>
      <p:grpSp>
        <p:nvGrpSpPr>
          <p:cNvPr name="Group 44" id="44"/>
          <p:cNvGrpSpPr/>
          <p:nvPr/>
        </p:nvGrpSpPr>
        <p:grpSpPr>
          <a:xfrm rot="0">
            <a:off x="6591894" y="4639612"/>
            <a:ext cx="1456977" cy="1972769"/>
            <a:chOff x="0" y="0"/>
            <a:chExt cx="1669911" cy="2261084"/>
          </a:xfrm>
        </p:grpSpPr>
        <p:sp>
          <p:nvSpPr>
            <p:cNvPr name="Freeform 45" id="45"/>
            <p:cNvSpPr/>
            <p:nvPr/>
          </p:nvSpPr>
          <p:spPr>
            <a:xfrm flipH="false" flipV="false" rot="0">
              <a:off x="-2540" y="-2540"/>
              <a:ext cx="1675003" cy="2266188"/>
            </a:xfrm>
            <a:custGeom>
              <a:avLst/>
              <a:gdLst/>
              <a:ahLst/>
              <a:cxnLst/>
              <a:rect r="r" b="b" t="t" l="l"/>
              <a:pathLst>
                <a:path h="2266188" w="1675003">
                  <a:moveTo>
                    <a:pt x="36957" y="10287"/>
                  </a:moveTo>
                  <a:lnTo>
                    <a:pt x="1668780" y="2233295"/>
                  </a:lnTo>
                  <a:cubicBezTo>
                    <a:pt x="1675003" y="2241804"/>
                    <a:pt x="1673225" y="2253742"/>
                    <a:pt x="1664716" y="2259965"/>
                  </a:cubicBezTo>
                  <a:cubicBezTo>
                    <a:pt x="1656207" y="2266188"/>
                    <a:pt x="1644269" y="2264410"/>
                    <a:pt x="1638046" y="2255901"/>
                  </a:cubicBezTo>
                  <a:lnTo>
                    <a:pt x="6223" y="32893"/>
                  </a:lnTo>
                  <a:cubicBezTo>
                    <a:pt x="0" y="24384"/>
                    <a:pt x="1778" y="12446"/>
                    <a:pt x="10287" y="6223"/>
                  </a:cubicBezTo>
                  <a:cubicBezTo>
                    <a:pt x="18796" y="0"/>
                    <a:pt x="30734" y="1778"/>
                    <a:pt x="36957" y="10287"/>
                  </a:cubicBezTo>
                  <a:close/>
                </a:path>
              </a:pathLst>
            </a:custGeom>
            <a:solidFill>
              <a:srgbClr val="4F81BD"/>
            </a:solidFill>
          </p:spPr>
        </p:sp>
      </p:grpSp>
      <p:grpSp>
        <p:nvGrpSpPr>
          <p:cNvPr name="Group 46" id="46"/>
          <p:cNvGrpSpPr/>
          <p:nvPr/>
        </p:nvGrpSpPr>
        <p:grpSpPr>
          <a:xfrm rot="0">
            <a:off x="6580497" y="6095286"/>
            <a:ext cx="1451752" cy="511241"/>
            <a:chOff x="0" y="0"/>
            <a:chExt cx="1682973" cy="592667"/>
          </a:xfrm>
        </p:grpSpPr>
        <p:sp>
          <p:nvSpPr>
            <p:cNvPr name="Freeform 47" id="47"/>
            <p:cNvSpPr/>
            <p:nvPr/>
          </p:nvSpPr>
          <p:spPr>
            <a:xfrm flipH="false" flipV="false" rot="0">
              <a:off x="-2413" y="-2413"/>
              <a:ext cx="1687830" cy="597535"/>
            </a:xfrm>
            <a:custGeom>
              <a:avLst/>
              <a:gdLst/>
              <a:ahLst/>
              <a:cxnLst/>
              <a:rect r="r" b="b" t="t" l="l"/>
              <a:pathLst>
                <a:path h="597535" w="1687830">
                  <a:moveTo>
                    <a:pt x="27559" y="3429"/>
                  </a:moveTo>
                  <a:lnTo>
                    <a:pt x="1672463" y="558038"/>
                  </a:lnTo>
                  <a:cubicBezTo>
                    <a:pt x="1682496" y="561340"/>
                    <a:pt x="1687830" y="572262"/>
                    <a:pt x="1684401" y="582168"/>
                  </a:cubicBezTo>
                  <a:cubicBezTo>
                    <a:pt x="1680972" y="592074"/>
                    <a:pt x="1670177" y="597535"/>
                    <a:pt x="1660271" y="594106"/>
                  </a:cubicBezTo>
                  <a:lnTo>
                    <a:pt x="15367" y="39497"/>
                  </a:lnTo>
                  <a:cubicBezTo>
                    <a:pt x="5461" y="36195"/>
                    <a:pt x="0" y="25400"/>
                    <a:pt x="3429" y="15367"/>
                  </a:cubicBezTo>
                  <a:cubicBezTo>
                    <a:pt x="6858" y="5334"/>
                    <a:pt x="17526" y="0"/>
                    <a:pt x="27559" y="3429"/>
                  </a:cubicBezTo>
                  <a:close/>
                </a:path>
              </a:pathLst>
            </a:custGeom>
            <a:solidFill>
              <a:srgbClr val="4F81BD"/>
            </a:solidFill>
          </p:spPr>
        </p:sp>
      </p:grpSp>
      <p:grpSp>
        <p:nvGrpSpPr>
          <p:cNvPr name="Group 48" id="48"/>
          <p:cNvGrpSpPr/>
          <p:nvPr/>
        </p:nvGrpSpPr>
        <p:grpSpPr>
          <a:xfrm rot="0">
            <a:off x="6580497" y="6579139"/>
            <a:ext cx="1468374" cy="1000103"/>
            <a:chOff x="0" y="0"/>
            <a:chExt cx="1682973" cy="1146265"/>
          </a:xfrm>
        </p:grpSpPr>
        <p:sp>
          <p:nvSpPr>
            <p:cNvPr name="Freeform 49" id="49"/>
            <p:cNvSpPr/>
            <p:nvPr/>
          </p:nvSpPr>
          <p:spPr>
            <a:xfrm flipH="false" flipV="false" rot="0">
              <a:off x="-2540" y="-2540"/>
              <a:ext cx="1688084" cy="1151382"/>
            </a:xfrm>
            <a:custGeom>
              <a:avLst/>
              <a:gdLst/>
              <a:ahLst/>
              <a:cxnLst/>
              <a:rect r="r" b="b" t="t" l="l"/>
              <a:pathLst>
                <a:path h="1151382" w="1688084">
                  <a:moveTo>
                    <a:pt x="10922" y="1113917"/>
                  </a:moveTo>
                  <a:lnTo>
                    <a:pt x="1655826" y="5842"/>
                  </a:lnTo>
                  <a:cubicBezTo>
                    <a:pt x="1664589" y="0"/>
                    <a:pt x="1676400" y="2286"/>
                    <a:pt x="1682242" y="11049"/>
                  </a:cubicBezTo>
                  <a:cubicBezTo>
                    <a:pt x="1688084" y="19812"/>
                    <a:pt x="1685798" y="31623"/>
                    <a:pt x="1677035" y="37465"/>
                  </a:cubicBezTo>
                  <a:lnTo>
                    <a:pt x="32258" y="1145540"/>
                  </a:lnTo>
                  <a:cubicBezTo>
                    <a:pt x="23495" y="1151382"/>
                    <a:pt x="11684" y="1149096"/>
                    <a:pt x="5842" y="1140333"/>
                  </a:cubicBezTo>
                  <a:cubicBezTo>
                    <a:pt x="0" y="1131570"/>
                    <a:pt x="2286" y="1119759"/>
                    <a:pt x="11049" y="1113917"/>
                  </a:cubicBezTo>
                  <a:close/>
                </a:path>
              </a:pathLst>
            </a:custGeom>
            <a:solidFill>
              <a:srgbClr val="4F81BD"/>
            </a:solidFill>
          </p:spPr>
        </p:sp>
      </p:grpSp>
      <p:grpSp>
        <p:nvGrpSpPr>
          <p:cNvPr name="Group 50" id="50"/>
          <p:cNvGrpSpPr/>
          <p:nvPr/>
        </p:nvGrpSpPr>
        <p:grpSpPr>
          <a:xfrm rot="0">
            <a:off x="6591894" y="6617969"/>
            <a:ext cx="1456977" cy="2411987"/>
            <a:chOff x="0" y="0"/>
            <a:chExt cx="1708011" cy="2827567"/>
          </a:xfrm>
        </p:grpSpPr>
        <p:sp>
          <p:nvSpPr>
            <p:cNvPr name="Freeform 51" id="51"/>
            <p:cNvSpPr/>
            <p:nvPr/>
          </p:nvSpPr>
          <p:spPr>
            <a:xfrm flipH="false" flipV="false" rot="0">
              <a:off x="-2667" y="-2667"/>
              <a:ext cx="1713357" cy="2832862"/>
            </a:xfrm>
            <a:custGeom>
              <a:avLst/>
              <a:gdLst/>
              <a:ahLst/>
              <a:cxnLst/>
              <a:rect r="r" b="b" t="t" l="l"/>
              <a:pathLst>
                <a:path h="2832862" w="1713357">
                  <a:moveTo>
                    <a:pt x="5334" y="2801366"/>
                  </a:moveTo>
                  <a:lnTo>
                    <a:pt x="1675257" y="11938"/>
                  </a:lnTo>
                  <a:cubicBezTo>
                    <a:pt x="1680718" y="2921"/>
                    <a:pt x="1692402" y="0"/>
                    <a:pt x="1701419" y="5334"/>
                  </a:cubicBezTo>
                  <a:cubicBezTo>
                    <a:pt x="1710436" y="10668"/>
                    <a:pt x="1713357" y="22479"/>
                    <a:pt x="1708023" y="31496"/>
                  </a:cubicBezTo>
                  <a:lnTo>
                    <a:pt x="38100" y="2820924"/>
                  </a:lnTo>
                  <a:cubicBezTo>
                    <a:pt x="32639" y="2829941"/>
                    <a:pt x="20955" y="2832862"/>
                    <a:pt x="11938" y="2827528"/>
                  </a:cubicBezTo>
                  <a:cubicBezTo>
                    <a:pt x="2921" y="2822194"/>
                    <a:pt x="0" y="2810383"/>
                    <a:pt x="5334" y="2801366"/>
                  </a:cubicBezTo>
                  <a:close/>
                </a:path>
              </a:pathLst>
            </a:custGeom>
            <a:solidFill>
              <a:srgbClr val="4F81BD"/>
            </a:solidFill>
          </p:spPr>
        </p:sp>
      </p:grpSp>
      <p:grpSp>
        <p:nvGrpSpPr>
          <p:cNvPr name="Group 52" id="52"/>
          <p:cNvGrpSpPr/>
          <p:nvPr/>
        </p:nvGrpSpPr>
        <p:grpSpPr>
          <a:xfrm rot="0">
            <a:off x="10658462" y="6568059"/>
            <a:ext cx="1419214" cy="55403"/>
            <a:chOff x="0" y="0"/>
            <a:chExt cx="1626628" cy="63500"/>
          </a:xfrm>
        </p:grpSpPr>
        <p:sp>
          <p:nvSpPr>
            <p:cNvPr name="Freeform 53" id="53"/>
            <p:cNvSpPr/>
            <p:nvPr/>
          </p:nvSpPr>
          <p:spPr>
            <a:xfrm flipH="false" flipV="false" rot="0">
              <a:off x="0" y="0"/>
              <a:ext cx="1626616" cy="63500"/>
            </a:xfrm>
            <a:custGeom>
              <a:avLst/>
              <a:gdLst/>
              <a:ahLst/>
              <a:cxnLst/>
              <a:rect r="r" b="b" t="t" l="l"/>
              <a:pathLst>
                <a:path h="63500" w="1626616">
                  <a:moveTo>
                    <a:pt x="31750" y="0"/>
                  </a:moveTo>
                  <a:lnTo>
                    <a:pt x="1594866" y="0"/>
                  </a:lnTo>
                  <a:cubicBezTo>
                    <a:pt x="1612392" y="0"/>
                    <a:pt x="1626616" y="14224"/>
                    <a:pt x="1626616" y="31750"/>
                  </a:cubicBezTo>
                  <a:cubicBezTo>
                    <a:pt x="1626616" y="49276"/>
                    <a:pt x="1612392" y="63500"/>
                    <a:pt x="1594866" y="63500"/>
                  </a:cubicBezTo>
                  <a:lnTo>
                    <a:pt x="31750" y="63500"/>
                  </a:lnTo>
                  <a:cubicBezTo>
                    <a:pt x="14224" y="63500"/>
                    <a:pt x="0" y="49276"/>
                    <a:pt x="0" y="31750"/>
                  </a:cubicBezTo>
                  <a:cubicBezTo>
                    <a:pt x="0" y="14224"/>
                    <a:pt x="14224" y="0"/>
                    <a:pt x="31750" y="0"/>
                  </a:cubicBezTo>
                  <a:close/>
                </a:path>
              </a:pathLst>
            </a:custGeom>
            <a:solidFill>
              <a:srgbClr val="4F81BD"/>
            </a:solidFill>
          </p:spPr>
        </p:sp>
      </p:grpSp>
      <p:grpSp>
        <p:nvGrpSpPr>
          <p:cNvPr name="Group 54" id="54"/>
          <p:cNvGrpSpPr/>
          <p:nvPr/>
        </p:nvGrpSpPr>
        <p:grpSpPr>
          <a:xfrm rot="0">
            <a:off x="12077676" y="5738082"/>
            <a:ext cx="2653961" cy="1779372"/>
            <a:chOff x="0" y="0"/>
            <a:chExt cx="3041831" cy="2039423"/>
          </a:xfrm>
        </p:grpSpPr>
        <p:sp>
          <p:nvSpPr>
            <p:cNvPr name="Freeform 55" id="55"/>
            <p:cNvSpPr/>
            <p:nvPr/>
          </p:nvSpPr>
          <p:spPr>
            <a:xfrm flipH="false" flipV="false" rot="0">
              <a:off x="0" y="0"/>
              <a:ext cx="3041831" cy="2039423"/>
            </a:xfrm>
            <a:custGeom>
              <a:avLst/>
              <a:gdLst/>
              <a:ahLst/>
              <a:cxnLst/>
              <a:rect r="r" b="b" t="t" l="l"/>
              <a:pathLst>
                <a:path h="2039423" w="3041831">
                  <a:moveTo>
                    <a:pt x="0" y="0"/>
                  </a:moveTo>
                  <a:lnTo>
                    <a:pt x="3041831" y="0"/>
                  </a:lnTo>
                  <a:lnTo>
                    <a:pt x="3041831" y="2039423"/>
                  </a:lnTo>
                  <a:lnTo>
                    <a:pt x="0" y="2039423"/>
                  </a:lnTo>
                  <a:close/>
                </a:path>
              </a:pathLst>
            </a:custGeom>
            <a:solidFill>
              <a:srgbClr val="000000">
                <a:alpha val="0"/>
              </a:srgbClr>
            </a:solidFill>
            <a:ln cap="sq">
              <a:noFill/>
              <a:prstDash val="solid"/>
              <a:miter/>
            </a:ln>
          </p:spPr>
        </p:sp>
        <p:sp>
          <p:nvSpPr>
            <p:cNvPr name="TextBox 56" id="56"/>
            <p:cNvSpPr txBox="true"/>
            <p:nvPr/>
          </p:nvSpPr>
          <p:spPr>
            <a:xfrm>
              <a:off x="0" y="-9525"/>
              <a:ext cx="3041831" cy="2048948"/>
            </a:xfrm>
            <a:prstGeom prst="rect">
              <a:avLst/>
            </a:prstGeom>
          </p:spPr>
          <p:txBody>
            <a:bodyPr anchor="ctr" rtlCol="false" tIns="0" lIns="0" bIns="0" rIns="0"/>
            <a:lstStyle/>
            <a:p>
              <a:pPr algn="ctr">
                <a:lnSpc>
                  <a:spcPts val="2160"/>
                </a:lnSpc>
              </a:pPr>
              <a:r>
                <a:rPr lang="en-US" sz="1800">
                  <a:solidFill>
                    <a:srgbClr val="000000"/>
                  </a:solidFill>
                  <a:latin typeface="Nanum Square"/>
                  <a:ea typeface="Nanum Square"/>
                  <a:cs typeface="Nanum Square"/>
                  <a:sym typeface="Nanum Square"/>
                </a:rPr>
                <a:t>시각화 테이블</a:t>
              </a:r>
            </a:p>
          </p:txBody>
        </p:sp>
      </p:grpSp>
      <p:grpSp>
        <p:nvGrpSpPr>
          <p:cNvPr name="Group 57" id="57"/>
          <p:cNvGrpSpPr/>
          <p:nvPr/>
        </p:nvGrpSpPr>
        <p:grpSpPr>
          <a:xfrm rot="0">
            <a:off x="1028700" y="978979"/>
            <a:ext cx="3557205" cy="395196"/>
            <a:chOff x="0" y="0"/>
            <a:chExt cx="4742940" cy="526928"/>
          </a:xfrm>
        </p:grpSpPr>
        <p:sp>
          <p:nvSpPr>
            <p:cNvPr name="Freeform 58" id="58"/>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59" id="59"/>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60" id="60"/>
          <p:cNvGrpSpPr/>
          <p:nvPr/>
        </p:nvGrpSpPr>
        <p:grpSpPr>
          <a:xfrm rot="0">
            <a:off x="1028700" y="1374175"/>
            <a:ext cx="7789185" cy="955113"/>
            <a:chOff x="0" y="0"/>
            <a:chExt cx="10385580" cy="1273484"/>
          </a:xfrm>
        </p:grpSpPr>
        <p:sp>
          <p:nvSpPr>
            <p:cNvPr name="Freeform 61" id="61"/>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62" id="62"/>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63" id="63"/>
          <p:cNvGrpSpPr/>
          <p:nvPr/>
        </p:nvGrpSpPr>
        <p:grpSpPr>
          <a:xfrm rot="0">
            <a:off x="1047750" y="2329288"/>
            <a:ext cx="12847663" cy="871451"/>
            <a:chOff x="0" y="0"/>
            <a:chExt cx="17130218" cy="1161935"/>
          </a:xfrm>
        </p:grpSpPr>
        <p:sp>
          <p:nvSpPr>
            <p:cNvPr name="Freeform 64" id="64"/>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65" id="65"/>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DB 아키텍쳐 및 데이터 흐름</a:t>
              </a:r>
            </a:p>
            <a:p>
              <a:pPr algn="l">
                <a:lnSpc>
                  <a:spcPts val="3802"/>
                </a:lnSpc>
              </a:pPr>
            </a:p>
          </p:txBody>
        </p:sp>
      </p:grpSp>
      <p:grpSp>
        <p:nvGrpSpPr>
          <p:cNvPr name="Group 66" id="66"/>
          <p:cNvGrpSpPr/>
          <p:nvPr/>
        </p:nvGrpSpPr>
        <p:grpSpPr>
          <a:xfrm rot="0">
            <a:off x="12077676" y="5722720"/>
            <a:ext cx="2653914" cy="1779322"/>
            <a:chOff x="0" y="0"/>
            <a:chExt cx="3041777" cy="2039366"/>
          </a:xfrm>
        </p:grpSpPr>
        <p:sp>
          <p:nvSpPr>
            <p:cNvPr name="Freeform 67" id="67"/>
            <p:cNvSpPr/>
            <p:nvPr/>
          </p:nvSpPr>
          <p:spPr>
            <a:xfrm flipH="false" flipV="false" rot="0">
              <a:off x="0" y="0"/>
              <a:ext cx="3041777" cy="2039366"/>
            </a:xfrm>
            <a:custGeom>
              <a:avLst/>
              <a:gdLst/>
              <a:ahLst/>
              <a:cxnLst/>
              <a:rect r="r" b="b" t="t" l="l"/>
              <a:pathLst>
                <a:path h="2039366" w="3041777">
                  <a:moveTo>
                    <a:pt x="16891" y="0"/>
                  </a:moveTo>
                  <a:lnTo>
                    <a:pt x="3024886" y="0"/>
                  </a:lnTo>
                  <a:cubicBezTo>
                    <a:pt x="3034284" y="0"/>
                    <a:pt x="3041777" y="7620"/>
                    <a:pt x="3041777" y="16891"/>
                  </a:cubicBezTo>
                  <a:lnTo>
                    <a:pt x="3041777" y="2022475"/>
                  </a:lnTo>
                  <a:cubicBezTo>
                    <a:pt x="3041777" y="2031873"/>
                    <a:pt x="3034157" y="2039366"/>
                    <a:pt x="3024886" y="2039366"/>
                  </a:cubicBezTo>
                  <a:lnTo>
                    <a:pt x="16891" y="2039366"/>
                  </a:lnTo>
                  <a:cubicBezTo>
                    <a:pt x="7493" y="2039366"/>
                    <a:pt x="0" y="2031746"/>
                    <a:pt x="0" y="2022475"/>
                  </a:cubicBezTo>
                  <a:lnTo>
                    <a:pt x="0" y="16891"/>
                  </a:lnTo>
                  <a:cubicBezTo>
                    <a:pt x="0" y="7620"/>
                    <a:pt x="7620" y="0"/>
                    <a:pt x="16891" y="0"/>
                  </a:cubicBezTo>
                  <a:moveTo>
                    <a:pt x="16891" y="33909"/>
                  </a:moveTo>
                  <a:lnTo>
                    <a:pt x="16891" y="16891"/>
                  </a:lnTo>
                  <a:lnTo>
                    <a:pt x="33909" y="16891"/>
                  </a:lnTo>
                  <a:lnTo>
                    <a:pt x="33909" y="2022475"/>
                  </a:lnTo>
                  <a:lnTo>
                    <a:pt x="16891" y="2022475"/>
                  </a:lnTo>
                  <a:lnTo>
                    <a:pt x="16891" y="2005584"/>
                  </a:lnTo>
                  <a:lnTo>
                    <a:pt x="3024886" y="2005584"/>
                  </a:lnTo>
                  <a:lnTo>
                    <a:pt x="3024886" y="2022475"/>
                  </a:lnTo>
                  <a:lnTo>
                    <a:pt x="3007995" y="2022475"/>
                  </a:lnTo>
                  <a:lnTo>
                    <a:pt x="3007995" y="16891"/>
                  </a:lnTo>
                  <a:lnTo>
                    <a:pt x="3024886" y="16891"/>
                  </a:lnTo>
                  <a:lnTo>
                    <a:pt x="3024886" y="33909"/>
                  </a:lnTo>
                  <a:lnTo>
                    <a:pt x="16891" y="33909"/>
                  </a:lnTo>
                  <a:close/>
                </a:path>
              </a:pathLst>
            </a:custGeom>
            <a:solidFill>
              <a:srgbClr val="385D8A"/>
            </a:solidFill>
          </p:spPr>
        </p:sp>
      </p:grpSp>
      <p:grpSp>
        <p:nvGrpSpPr>
          <p:cNvPr name="Group 68" id="68"/>
          <p:cNvGrpSpPr/>
          <p:nvPr/>
        </p:nvGrpSpPr>
        <p:grpSpPr>
          <a:xfrm rot="0">
            <a:off x="329171" y="209742"/>
            <a:ext cx="18054079" cy="115550"/>
            <a:chOff x="0" y="0"/>
            <a:chExt cx="4754984" cy="30433"/>
          </a:xfrm>
        </p:grpSpPr>
        <p:sp>
          <p:nvSpPr>
            <p:cNvPr name="Freeform 69" id="69"/>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70" id="70"/>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9171" y="209742"/>
            <a:ext cx="18054079" cy="115550"/>
            <a:chOff x="0" y="0"/>
            <a:chExt cx="4754984" cy="30433"/>
          </a:xfrm>
        </p:grpSpPr>
        <p:sp>
          <p:nvSpPr>
            <p:cNvPr name="Freeform 3" id="3"/>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4" id="4"/>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grpSp>
        <p:nvGrpSpPr>
          <p:cNvPr name="Group 5" id="5"/>
          <p:cNvGrpSpPr/>
          <p:nvPr/>
        </p:nvGrpSpPr>
        <p:grpSpPr>
          <a:xfrm rot="0">
            <a:off x="10844557" y="3457575"/>
            <a:ext cx="5478759" cy="2412130"/>
            <a:chOff x="0" y="0"/>
            <a:chExt cx="1442965" cy="635294"/>
          </a:xfrm>
        </p:grpSpPr>
        <p:sp>
          <p:nvSpPr>
            <p:cNvPr name="Freeform 6" id="6"/>
            <p:cNvSpPr/>
            <p:nvPr/>
          </p:nvSpPr>
          <p:spPr>
            <a:xfrm flipH="false" flipV="false" rot="0">
              <a:off x="0" y="0"/>
              <a:ext cx="1442965" cy="635294"/>
            </a:xfrm>
            <a:custGeom>
              <a:avLst/>
              <a:gdLst/>
              <a:ahLst/>
              <a:cxnLst/>
              <a:rect r="r" b="b" t="t" l="l"/>
              <a:pathLst>
                <a:path h="635294" w="1442965">
                  <a:moveTo>
                    <a:pt x="63589" y="0"/>
                  </a:moveTo>
                  <a:lnTo>
                    <a:pt x="1379377" y="0"/>
                  </a:lnTo>
                  <a:cubicBezTo>
                    <a:pt x="1414496" y="0"/>
                    <a:pt x="1442965" y="28470"/>
                    <a:pt x="1442965" y="63589"/>
                  </a:cubicBezTo>
                  <a:lnTo>
                    <a:pt x="1442965" y="571705"/>
                  </a:lnTo>
                  <a:cubicBezTo>
                    <a:pt x="1442965" y="588570"/>
                    <a:pt x="1436266" y="604744"/>
                    <a:pt x="1424341" y="616669"/>
                  </a:cubicBezTo>
                  <a:cubicBezTo>
                    <a:pt x="1412416" y="628594"/>
                    <a:pt x="1396242" y="635294"/>
                    <a:pt x="1379377" y="635294"/>
                  </a:cubicBezTo>
                  <a:lnTo>
                    <a:pt x="63589" y="635294"/>
                  </a:lnTo>
                  <a:cubicBezTo>
                    <a:pt x="28470" y="635294"/>
                    <a:pt x="0" y="606824"/>
                    <a:pt x="0" y="571705"/>
                  </a:cubicBezTo>
                  <a:lnTo>
                    <a:pt x="0" y="63589"/>
                  </a:lnTo>
                  <a:cubicBezTo>
                    <a:pt x="0" y="46724"/>
                    <a:pt x="6699" y="30550"/>
                    <a:pt x="18625" y="18625"/>
                  </a:cubicBezTo>
                  <a:cubicBezTo>
                    <a:pt x="30550" y="6699"/>
                    <a:pt x="46724" y="0"/>
                    <a:pt x="63589" y="0"/>
                  </a:cubicBezTo>
                  <a:close/>
                </a:path>
              </a:pathLst>
            </a:custGeom>
            <a:solidFill>
              <a:srgbClr val="F5F5F5"/>
            </a:solidFill>
          </p:spPr>
        </p:sp>
        <p:sp>
          <p:nvSpPr>
            <p:cNvPr name="TextBox 7" id="7"/>
            <p:cNvSpPr txBox="true"/>
            <p:nvPr/>
          </p:nvSpPr>
          <p:spPr>
            <a:xfrm>
              <a:off x="0" y="-142875"/>
              <a:ext cx="1442965" cy="778169"/>
            </a:xfrm>
            <a:prstGeom prst="rect">
              <a:avLst/>
            </a:prstGeom>
          </p:spPr>
          <p:txBody>
            <a:bodyPr anchor="ctr" rtlCol="false" tIns="50800" lIns="50800" bIns="50800" rIns="50800"/>
            <a:lstStyle/>
            <a:p>
              <a:pPr algn="ctr">
                <a:lnSpc>
                  <a:spcPts val="3466"/>
                </a:lnSpc>
              </a:pPr>
            </a:p>
            <a:p>
              <a:pPr algn="ctr">
                <a:lnSpc>
                  <a:spcPts val="3465"/>
                </a:lnSpc>
              </a:pPr>
            </a:p>
          </p:txBody>
        </p:sp>
      </p:grpSp>
      <p:grpSp>
        <p:nvGrpSpPr>
          <p:cNvPr name="Group 8" id="8"/>
          <p:cNvGrpSpPr/>
          <p:nvPr/>
        </p:nvGrpSpPr>
        <p:grpSpPr>
          <a:xfrm rot="0">
            <a:off x="5416886" y="4866611"/>
            <a:ext cx="2857980" cy="2857980"/>
            <a:chOff x="0" y="0"/>
            <a:chExt cx="812800" cy="812800"/>
          </a:xfrm>
        </p:grpSpPr>
        <p:sp>
          <p:nvSpPr>
            <p:cNvPr name="Freeform 9" id="9"/>
            <p:cNvSpPr/>
            <p:nvPr/>
          </p:nvSpPr>
          <p:spPr>
            <a:xfrm flipH="false" flipV="false" rot="0">
              <a:off x="57225" y="57225"/>
              <a:ext cx="698350" cy="698350"/>
            </a:xfrm>
            <a:custGeom>
              <a:avLst/>
              <a:gdLst/>
              <a:ahLst/>
              <a:cxnLst/>
              <a:rect r="r" b="b" t="t" l="l"/>
              <a:pathLst>
                <a:path h="698350" w="698350">
                  <a:moveTo>
                    <a:pt x="446864" y="40464"/>
                  </a:moveTo>
                  <a:lnTo>
                    <a:pt x="657886" y="251486"/>
                  </a:lnTo>
                  <a:cubicBezTo>
                    <a:pt x="683795" y="277395"/>
                    <a:pt x="698350" y="312535"/>
                    <a:pt x="698350" y="349175"/>
                  </a:cubicBezTo>
                  <a:cubicBezTo>
                    <a:pt x="698350" y="385815"/>
                    <a:pt x="683795" y="420955"/>
                    <a:pt x="657886" y="446864"/>
                  </a:cubicBezTo>
                  <a:lnTo>
                    <a:pt x="446864" y="657886"/>
                  </a:lnTo>
                  <a:cubicBezTo>
                    <a:pt x="420955" y="683795"/>
                    <a:pt x="385815" y="698350"/>
                    <a:pt x="349175" y="698350"/>
                  </a:cubicBezTo>
                  <a:cubicBezTo>
                    <a:pt x="312535" y="698350"/>
                    <a:pt x="277395" y="683795"/>
                    <a:pt x="251486" y="657886"/>
                  </a:cubicBezTo>
                  <a:lnTo>
                    <a:pt x="40464" y="446864"/>
                  </a:lnTo>
                  <a:cubicBezTo>
                    <a:pt x="14555" y="420955"/>
                    <a:pt x="0" y="385815"/>
                    <a:pt x="0" y="349175"/>
                  </a:cubicBezTo>
                  <a:cubicBezTo>
                    <a:pt x="0" y="312535"/>
                    <a:pt x="14555" y="277395"/>
                    <a:pt x="40464" y="251486"/>
                  </a:cubicBezTo>
                  <a:lnTo>
                    <a:pt x="251486" y="40464"/>
                  </a:lnTo>
                  <a:cubicBezTo>
                    <a:pt x="277395" y="14555"/>
                    <a:pt x="312535" y="0"/>
                    <a:pt x="349175" y="0"/>
                  </a:cubicBezTo>
                  <a:cubicBezTo>
                    <a:pt x="385815" y="0"/>
                    <a:pt x="420955" y="14555"/>
                    <a:pt x="446864" y="40464"/>
                  </a:cubicBezTo>
                  <a:close/>
                </a:path>
              </a:pathLst>
            </a:custGeom>
            <a:solidFill>
              <a:srgbClr val="5E76ED"/>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2759"/>
                </a:lnSpc>
              </a:pPr>
              <a:r>
                <a:rPr lang="en-US" b="true" sz="2299">
                  <a:solidFill>
                    <a:srgbClr val="FFFFFF"/>
                  </a:solidFill>
                  <a:latin typeface="Arial Bold"/>
                  <a:ea typeface="Arial Bold"/>
                  <a:cs typeface="Arial Bold"/>
                  <a:sym typeface="Arial Bold"/>
                </a:rPr>
                <a:t>원자재</a:t>
              </a:r>
            </a:p>
          </p:txBody>
        </p:sp>
      </p:grpSp>
      <p:grpSp>
        <p:nvGrpSpPr>
          <p:cNvPr name="Group 11" id="11"/>
          <p:cNvGrpSpPr/>
          <p:nvPr/>
        </p:nvGrpSpPr>
        <p:grpSpPr>
          <a:xfrm rot="0">
            <a:off x="2436556" y="4796592"/>
            <a:ext cx="2857980" cy="2857980"/>
            <a:chOff x="0" y="0"/>
            <a:chExt cx="812800" cy="812800"/>
          </a:xfrm>
        </p:grpSpPr>
        <p:sp>
          <p:nvSpPr>
            <p:cNvPr name="Freeform 12" id="12"/>
            <p:cNvSpPr/>
            <p:nvPr/>
          </p:nvSpPr>
          <p:spPr>
            <a:xfrm flipH="false" flipV="false" rot="0">
              <a:off x="57225" y="57225"/>
              <a:ext cx="698350" cy="698350"/>
            </a:xfrm>
            <a:custGeom>
              <a:avLst/>
              <a:gdLst/>
              <a:ahLst/>
              <a:cxnLst/>
              <a:rect r="r" b="b" t="t" l="l"/>
              <a:pathLst>
                <a:path h="698350" w="698350">
                  <a:moveTo>
                    <a:pt x="446864" y="40464"/>
                  </a:moveTo>
                  <a:lnTo>
                    <a:pt x="657886" y="251486"/>
                  </a:lnTo>
                  <a:cubicBezTo>
                    <a:pt x="683795" y="277395"/>
                    <a:pt x="698350" y="312535"/>
                    <a:pt x="698350" y="349175"/>
                  </a:cubicBezTo>
                  <a:cubicBezTo>
                    <a:pt x="698350" y="385815"/>
                    <a:pt x="683795" y="420955"/>
                    <a:pt x="657886" y="446864"/>
                  </a:cubicBezTo>
                  <a:lnTo>
                    <a:pt x="446864" y="657886"/>
                  </a:lnTo>
                  <a:cubicBezTo>
                    <a:pt x="420955" y="683795"/>
                    <a:pt x="385815" y="698350"/>
                    <a:pt x="349175" y="698350"/>
                  </a:cubicBezTo>
                  <a:cubicBezTo>
                    <a:pt x="312535" y="698350"/>
                    <a:pt x="277395" y="683795"/>
                    <a:pt x="251486" y="657886"/>
                  </a:cubicBezTo>
                  <a:lnTo>
                    <a:pt x="40464" y="446864"/>
                  </a:lnTo>
                  <a:cubicBezTo>
                    <a:pt x="14555" y="420955"/>
                    <a:pt x="0" y="385815"/>
                    <a:pt x="0" y="349175"/>
                  </a:cubicBezTo>
                  <a:cubicBezTo>
                    <a:pt x="0" y="312535"/>
                    <a:pt x="14555" y="277395"/>
                    <a:pt x="40464" y="251486"/>
                  </a:cubicBezTo>
                  <a:lnTo>
                    <a:pt x="251486" y="40464"/>
                  </a:lnTo>
                  <a:cubicBezTo>
                    <a:pt x="277395" y="14555"/>
                    <a:pt x="312535" y="0"/>
                    <a:pt x="349175" y="0"/>
                  </a:cubicBezTo>
                  <a:cubicBezTo>
                    <a:pt x="385815" y="0"/>
                    <a:pt x="420955" y="14555"/>
                    <a:pt x="446864" y="40464"/>
                  </a:cubicBezTo>
                  <a:close/>
                </a:path>
              </a:pathLst>
            </a:custGeom>
            <a:solidFill>
              <a:srgbClr val="5E76ED"/>
            </a:solidFill>
          </p:spPr>
        </p:sp>
        <p:sp>
          <p:nvSpPr>
            <p:cNvPr name="TextBox 13" id="13"/>
            <p:cNvSpPr txBox="true"/>
            <p:nvPr/>
          </p:nvSpPr>
          <p:spPr>
            <a:xfrm>
              <a:off x="139700" y="92075"/>
              <a:ext cx="533400" cy="581025"/>
            </a:xfrm>
            <a:prstGeom prst="rect">
              <a:avLst/>
            </a:prstGeom>
          </p:spPr>
          <p:txBody>
            <a:bodyPr anchor="ctr" rtlCol="false" tIns="50800" lIns="50800" bIns="50800" rIns="50800"/>
            <a:lstStyle/>
            <a:p>
              <a:pPr algn="ctr">
                <a:lnSpc>
                  <a:spcPts val="2759"/>
                </a:lnSpc>
              </a:pPr>
              <a:r>
                <a:rPr lang="en-US" b="true" sz="2299">
                  <a:solidFill>
                    <a:srgbClr val="FFFFFF"/>
                  </a:solidFill>
                  <a:latin typeface="Arial Bold"/>
                  <a:ea typeface="Arial Bold"/>
                  <a:cs typeface="Arial Bold"/>
                  <a:sym typeface="Arial Bold"/>
                </a:rPr>
                <a:t>주가</a:t>
              </a:r>
            </a:p>
          </p:txBody>
        </p:sp>
      </p:grpSp>
      <p:grpSp>
        <p:nvGrpSpPr>
          <p:cNvPr name="Group 14" id="14"/>
          <p:cNvGrpSpPr/>
          <p:nvPr/>
        </p:nvGrpSpPr>
        <p:grpSpPr>
          <a:xfrm rot="0">
            <a:off x="3900258" y="6347955"/>
            <a:ext cx="2857980" cy="2857980"/>
            <a:chOff x="0" y="0"/>
            <a:chExt cx="812800" cy="812800"/>
          </a:xfrm>
        </p:grpSpPr>
        <p:sp>
          <p:nvSpPr>
            <p:cNvPr name="Freeform 15" id="15"/>
            <p:cNvSpPr/>
            <p:nvPr/>
          </p:nvSpPr>
          <p:spPr>
            <a:xfrm flipH="false" flipV="false" rot="0">
              <a:off x="57225" y="57225"/>
              <a:ext cx="698350" cy="698350"/>
            </a:xfrm>
            <a:custGeom>
              <a:avLst/>
              <a:gdLst/>
              <a:ahLst/>
              <a:cxnLst/>
              <a:rect r="r" b="b" t="t" l="l"/>
              <a:pathLst>
                <a:path h="698350" w="698350">
                  <a:moveTo>
                    <a:pt x="446864" y="40464"/>
                  </a:moveTo>
                  <a:lnTo>
                    <a:pt x="657886" y="251486"/>
                  </a:lnTo>
                  <a:cubicBezTo>
                    <a:pt x="683795" y="277395"/>
                    <a:pt x="698350" y="312535"/>
                    <a:pt x="698350" y="349175"/>
                  </a:cubicBezTo>
                  <a:cubicBezTo>
                    <a:pt x="698350" y="385815"/>
                    <a:pt x="683795" y="420955"/>
                    <a:pt x="657886" y="446864"/>
                  </a:cubicBezTo>
                  <a:lnTo>
                    <a:pt x="446864" y="657886"/>
                  </a:lnTo>
                  <a:cubicBezTo>
                    <a:pt x="420955" y="683795"/>
                    <a:pt x="385815" y="698350"/>
                    <a:pt x="349175" y="698350"/>
                  </a:cubicBezTo>
                  <a:cubicBezTo>
                    <a:pt x="312535" y="698350"/>
                    <a:pt x="277395" y="683795"/>
                    <a:pt x="251486" y="657886"/>
                  </a:cubicBezTo>
                  <a:lnTo>
                    <a:pt x="40464" y="446864"/>
                  </a:lnTo>
                  <a:cubicBezTo>
                    <a:pt x="14555" y="420955"/>
                    <a:pt x="0" y="385815"/>
                    <a:pt x="0" y="349175"/>
                  </a:cubicBezTo>
                  <a:cubicBezTo>
                    <a:pt x="0" y="312535"/>
                    <a:pt x="14555" y="277395"/>
                    <a:pt x="40464" y="251486"/>
                  </a:cubicBezTo>
                  <a:lnTo>
                    <a:pt x="251486" y="40464"/>
                  </a:lnTo>
                  <a:cubicBezTo>
                    <a:pt x="277395" y="14555"/>
                    <a:pt x="312535" y="0"/>
                    <a:pt x="349175" y="0"/>
                  </a:cubicBezTo>
                  <a:cubicBezTo>
                    <a:pt x="385815" y="0"/>
                    <a:pt x="420955" y="14555"/>
                    <a:pt x="446864" y="40464"/>
                  </a:cubicBezTo>
                  <a:close/>
                </a:path>
              </a:pathLst>
            </a:custGeom>
            <a:solidFill>
              <a:srgbClr val="5E76ED"/>
            </a:solidFill>
          </p:spPr>
        </p:sp>
        <p:sp>
          <p:nvSpPr>
            <p:cNvPr name="TextBox 16" id="16"/>
            <p:cNvSpPr txBox="true"/>
            <p:nvPr/>
          </p:nvSpPr>
          <p:spPr>
            <a:xfrm>
              <a:off x="139700" y="92075"/>
              <a:ext cx="533400" cy="581025"/>
            </a:xfrm>
            <a:prstGeom prst="rect">
              <a:avLst/>
            </a:prstGeom>
          </p:spPr>
          <p:txBody>
            <a:bodyPr anchor="ctr" rtlCol="false" tIns="50800" lIns="50800" bIns="50800" rIns="50800"/>
            <a:lstStyle/>
            <a:p>
              <a:pPr algn="ctr">
                <a:lnSpc>
                  <a:spcPts val="2759"/>
                </a:lnSpc>
              </a:pPr>
              <a:r>
                <a:rPr lang="en-US" b="true" sz="2299">
                  <a:solidFill>
                    <a:srgbClr val="FFFFFF"/>
                  </a:solidFill>
                  <a:latin typeface="Arial Bold"/>
                  <a:ea typeface="Arial Bold"/>
                  <a:cs typeface="Arial Bold"/>
                  <a:sym typeface="Arial Bold"/>
                </a:rPr>
                <a:t>정치 &amp; 경제</a:t>
              </a:r>
            </a:p>
          </p:txBody>
        </p:sp>
      </p:grpSp>
      <p:grpSp>
        <p:nvGrpSpPr>
          <p:cNvPr name="Group 17" id="17"/>
          <p:cNvGrpSpPr/>
          <p:nvPr/>
        </p:nvGrpSpPr>
        <p:grpSpPr>
          <a:xfrm rot="0">
            <a:off x="3953184" y="3314700"/>
            <a:ext cx="2857980" cy="2857980"/>
            <a:chOff x="0" y="0"/>
            <a:chExt cx="812800" cy="812800"/>
          </a:xfrm>
        </p:grpSpPr>
        <p:sp>
          <p:nvSpPr>
            <p:cNvPr name="Freeform 18" id="18"/>
            <p:cNvSpPr/>
            <p:nvPr/>
          </p:nvSpPr>
          <p:spPr>
            <a:xfrm flipH="false" flipV="false" rot="0">
              <a:off x="57225" y="57225"/>
              <a:ext cx="698350" cy="698350"/>
            </a:xfrm>
            <a:custGeom>
              <a:avLst/>
              <a:gdLst/>
              <a:ahLst/>
              <a:cxnLst/>
              <a:rect r="r" b="b" t="t" l="l"/>
              <a:pathLst>
                <a:path h="698350" w="698350">
                  <a:moveTo>
                    <a:pt x="446864" y="40464"/>
                  </a:moveTo>
                  <a:lnTo>
                    <a:pt x="657886" y="251486"/>
                  </a:lnTo>
                  <a:cubicBezTo>
                    <a:pt x="683795" y="277395"/>
                    <a:pt x="698350" y="312535"/>
                    <a:pt x="698350" y="349175"/>
                  </a:cubicBezTo>
                  <a:cubicBezTo>
                    <a:pt x="698350" y="385815"/>
                    <a:pt x="683795" y="420955"/>
                    <a:pt x="657886" y="446864"/>
                  </a:cubicBezTo>
                  <a:lnTo>
                    <a:pt x="446864" y="657886"/>
                  </a:lnTo>
                  <a:cubicBezTo>
                    <a:pt x="420955" y="683795"/>
                    <a:pt x="385815" y="698350"/>
                    <a:pt x="349175" y="698350"/>
                  </a:cubicBezTo>
                  <a:cubicBezTo>
                    <a:pt x="312535" y="698350"/>
                    <a:pt x="277395" y="683795"/>
                    <a:pt x="251486" y="657886"/>
                  </a:cubicBezTo>
                  <a:lnTo>
                    <a:pt x="40464" y="446864"/>
                  </a:lnTo>
                  <a:cubicBezTo>
                    <a:pt x="14555" y="420955"/>
                    <a:pt x="0" y="385815"/>
                    <a:pt x="0" y="349175"/>
                  </a:cubicBezTo>
                  <a:cubicBezTo>
                    <a:pt x="0" y="312535"/>
                    <a:pt x="14555" y="277395"/>
                    <a:pt x="40464" y="251486"/>
                  </a:cubicBezTo>
                  <a:lnTo>
                    <a:pt x="251486" y="40464"/>
                  </a:lnTo>
                  <a:cubicBezTo>
                    <a:pt x="277395" y="14555"/>
                    <a:pt x="312535" y="0"/>
                    <a:pt x="349175" y="0"/>
                  </a:cubicBezTo>
                  <a:cubicBezTo>
                    <a:pt x="385815" y="0"/>
                    <a:pt x="420955" y="14555"/>
                    <a:pt x="446864" y="40464"/>
                  </a:cubicBezTo>
                  <a:close/>
                </a:path>
              </a:pathLst>
            </a:custGeom>
            <a:solidFill>
              <a:srgbClr val="5E76ED"/>
            </a:solidFill>
          </p:spPr>
        </p:sp>
        <p:sp>
          <p:nvSpPr>
            <p:cNvPr name="TextBox 19" id="19"/>
            <p:cNvSpPr txBox="true"/>
            <p:nvPr/>
          </p:nvSpPr>
          <p:spPr>
            <a:xfrm>
              <a:off x="139700" y="92075"/>
              <a:ext cx="533400" cy="581025"/>
            </a:xfrm>
            <a:prstGeom prst="rect">
              <a:avLst/>
            </a:prstGeom>
          </p:spPr>
          <p:txBody>
            <a:bodyPr anchor="ctr" rtlCol="false" tIns="50800" lIns="50800" bIns="50800" rIns="50800"/>
            <a:lstStyle/>
            <a:p>
              <a:pPr algn="ctr">
                <a:lnSpc>
                  <a:spcPts val="2759"/>
                </a:lnSpc>
              </a:pPr>
              <a:r>
                <a:rPr lang="en-US" b="true" sz="2299">
                  <a:solidFill>
                    <a:srgbClr val="FFFFFF"/>
                  </a:solidFill>
                  <a:latin typeface="Arial Bold"/>
                  <a:ea typeface="Arial Bold"/>
                  <a:cs typeface="Arial Bold"/>
                  <a:sym typeface="Arial Bold"/>
                </a:rPr>
                <a:t>완제품</a:t>
              </a:r>
            </a:p>
          </p:txBody>
        </p:sp>
      </p:grpSp>
      <p:grpSp>
        <p:nvGrpSpPr>
          <p:cNvPr name="Group 20" id="20"/>
          <p:cNvGrpSpPr/>
          <p:nvPr/>
        </p:nvGrpSpPr>
        <p:grpSpPr>
          <a:xfrm rot="0">
            <a:off x="10939807" y="3600450"/>
            <a:ext cx="5478759" cy="2126380"/>
            <a:chOff x="0" y="0"/>
            <a:chExt cx="5820662" cy="2259077"/>
          </a:xfrm>
        </p:grpSpPr>
        <p:sp>
          <p:nvSpPr>
            <p:cNvPr name="Freeform 21" id="21"/>
            <p:cNvSpPr/>
            <p:nvPr/>
          </p:nvSpPr>
          <p:spPr>
            <a:xfrm flipH="false" flipV="false" rot="0">
              <a:off x="0" y="0"/>
              <a:ext cx="5820663" cy="2259077"/>
            </a:xfrm>
            <a:custGeom>
              <a:avLst/>
              <a:gdLst/>
              <a:ahLst/>
              <a:cxnLst/>
              <a:rect r="r" b="b" t="t" l="l"/>
              <a:pathLst>
                <a:path h="2259077" w="5820663">
                  <a:moveTo>
                    <a:pt x="0" y="0"/>
                  </a:moveTo>
                  <a:lnTo>
                    <a:pt x="5820663" y="0"/>
                  </a:lnTo>
                  <a:lnTo>
                    <a:pt x="5820663" y="2259077"/>
                  </a:lnTo>
                  <a:lnTo>
                    <a:pt x="0" y="2259077"/>
                  </a:lnTo>
                  <a:close/>
                </a:path>
              </a:pathLst>
            </a:custGeom>
            <a:solidFill>
              <a:srgbClr val="000000">
                <a:alpha val="0"/>
              </a:srgbClr>
            </a:solidFill>
          </p:spPr>
        </p:sp>
        <p:sp>
          <p:nvSpPr>
            <p:cNvPr name="TextBox 22" id="22"/>
            <p:cNvSpPr txBox="true"/>
            <p:nvPr/>
          </p:nvSpPr>
          <p:spPr>
            <a:xfrm>
              <a:off x="0" y="-276225"/>
              <a:ext cx="5820662" cy="2535302"/>
            </a:xfrm>
            <a:prstGeom prst="rect">
              <a:avLst/>
            </a:prstGeom>
          </p:spPr>
          <p:txBody>
            <a:bodyPr anchor="ctr" rtlCol="false" tIns="0" lIns="0" bIns="0" rIns="0"/>
            <a:lstStyle/>
            <a:p>
              <a:pPr algn="l" marL="380046" indent="-126682" lvl="2">
                <a:lnSpc>
                  <a:spcPts val="5249"/>
                </a:lnSpc>
                <a:buFont typeface="Arial"/>
                <a:buChar char="⚬"/>
              </a:pPr>
              <a:r>
                <a:rPr lang="en-US" b="true" sz="2099">
                  <a:solidFill>
                    <a:srgbClr val="333333"/>
                  </a:solidFill>
                  <a:latin typeface="Nanum Square Bold"/>
                  <a:ea typeface="Nanum Square Bold"/>
                  <a:cs typeface="Nanum Square Bold"/>
                  <a:sym typeface="Nanum Square Bold"/>
                </a:rPr>
                <a:t>원자재의 가격과 완제품 가격 변동간의 관계</a:t>
              </a:r>
            </a:p>
            <a:p>
              <a:pPr algn="l" marL="380046" indent="-126682" lvl="2">
                <a:lnSpc>
                  <a:spcPts val="5249"/>
                </a:lnSpc>
                <a:buFont typeface="Arial"/>
                <a:buChar char="⚬"/>
              </a:pPr>
              <a:r>
                <a:rPr lang="en-US" b="true" sz="2099">
                  <a:solidFill>
                    <a:srgbClr val="333333"/>
                  </a:solidFill>
                  <a:latin typeface="Nanum Square Bold"/>
                  <a:ea typeface="Nanum Square Bold"/>
                  <a:cs typeface="Nanum Square Bold"/>
                  <a:sym typeface="Nanum Square Bold"/>
                </a:rPr>
                <a:t>정치 &amp; 경제적 요인의 가격 변동 영향</a:t>
              </a:r>
            </a:p>
            <a:p>
              <a:pPr algn="l" marL="380046" indent="-126682" lvl="2">
                <a:lnSpc>
                  <a:spcPts val="5249"/>
                </a:lnSpc>
                <a:buFont typeface="Arial"/>
                <a:buChar char="⚬"/>
              </a:pPr>
              <a:r>
                <a:rPr lang="en-US" b="true" sz="2099">
                  <a:solidFill>
                    <a:srgbClr val="333333"/>
                  </a:solidFill>
                  <a:latin typeface="Nanum Square Bold"/>
                  <a:ea typeface="Nanum Square Bold"/>
                  <a:cs typeface="Nanum Square Bold"/>
                  <a:sym typeface="Nanum Square Bold"/>
                </a:rPr>
                <a:t>제품 가격과 주가 변동 간의 관계</a:t>
              </a:r>
            </a:p>
          </p:txBody>
        </p:sp>
      </p:grpSp>
      <p:grpSp>
        <p:nvGrpSpPr>
          <p:cNvPr name="Group 23" id="23"/>
          <p:cNvGrpSpPr/>
          <p:nvPr/>
        </p:nvGrpSpPr>
        <p:grpSpPr>
          <a:xfrm rot="0">
            <a:off x="10844557" y="6592122"/>
            <a:ext cx="5478759" cy="2412130"/>
            <a:chOff x="0" y="0"/>
            <a:chExt cx="1442965" cy="635294"/>
          </a:xfrm>
        </p:grpSpPr>
        <p:sp>
          <p:nvSpPr>
            <p:cNvPr name="Freeform 24" id="24"/>
            <p:cNvSpPr/>
            <p:nvPr/>
          </p:nvSpPr>
          <p:spPr>
            <a:xfrm flipH="false" flipV="false" rot="0">
              <a:off x="0" y="0"/>
              <a:ext cx="1442965" cy="635294"/>
            </a:xfrm>
            <a:custGeom>
              <a:avLst/>
              <a:gdLst/>
              <a:ahLst/>
              <a:cxnLst/>
              <a:rect r="r" b="b" t="t" l="l"/>
              <a:pathLst>
                <a:path h="635294" w="1442965">
                  <a:moveTo>
                    <a:pt x="63589" y="0"/>
                  </a:moveTo>
                  <a:lnTo>
                    <a:pt x="1379377" y="0"/>
                  </a:lnTo>
                  <a:cubicBezTo>
                    <a:pt x="1414496" y="0"/>
                    <a:pt x="1442965" y="28470"/>
                    <a:pt x="1442965" y="63589"/>
                  </a:cubicBezTo>
                  <a:lnTo>
                    <a:pt x="1442965" y="571705"/>
                  </a:lnTo>
                  <a:cubicBezTo>
                    <a:pt x="1442965" y="588570"/>
                    <a:pt x="1436266" y="604744"/>
                    <a:pt x="1424341" y="616669"/>
                  </a:cubicBezTo>
                  <a:cubicBezTo>
                    <a:pt x="1412416" y="628594"/>
                    <a:pt x="1396242" y="635294"/>
                    <a:pt x="1379377" y="635294"/>
                  </a:cubicBezTo>
                  <a:lnTo>
                    <a:pt x="63589" y="635294"/>
                  </a:lnTo>
                  <a:cubicBezTo>
                    <a:pt x="28470" y="635294"/>
                    <a:pt x="0" y="606824"/>
                    <a:pt x="0" y="571705"/>
                  </a:cubicBezTo>
                  <a:lnTo>
                    <a:pt x="0" y="63589"/>
                  </a:lnTo>
                  <a:cubicBezTo>
                    <a:pt x="0" y="46724"/>
                    <a:pt x="6699" y="30550"/>
                    <a:pt x="18625" y="18625"/>
                  </a:cubicBezTo>
                  <a:cubicBezTo>
                    <a:pt x="30550" y="6699"/>
                    <a:pt x="46724" y="0"/>
                    <a:pt x="63589" y="0"/>
                  </a:cubicBezTo>
                  <a:close/>
                </a:path>
              </a:pathLst>
            </a:custGeom>
            <a:solidFill>
              <a:srgbClr val="F5F5F5"/>
            </a:solidFill>
          </p:spPr>
        </p:sp>
        <p:sp>
          <p:nvSpPr>
            <p:cNvPr name="TextBox 25" id="25"/>
            <p:cNvSpPr txBox="true"/>
            <p:nvPr/>
          </p:nvSpPr>
          <p:spPr>
            <a:xfrm>
              <a:off x="0" y="-142875"/>
              <a:ext cx="1442965" cy="778169"/>
            </a:xfrm>
            <a:prstGeom prst="rect">
              <a:avLst/>
            </a:prstGeom>
          </p:spPr>
          <p:txBody>
            <a:bodyPr anchor="ctr" rtlCol="false" tIns="50800" lIns="50800" bIns="50800" rIns="50800"/>
            <a:lstStyle/>
            <a:p>
              <a:pPr algn="ctr">
                <a:lnSpc>
                  <a:spcPts val="3466"/>
                </a:lnSpc>
              </a:pPr>
            </a:p>
            <a:p>
              <a:pPr algn="ctr">
                <a:lnSpc>
                  <a:spcPts val="3465"/>
                </a:lnSpc>
              </a:pPr>
            </a:p>
          </p:txBody>
        </p:sp>
      </p:grpSp>
      <p:grpSp>
        <p:nvGrpSpPr>
          <p:cNvPr name="Group 26" id="26"/>
          <p:cNvGrpSpPr/>
          <p:nvPr/>
        </p:nvGrpSpPr>
        <p:grpSpPr>
          <a:xfrm rot="0">
            <a:off x="10939807" y="6734997"/>
            <a:ext cx="2727716" cy="2126380"/>
            <a:chOff x="0" y="0"/>
            <a:chExt cx="2897940" cy="2259077"/>
          </a:xfrm>
        </p:grpSpPr>
        <p:sp>
          <p:nvSpPr>
            <p:cNvPr name="Freeform 27" id="27"/>
            <p:cNvSpPr/>
            <p:nvPr/>
          </p:nvSpPr>
          <p:spPr>
            <a:xfrm flipH="false" flipV="false" rot="0">
              <a:off x="0" y="0"/>
              <a:ext cx="2897940" cy="2259077"/>
            </a:xfrm>
            <a:custGeom>
              <a:avLst/>
              <a:gdLst/>
              <a:ahLst/>
              <a:cxnLst/>
              <a:rect r="r" b="b" t="t" l="l"/>
              <a:pathLst>
                <a:path h="2259077" w="2897940">
                  <a:moveTo>
                    <a:pt x="0" y="0"/>
                  </a:moveTo>
                  <a:lnTo>
                    <a:pt x="2897940" y="0"/>
                  </a:lnTo>
                  <a:lnTo>
                    <a:pt x="2897940" y="2259077"/>
                  </a:lnTo>
                  <a:lnTo>
                    <a:pt x="0" y="2259077"/>
                  </a:lnTo>
                  <a:close/>
                </a:path>
              </a:pathLst>
            </a:custGeom>
            <a:solidFill>
              <a:srgbClr val="000000">
                <a:alpha val="0"/>
              </a:srgbClr>
            </a:solidFill>
          </p:spPr>
        </p:sp>
        <p:sp>
          <p:nvSpPr>
            <p:cNvPr name="TextBox 28" id="28"/>
            <p:cNvSpPr txBox="true"/>
            <p:nvPr/>
          </p:nvSpPr>
          <p:spPr>
            <a:xfrm>
              <a:off x="0" y="-276225"/>
              <a:ext cx="2897940" cy="2535302"/>
            </a:xfrm>
            <a:prstGeom prst="rect">
              <a:avLst/>
            </a:prstGeom>
          </p:spPr>
          <p:txBody>
            <a:bodyPr anchor="ctr" rtlCol="false" tIns="0" lIns="0" bIns="0" rIns="0"/>
            <a:lstStyle/>
            <a:p>
              <a:pPr algn="l" marL="380046" indent="-126682" lvl="2">
                <a:lnSpc>
                  <a:spcPts val="5249"/>
                </a:lnSpc>
                <a:buFont typeface="Arial"/>
                <a:buChar char="⚬"/>
              </a:pPr>
              <a:r>
                <a:rPr lang="en-US" b="true" sz="2099">
                  <a:solidFill>
                    <a:srgbClr val="333333"/>
                  </a:solidFill>
                  <a:latin typeface="Nanum Square Bold"/>
                  <a:ea typeface="Nanum Square Bold"/>
                  <a:cs typeface="Nanum Square Bold"/>
                  <a:sym typeface="Nanum Square Bold"/>
                </a:rPr>
                <a:t>시장 변화 예측</a:t>
              </a:r>
            </a:p>
            <a:p>
              <a:pPr algn="l" marL="380046" indent="-126682" lvl="2">
                <a:lnSpc>
                  <a:spcPts val="5249"/>
                </a:lnSpc>
                <a:buFont typeface="Arial"/>
                <a:buChar char="⚬"/>
              </a:pPr>
              <a:r>
                <a:rPr lang="en-US" b="true" sz="2099">
                  <a:solidFill>
                    <a:srgbClr val="333333"/>
                  </a:solidFill>
                  <a:latin typeface="Nanum Square Bold"/>
                  <a:ea typeface="Nanum Square Bold"/>
                  <a:cs typeface="Nanum Square Bold"/>
                  <a:sym typeface="Nanum Square Bold"/>
                </a:rPr>
                <a:t>인사이트 도출</a:t>
              </a:r>
            </a:p>
          </p:txBody>
        </p:sp>
      </p:grpSp>
      <p:sp>
        <p:nvSpPr>
          <p:cNvPr name="Freeform 29" id="29"/>
          <p:cNvSpPr/>
          <p:nvPr/>
        </p:nvSpPr>
        <p:spPr>
          <a:xfrm flipH="true" flipV="false" rot="-5023199">
            <a:off x="8695011" y="5243747"/>
            <a:ext cx="2685035" cy="1694013"/>
          </a:xfrm>
          <a:custGeom>
            <a:avLst/>
            <a:gdLst/>
            <a:ahLst/>
            <a:cxnLst/>
            <a:rect r="r" b="b" t="t" l="l"/>
            <a:pathLst>
              <a:path h="1694013" w="2685035">
                <a:moveTo>
                  <a:pt x="2685034" y="0"/>
                </a:moveTo>
                <a:lnTo>
                  <a:pt x="0" y="0"/>
                </a:lnTo>
                <a:lnTo>
                  <a:pt x="0" y="1694013"/>
                </a:lnTo>
                <a:lnTo>
                  <a:pt x="2685034" y="1694013"/>
                </a:lnTo>
                <a:lnTo>
                  <a:pt x="26850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0" id="30"/>
          <p:cNvGrpSpPr/>
          <p:nvPr/>
        </p:nvGrpSpPr>
        <p:grpSpPr>
          <a:xfrm rot="0">
            <a:off x="1028700" y="978979"/>
            <a:ext cx="3557205" cy="395196"/>
            <a:chOff x="0" y="0"/>
            <a:chExt cx="4742940" cy="526928"/>
          </a:xfrm>
        </p:grpSpPr>
        <p:sp>
          <p:nvSpPr>
            <p:cNvPr name="Freeform 31" id="31"/>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32" id="32"/>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33" id="33"/>
          <p:cNvGrpSpPr/>
          <p:nvPr/>
        </p:nvGrpSpPr>
        <p:grpSpPr>
          <a:xfrm rot="0">
            <a:off x="1028700" y="1374175"/>
            <a:ext cx="7789185" cy="955113"/>
            <a:chOff x="0" y="0"/>
            <a:chExt cx="10385580" cy="1273484"/>
          </a:xfrm>
        </p:grpSpPr>
        <p:sp>
          <p:nvSpPr>
            <p:cNvPr name="Freeform 34" id="34"/>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35" id="35"/>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36" id="36"/>
          <p:cNvGrpSpPr/>
          <p:nvPr/>
        </p:nvGrpSpPr>
        <p:grpSpPr>
          <a:xfrm rot="0">
            <a:off x="1047750" y="2329288"/>
            <a:ext cx="12847663" cy="871451"/>
            <a:chOff x="0" y="0"/>
            <a:chExt cx="17130218" cy="1161935"/>
          </a:xfrm>
        </p:grpSpPr>
        <p:sp>
          <p:nvSpPr>
            <p:cNvPr name="Freeform 37" id="37"/>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38" id="38"/>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데이터 분석</a:t>
              </a:r>
            </a:p>
            <a:p>
              <a:pPr algn="l">
                <a:lnSpc>
                  <a:spcPts val="3802"/>
                </a:lnSpc>
              </a:pPr>
            </a:p>
          </p:txBody>
        </p:sp>
      </p:gr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500"/>
            <a:ext cx="16700500" cy="6274279"/>
            <a:chOff x="0" y="0"/>
            <a:chExt cx="22267333" cy="8365705"/>
          </a:xfrm>
        </p:grpSpPr>
        <p:sp>
          <p:nvSpPr>
            <p:cNvPr name="Freeform 3" id="3"/>
            <p:cNvSpPr/>
            <p:nvPr/>
          </p:nvSpPr>
          <p:spPr>
            <a:xfrm flipH="false" flipV="false" rot="0">
              <a:off x="0" y="0"/>
              <a:ext cx="22267290" cy="8365705"/>
            </a:xfrm>
            <a:custGeom>
              <a:avLst/>
              <a:gdLst/>
              <a:ahLst/>
              <a:cxnLst/>
              <a:rect r="r" b="b" t="t" l="l"/>
              <a:pathLst>
                <a:path h="8365705" w="22267290">
                  <a:moveTo>
                    <a:pt x="635000" y="0"/>
                  </a:moveTo>
                  <a:lnTo>
                    <a:pt x="21632290" y="0"/>
                  </a:lnTo>
                  <a:cubicBezTo>
                    <a:pt x="21982992" y="0"/>
                    <a:pt x="22267290" y="284299"/>
                    <a:pt x="22267290" y="635000"/>
                  </a:cubicBezTo>
                  <a:lnTo>
                    <a:pt x="22267290" y="7730705"/>
                  </a:lnTo>
                  <a:cubicBezTo>
                    <a:pt x="22267290" y="7899117"/>
                    <a:pt x="22200389" y="8060632"/>
                    <a:pt x="22081303" y="8179718"/>
                  </a:cubicBezTo>
                  <a:cubicBezTo>
                    <a:pt x="21962218" y="8298804"/>
                    <a:pt x="21800703" y="8365705"/>
                    <a:pt x="21632290" y="8365705"/>
                  </a:cubicBezTo>
                  <a:lnTo>
                    <a:pt x="635000" y="8365705"/>
                  </a:lnTo>
                  <a:cubicBezTo>
                    <a:pt x="284299" y="8365705"/>
                    <a:pt x="0" y="8081406"/>
                    <a:pt x="0" y="7730705"/>
                  </a:cubicBezTo>
                  <a:lnTo>
                    <a:pt x="0" y="635000"/>
                  </a:lnTo>
                  <a:cubicBezTo>
                    <a:pt x="0" y="284299"/>
                    <a:pt x="284299" y="0"/>
                    <a:pt x="635000" y="0"/>
                  </a:cubicBezTo>
                  <a:close/>
                </a:path>
              </a:pathLst>
            </a:custGeom>
            <a:blipFill>
              <a:blip r:embed="rId3"/>
              <a:stretch>
                <a:fillRect l="0" t="-19502" r="0" b="-19502"/>
              </a:stretch>
            </a:blipFill>
          </p:spPr>
        </p:sp>
      </p:grpSp>
      <p:grpSp>
        <p:nvGrpSpPr>
          <p:cNvPr name="Group 4" id="4"/>
          <p:cNvGrpSpPr/>
          <p:nvPr/>
        </p:nvGrpSpPr>
        <p:grpSpPr>
          <a:xfrm rot="0">
            <a:off x="2166735" y="8205895"/>
            <a:ext cx="3110315" cy="549321"/>
            <a:chOff x="0" y="0"/>
            <a:chExt cx="3954755" cy="698460"/>
          </a:xfrm>
        </p:grpSpPr>
        <p:sp>
          <p:nvSpPr>
            <p:cNvPr name="Freeform 5" id="5"/>
            <p:cNvSpPr/>
            <p:nvPr/>
          </p:nvSpPr>
          <p:spPr>
            <a:xfrm flipH="false" flipV="false" rot="0">
              <a:off x="0" y="0"/>
              <a:ext cx="3954780" cy="698500"/>
            </a:xfrm>
            <a:custGeom>
              <a:avLst/>
              <a:gdLst/>
              <a:ahLst/>
              <a:cxnLst/>
              <a:rect r="r" b="b" t="t" l="l"/>
              <a:pathLst>
                <a:path h="698500" w="3954780">
                  <a:moveTo>
                    <a:pt x="93472" y="0"/>
                  </a:moveTo>
                  <a:lnTo>
                    <a:pt x="3861181" y="0"/>
                  </a:lnTo>
                  <a:cubicBezTo>
                    <a:pt x="3885946" y="0"/>
                    <a:pt x="3909822" y="9906"/>
                    <a:pt x="3927348" y="27432"/>
                  </a:cubicBezTo>
                  <a:cubicBezTo>
                    <a:pt x="3944874" y="44958"/>
                    <a:pt x="3954780" y="68707"/>
                    <a:pt x="3954780" y="93599"/>
                  </a:cubicBezTo>
                  <a:lnTo>
                    <a:pt x="3954780" y="604901"/>
                  </a:lnTo>
                  <a:cubicBezTo>
                    <a:pt x="3954780" y="656590"/>
                    <a:pt x="3912870" y="698373"/>
                    <a:pt x="3861181" y="698373"/>
                  </a:cubicBezTo>
                  <a:lnTo>
                    <a:pt x="93472" y="698373"/>
                  </a:lnTo>
                  <a:cubicBezTo>
                    <a:pt x="41910" y="698500"/>
                    <a:pt x="0" y="656590"/>
                    <a:pt x="0" y="604901"/>
                  </a:cubicBezTo>
                  <a:lnTo>
                    <a:pt x="0" y="93472"/>
                  </a:lnTo>
                  <a:cubicBezTo>
                    <a:pt x="0" y="41910"/>
                    <a:pt x="41910" y="0"/>
                    <a:pt x="93472" y="0"/>
                  </a:cubicBezTo>
                  <a:close/>
                </a:path>
              </a:pathLst>
            </a:custGeom>
            <a:solidFill>
              <a:srgbClr val="5E76ED"/>
            </a:solidFill>
          </p:spPr>
        </p:sp>
      </p:grpSp>
      <p:grpSp>
        <p:nvGrpSpPr>
          <p:cNvPr name="Group 6" id="6"/>
          <p:cNvGrpSpPr/>
          <p:nvPr/>
        </p:nvGrpSpPr>
        <p:grpSpPr>
          <a:xfrm rot="0">
            <a:off x="2166735" y="8191159"/>
            <a:ext cx="3120303" cy="575147"/>
            <a:chOff x="0" y="0"/>
            <a:chExt cx="3789305" cy="698460"/>
          </a:xfrm>
        </p:grpSpPr>
        <p:sp>
          <p:nvSpPr>
            <p:cNvPr name="Freeform 7" id="7"/>
            <p:cNvSpPr/>
            <p:nvPr/>
          </p:nvSpPr>
          <p:spPr>
            <a:xfrm flipH="false" flipV="false" rot="0">
              <a:off x="0" y="0"/>
              <a:ext cx="3789306" cy="698460"/>
            </a:xfrm>
            <a:custGeom>
              <a:avLst/>
              <a:gdLst/>
              <a:ahLst/>
              <a:cxnLst/>
              <a:rect r="r" b="b" t="t" l="l"/>
              <a:pathLst>
                <a:path h="698460" w="3789306">
                  <a:moveTo>
                    <a:pt x="0" y="0"/>
                  </a:moveTo>
                  <a:lnTo>
                    <a:pt x="3789306" y="0"/>
                  </a:lnTo>
                  <a:lnTo>
                    <a:pt x="3789306" y="698460"/>
                  </a:lnTo>
                  <a:lnTo>
                    <a:pt x="0" y="698460"/>
                  </a:lnTo>
                  <a:close/>
                </a:path>
              </a:pathLst>
            </a:custGeom>
            <a:solidFill>
              <a:srgbClr val="000000">
                <a:alpha val="0"/>
              </a:srgbClr>
            </a:solidFill>
          </p:spPr>
        </p:sp>
        <p:sp>
          <p:nvSpPr>
            <p:cNvPr name="TextBox 8" id="8"/>
            <p:cNvSpPr txBox="true"/>
            <p:nvPr/>
          </p:nvSpPr>
          <p:spPr>
            <a:xfrm>
              <a:off x="0" y="-47625"/>
              <a:ext cx="3789305" cy="746085"/>
            </a:xfrm>
            <a:prstGeom prst="rect">
              <a:avLst/>
            </a:prstGeom>
          </p:spPr>
          <p:txBody>
            <a:bodyPr anchor="ctr" rtlCol="false" tIns="0" lIns="0" bIns="0" rIns="0"/>
            <a:lstStyle/>
            <a:p>
              <a:pPr algn="ctr">
                <a:lnSpc>
                  <a:spcPts val="2639"/>
                </a:lnSpc>
              </a:pPr>
              <a:r>
                <a:rPr lang="en-US" sz="2199" b="true">
                  <a:solidFill>
                    <a:srgbClr val="F5F5F5"/>
                  </a:solidFill>
                  <a:latin typeface="Arial Bold"/>
                  <a:ea typeface="Arial Bold"/>
                  <a:cs typeface="Arial Bold"/>
                  <a:sym typeface="Arial Bold"/>
                </a:rPr>
                <a:t>SQL Lab</a:t>
              </a:r>
            </a:p>
          </p:txBody>
        </p:sp>
      </p:grpSp>
      <p:grpSp>
        <p:nvGrpSpPr>
          <p:cNvPr name="Group 9" id="9"/>
          <p:cNvGrpSpPr/>
          <p:nvPr/>
        </p:nvGrpSpPr>
        <p:grpSpPr>
          <a:xfrm rot="0">
            <a:off x="7912316" y="8192286"/>
            <a:ext cx="3110315" cy="549321"/>
            <a:chOff x="0" y="0"/>
            <a:chExt cx="3954755" cy="698460"/>
          </a:xfrm>
        </p:grpSpPr>
        <p:sp>
          <p:nvSpPr>
            <p:cNvPr name="Freeform 10" id="10"/>
            <p:cNvSpPr/>
            <p:nvPr/>
          </p:nvSpPr>
          <p:spPr>
            <a:xfrm flipH="false" flipV="false" rot="0">
              <a:off x="0" y="0"/>
              <a:ext cx="3954780" cy="698500"/>
            </a:xfrm>
            <a:custGeom>
              <a:avLst/>
              <a:gdLst/>
              <a:ahLst/>
              <a:cxnLst/>
              <a:rect r="r" b="b" t="t" l="l"/>
              <a:pathLst>
                <a:path h="698500" w="3954780">
                  <a:moveTo>
                    <a:pt x="93472" y="0"/>
                  </a:moveTo>
                  <a:lnTo>
                    <a:pt x="3861181" y="0"/>
                  </a:lnTo>
                  <a:cubicBezTo>
                    <a:pt x="3885946" y="0"/>
                    <a:pt x="3909822" y="9906"/>
                    <a:pt x="3927348" y="27432"/>
                  </a:cubicBezTo>
                  <a:cubicBezTo>
                    <a:pt x="3944874" y="44958"/>
                    <a:pt x="3954780" y="68707"/>
                    <a:pt x="3954780" y="93599"/>
                  </a:cubicBezTo>
                  <a:lnTo>
                    <a:pt x="3954780" y="604901"/>
                  </a:lnTo>
                  <a:cubicBezTo>
                    <a:pt x="3954780" y="656590"/>
                    <a:pt x="3912870" y="698373"/>
                    <a:pt x="3861181" y="698373"/>
                  </a:cubicBezTo>
                  <a:lnTo>
                    <a:pt x="93472" y="698373"/>
                  </a:lnTo>
                  <a:cubicBezTo>
                    <a:pt x="41910" y="698500"/>
                    <a:pt x="0" y="656590"/>
                    <a:pt x="0" y="604901"/>
                  </a:cubicBezTo>
                  <a:lnTo>
                    <a:pt x="0" y="93472"/>
                  </a:lnTo>
                  <a:cubicBezTo>
                    <a:pt x="0" y="41910"/>
                    <a:pt x="41910" y="0"/>
                    <a:pt x="93472" y="0"/>
                  </a:cubicBezTo>
                  <a:close/>
                </a:path>
              </a:pathLst>
            </a:custGeom>
            <a:solidFill>
              <a:srgbClr val="5E76ED"/>
            </a:solidFill>
          </p:spPr>
        </p:sp>
      </p:grpSp>
      <p:grpSp>
        <p:nvGrpSpPr>
          <p:cNvPr name="Group 11" id="11"/>
          <p:cNvGrpSpPr/>
          <p:nvPr/>
        </p:nvGrpSpPr>
        <p:grpSpPr>
          <a:xfrm rot="0">
            <a:off x="7923508" y="8227274"/>
            <a:ext cx="3110315" cy="502917"/>
            <a:chOff x="0" y="0"/>
            <a:chExt cx="3777176" cy="610744"/>
          </a:xfrm>
        </p:grpSpPr>
        <p:sp>
          <p:nvSpPr>
            <p:cNvPr name="Freeform 12" id="12"/>
            <p:cNvSpPr/>
            <p:nvPr/>
          </p:nvSpPr>
          <p:spPr>
            <a:xfrm flipH="false" flipV="false" rot="0">
              <a:off x="0" y="0"/>
              <a:ext cx="3777176" cy="610744"/>
            </a:xfrm>
            <a:custGeom>
              <a:avLst/>
              <a:gdLst/>
              <a:ahLst/>
              <a:cxnLst/>
              <a:rect r="r" b="b" t="t" l="l"/>
              <a:pathLst>
                <a:path h="610744" w="3777176">
                  <a:moveTo>
                    <a:pt x="0" y="0"/>
                  </a:moveTo>
                  <a:lnTo>
                    <a:pt x="3777176" y="0"/>
                  </a:lnTo>
                  <a:lnTo>
                    <a:pt x="3777176" y="610744"/>
                  </a:lnTo>
                  <a:lnTo>
                    <a:pt x="0" y="610744"/>
                  </a:lnTo>
                  <a:close/>
                </a:path>
              </a:pathLst>
            </a:custGeom>
            <a:solidFill>
              <a:srgbClr val="000000">
                <a:alpha val="0"/>
              </a:srgbClr>
            </a:solidFill>
          </p:spPr>
        </p:sp>
        <p:sp>
          <p:nvSpPr>
            <p:cNvPr name="TextBox 13" id="13"/>
            <p:cNvSpPr txBox="true"/>
            <p:nvPr/>
          </p:nvSpPr>
          <p:spPr>
            <a:xfrm>
              <a:off x="0" y="-47625"/>
              <a:ext cx="3777176" cy="658369"/>
            </a:xfrm>
            <a:prstGeom prst="rect">
              <a:avLst/>
            </a:prstGeom>
          </p:spPr>
          <p:txBody>
            <a:bodyPr anchor="ctr" rtlCol="false" tIns="0" lIns="0" bIns="0" rIns="0"/>
            <a:lstStyle/>
            <a:p>
              <a:pPr algn="ctr">
                <a:lnSpc>
                  <a:spcPts val="2639"/>
                </a:lnSpc>
              </a:pPr>
              <a:r>
                <a:rPr lang="en-US" sz="2199" b="true">
                  <a:solidFill>
                    <a:srgbClr val="F5F5F5"/>
                  </a:solidFill>
                  <a:latin typeface="Arial Bold"/>
                  <a:ea typeface="Arial Bold"/>
                  <a:cs typeface="Arial Bold"/>
                  <a:sym typeface="Arial Bold"/>
                </a:rPr>
                <a:t>Chart</a:t>
              </a:r>
            </a:p>
          </p:txBody>
        </p:sp>
      </p:grpSp>
      <p:grpSp>
        <p:nvGrpSpPr>
          <p:cNvPr name="Group 14" id="14"/>
          <p:cNvGrpSpPr/>
          <p:nvPr/>
        </p:nvGrpSpPr>
        <p:grpSpPr>
          <a:xfrm rot="0">
            <a:off x="13683376" y="8161511"/>
            <a:ext cx="3110315" cy="549321"/>
            <a:chOff x="0" y="0"/>
            <a:chExt cx="3954755" cy="698460"/>
          </a:xfrm>
        </p:grpSpPr>
        <p:sp>
          <p:nvSpPr>
            <p:cNvPr name="Freeform 15" id="15"/>
            <p:cNvSpPr/>
            <p:nvPr/>
          </p:nvSpPr>
          <p:spPr>
            <a:xfrm flipH="false" flipV="false" rot="0">
              <a:off x="0" y="0"/>
              <a:ext cx="3954780" cy="698500"/>
            </a:xfrm>
            <a:custGeom>
              <a:avLst/>
              <a:gdLst/>
              <a:ahLst/>
              <a:cxnLst/>
              <a:rect r="r" b="b" t="t" l="l"/>
              <a:pathLst>
                <a:path h="698500" w="3954780">
                  <a:moveTo>
                    <a:pt x="93472" y="0"/>
                  </a:moveTo>
                  <a:lnTo>
                    <a:pt x="3861181" y="0"/>
                  </a:lnTo>
                  <a:cubicBezTo>
                    <a:pt x="3885946" y="0"/>
                    <a:pt x="3909822" y="9906"/>
                    <a:pt x="3927348" y="27432"/>
                  </a:cubicBezTo>
                  <a:cubicBezTo>
                    <a:pt x="3944874" y="44958"/>
                    <a:pt x="3954780" y="68707"/>
                    <a:pt x="3954780" y="93599"/>
                  </a:cubicBezTo>
                  <a:lnTo>
                    <a:pt x="3954780" y="604901"/>
                  </a:lnTo>
                  <a:cubicBezTo>
                    <a:pt x="3954780" y="656590"/>
                    <a:pt x="3912870" y="698373"/>
                    <a:pt x="3861181" y="698373"/>
                  </a:cubicBezTo>
                  <a:lnTo>
                    <a:pt x="93472" y="698373"/>
                  </a:lnTo>
                  <a:cubicBezTo>
                    <a:pt x="41910" y="698500"/>
                    <a:pt x="0" y="656590"/>
                    <a:pt x="0" y="604901"/>
                  </a:cubicBezTo>
                  <a:lnTo>
                    <a:pt x="0" y="93472"/>
                  </a:lnTo>
                  <a:cubicBezTo>
                    <a:pt x="0" y="41910"/>
                    <a:pt x="41910" y="0"/>
                    <a:pt x="93472" y="0"/>
                  </a:cubicBezTo>
                  <a:close/>
                </a:path>
              </a:pathLst>
            </a:custGeom>
            <a:solidFill>
              <a:srgbClr val="5E76ED"/>
            </a:solidFill>
          </p:spPr>
        </p:sp>
      </p:grpSp>
      <p:grpSp>
        <p:nvGrpSpPr>
          <p:cNvPr name="Group 16" id="16"/>
          <p:cNvGrpSpPr/>
          <p:nvPr/>
        </p:nvGrpSpPr>
        <p:grpSpPr>
          <a:xfrm rot="0">
            <a:off x="13683376" y="8190462"/>
            <a:ext cx="3110315" cy="502917"/>
            <a:chOff x="0" y="0"/>
            <a:chExt cx="3777176" cy="610744"/>
          </a:xfrm>
        </p:grpSpPr>
        <p:sp>
          <p:nvSpPr>
            <p:cNvPr name="Freeform 17" id="17"/>
            <p:cNvSpPr/>
            <p:nvPr/>
          </p:nvSpPr>
          <p:spPr>
            <a:xfrm flipH="false" flipV="false" rot="0">
              <a:off x="0" y="0"/>
              <a:ext cx="3777176" cy="610744"/>
            </a:xfrm>
            <a:custGeom>
              <a:avLst/>
              <a:gdLst/>
              <a:ahLst/>
              <a:cxnLst/>
              <a:rect r="r" b="b" t="t" l="l"/>
              <a:pathLst>
                <a:path h="610744" w="3777176">
                  <a:moveTo>
                    <a:pt x="0" y="0"/>
                  </a:moveTo>
                  <a:lnTo>
                    <a:pt x="3777176" y="0"/>
                  </a:lnTo>
                  <a:lnTo>
                    <a:pt x="3777176" y="610744"/>
                  </a:lnTo>
                  <a:lnTo>
                    <a:pt x="0" y="610744"/>
                  </a:lnTo>
                  <a:close/>
                </a:path>
              </a:pathLst>
            </a:custGeom>
            <a:solidFill>
              <a:srgbClr val="000000">
                <a:alpha val="0"/>
              </a:srgbClr>
            </a:solidFill>
          </p:spPr>
        </p:sp>
        <p:sp>
          <p:nvSpPr>
            <p:cNvPr name="TextBox 18" id="18"/>
            <p:cNvSpPr txBox="true"/>
            <p:nvPr/>
          </p:nvSpPr>
          <p:spPr>
            <a:xfrm>
              <a:off x="0" y="-47625"/>
              <a:ext cx="3777176" cy="658369"/>
            </a:xfrm>
            <a:prstGeom prst="rect">
              <a:avLst/>
            </a:prstGeom>
          </p:spPr>
          <p:txBody>
            <a:bodyPr anchor="ctr" rtlCol="false" tIns="0" lIns="0" bIns="0" rIns="0"/>
            <a:lstStyle/>
            <a:p>
              <a:pPr algn="ctr">
                <a:lnSpc>
                  <a:spcPts val="2639"/>
                </a:lnSpc>
              </a:pPr>
              <a:r>
                <a:rPr lang="en-US" sz="2199" b="true">
                  <a:solidFill>
                    <a:srgbClr val="F5F5F5"/>
                  </a:solidFill>
                  <a:latin typeface="Arial Bold"/>
                  <a:ea typeface="Arial Bold"/>
                  <a:cs typeface="Arial Bold"/>
                  <a:sym typeface="Arial Bold"/>
                </a:rPr>
                <a:t>Dashboard</a:t>
              </a:r>
            </a:p>
          </p:txBody>
        </p:sp>
      </p:grpSp>
      <p:grpSp>
        <p:nvGrpSpPr>
          <p:cNvPr name="Group 19" id="19"/>
          <p:cNvGrpSpPr/>
          <p:nvPr/>
        </p:nvGrpSpPr>
        <p:grpSpPr>
          <a:xfrm rot="0">
            <a:off x="329171" y="209742"/>
            <a:ext cx="18054079" cy="115550"/>
            <a:chOff x="0" y="0"/>
            <a:chExt cx="4754984" cy="30433"/>
          </a:xfrm>
        </p:grpSpPr>
        <p:sp>
          <p:nvSpPr>
            <p:cNvPr name="Freeform 20" id="20"/>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1" id="21"/>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grpSp>
        <p:nvGrpSpPr>
          <p:cNvPr name="Group 22" id="22"/>
          <p:cNvGrpSpPr/>
          <p:nvPr/>
        </p:nvGrpSpPr>
        <p:grpSpPr>
          <a:xfrm rot="0">
            <a:off x="6205818" y="5878392"/>
            <a:ext cx="823226" cy="82322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D6D6D6"/>
            </a:solidFill>
          </p:spPr>
        </p:sp>
        <p:sp>
          <p:nvSpPr>
            <p:cNvPr name="TextBox 24" id="24"/>
            <p:cNvSpPr txBox="true"/>
            <p:nvPr/>
          </p:nvSpPr>
          <p:spPr>
            <a:xfrm>
              <a:off x="0" y="165100"/>
              <a:ext cx="711200" cy="444500"/>
            </a:xfrm>
            <a:prstGeom prst="rect">
              <a:avLst/>
            </a:prstGeom>
          </p:spPr>
          <p:txBody>
            <a:bodyPr anchor="ctr" rtlCol="false" tIns="50800" lIns="50800" bIns="50800" rIns="50800"/>
            <a:lstStyle/>
            <a:p>
              <a:pPr algn="ctr">
                <a:lnSpc>
                  <a:spcPts val="2160"/>
                </a:lnSpc>
              </a:pPr>
            </a:p>
          </p:txBody>
        </p:sp>
      </p:grpSp>
      <p:grpSp>
        <p:nvGrpSpPr>
          <p:cNvPr name="Group 25" id="25"/>
          <p:cNvGrpSpPr/>
          <p:nvPr/>
        </p:nvGrpSpPr>
        <p:grpSpPr>
          <a:xfrm rot="0">
            <a:off x="11982073" y="5878392"/>
            <a:ext cx="823226" cy="82322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D6D6D6"/>
            </a:solidFill>
          </p:spPr>
        </p:sp>
        <p:sp>
          <p:nvSpPr>
            <p:cNvPr name="TextBox 27" id="27"/>
            <p:cNvSpPr txBox="true"/>
            <p:nvPr/>
          </p:nvSpPr>
          <p:spPr>
            <a:xfrm>
              <a:off x="0" y="165100"/>
              <a:ext cx="711200" cy="444500"/>
            </a:xfrm>
            <a:prstGeom prst="rect">
              <a:avLst/>
            </a:prstGeom>
          </p:spPr>
          <p:txBody>
            <a:bodyPr anchor="ctr" rtlCol="false" tIns="50800" lIns="50800" bIns="50800" rIns="50800"/>
            <a:lstStyle/>
            <a:p>
              <a:pPr algn="ctr">
                <a:lnSpc>
                  <a:spcPts val="2160"/>
                </a:lnSpc>
              </a:pPr>
            </a:p>
          </p:txBody>
        </p:sp>
      </p:grpSp>
      <p:grpSp>
        <p:nvGrpSpPr>
          <p:cNvPr name="Group 28" id="28"/>
          <p:cNvGrpSpPr/>
          <p:nvPr/>
        </p:nvGrpSpPr>
        <p:grpSpPr>
          <a:xfrm rot="0">
            <a:off x="1797701" y="4256114"/>
            <a:ext cx="3790739" cy="3524398"/>
            <a:chOff x="0" y="0"/>
            <a:chExt cx="5054318" cy="4699197"/>
          </a:xfrm>
        </p:grpSpPr>
        <p:sp>
          <p:nvSpPr>
            <p:cNvPr name="Freeform 29" id="29"/>
            <p:cNvSpPr/>
            <p:nvPr/>
          </p:nvSpPr>
          <p:spPr>
            <a:xfrm flipH="false" flipV="false" rot="0">
              <a:off x="0" y="0"/>
              <a:ext cx="5054318" cy="4699197"/>
            </a:xfrm>
            <a:custGeom>
              <a:avLst/>
              <a:gdLst/>
              <a:ahLst/>
              <a:cxnLst/>
              <a:rect r="r" b="b" t="t" l="l"/>
              <a:pathLst>
                <a:path h="4699197" w="5054318">
                  <a:moveTo>
                    <a:pt x="0" y="0"/>
                  </a:moveTo>
                  <a:lnTo>
                    <a:pt x="5054318" y="0"/>
                  </a:lnTo>
                  <a:lnTo>
                    <a:pt x="5054318" y="4699197"/>
                  </a:lnTo>
                  <a:lnTo>
                    <a:pt x="0" y="4699197"/>
                  </a:lnTo>
                  <a:lnTo>
                    <a:pt x="0" y="0"/>
                  </a:lnTo>
                  <a:close/>
                </a:path>
              </a:pathLst>
            </a:custGeom>
            <a:blipFill>
              <a:blip r:embed="rId4"/>
              <a:stretch>
                <a:fillRect l="0" t="-590" r="0" b="-590"/>
              </a:stretch>
            </a:blipFill>
            <a:ln cap="sq">
              <a:noFill/>
              <a:prstDash val="solid"/>
              <a:miter/>
            </a:ln>
          </p:spPr>
        </p:sp>
      </p:grpSp>
      <p:grpSp>
        <p:nvGrpSpPr>
          <p:cNvPr name="Group 30" id="30"/>
          <p:cNvGrpSpPr/>
          <p:nvPr/>
        </p:nvGrpSpPr>
        <p:grpSpPr>
          <a:xfrm rot="0">
            <a:off x="1819874" y="4208109"/>
            <a:ext cx="3768566" cy="3524398"/>
            <a:chOff x="0" y="0"/>
            <a:chExt cx="992544" cy="928236"/>
          </a:xfrm>
        </p:grpSpPr>
        <p:sp>
          <p:nvSpPr>
            <p:cNvPr name="Freeform 31" id="31"/>
            <p:cNvSpPr/>
            <p:nvPr/>
          </p:nvSpPr>
          <p:spPr>
            <a:xfrm flipH="false" flipV="false" rot="0">
              <a:off x="0" y="0"/>
              <a:ext cx="992544" cy="928236"/>
            </a:xfrm>
            <a:custGeom>
              <a:avLst/>
              <a:gdLst/>
              <a:ahLst/>
              <a:cxnLst/>
              <a:rect r="r" b="b" t="t" l="l"/>
              <a:pathLst>
                <a:path h="928236" w="992544">
                  <a:moveTo>
                    <a:pt x="0" y="0"/>
                  </a:moveTo>
                  <a:lnTo>
                    <a:pt x="992544" y="0"/>
                  </a:lnTo>
                  <a:lnTo>
                    <a:pt x="992544" y="928236"/>
                  </a:lnTo>
                  <a:lnTo>
                    <a:pt x="0" y="928236"/>
                  </a:lnTo>
                  <a:close/>
                </a:path>
              </a:pathLst>
            </a:custGeom>
            <a:solidFill>
              <a:srgbClr val="000000">
                <a:alpha val="0"/>
              </a:srgbClr>
            </a:solidFill>
            <a:ln w="19050" cap="sq">
              <a:solidFill>
                <a:srgbClr val="9E9E9E"/>
              </a:solidFill>
              <a:prstDash val="solid"/>
              <a:miter/>
            </a:ln>
          </p:spPr>
        </p:sp>
        <p:sp>
          <p:nvSpPr>
            <p:cNvPr name="TextBox 32" id="32"/>
            <p:cNvSpPr txBox="true"/>
            <p:nvPr/>
          </p:nvSpPr>
          <p:spPr>
            <a:xfrm>
              <a:off x="0" y="-38100"/>
              <a:ext cx="992544" cy="966336"/>
            </a:xfrm>
            <a:prstGeom prst="rect">
              <a:avLst/>
            </a:prstGeom>
          </p:spPr>
          <p:txBody>
            <a:bodyPr anchor="ctr" rtlCol="false" tIns="50800" lIns="50800" bIns="50800" rIns="50800"/>
            <a:lstStyle/>
            <a:p>
              <a:pPr algn="ctr">
                <a:lnSpc>
                  <a:spcPts val="2160"/>
                </a:lnSpc>
              </a:pPr>
            </a:p>
          </p:txBody>
        </p:sp>
      </p:grpSp>
      <p:grpSp>
        <p:nvGrpSpPr>
          <p:cNvPr name="Group 33" id="33"/>
          <p:cNvGrpSpPr/>
          <p:nvPr/>
        </p:nvGrpSpPr>
        <p:grpSpPr>
          <a:xfrm rot="0">
            <a:off x="7603908" y="4303359"/>
            <a:ext cx="3768566" cy="3477152"/>
            <a:chOff x="0" y="0"/>
            <a:chExt cx="992544" cy="915793"/>
          </a:xfrm>
        </p:grpSpPr>
        <p:sp>
          <p:nvSpPr>
            <p:cNvPr name="Freeform 34" id="34"/>
            <p:cNvSpPr/>
            <p:nvPr/>
          </p:nvSpPr>
          <p:spPr>
            <a:xfrm flipH="false" flipV="false" rot="0">
              <a:off x="0" y="0"/>
              <a:ext cx="992544" cy="915793"/>
            </a:xfrm>
            <a:custGeom>
              <a:avLst/>
              <a:gdLst/>
              <a:ahLst/>
              <a:cxnLst/>
              <a:rect r="r" b="b" t="t" l="l"/>
              <a:pathLst>
                <a:path h="915793" w="992544">
                  <a:moveTo>
                    <a:pt x="0" y="0"/>
                  </a:moveTo>
                  <a:lnTo>
                    <a:pt x="992544" y="0"/>
                  </a:lnTo>
                  <a:lnTo>
                    <a:pt x="992544" y="915793"/>
                  </a:lnTo>
                  <a:lnTo>
                    <a:pt x="0" y="915793"/>
                  </a:lnTo>
                  <a:close/>
                </a:path>
              </a:pathLst>
            </a:custGeom>
            <a:solidFill>
              <a:srgbClr val="000000">
                <a:alpha val="0"/>
              </a:srgbClr>
            </a:solidFill>
            <a:ln w="19050" cap="sq">
              <a:solidFill>
                <a:srgbClr val="9E9E9E"/>
              </a:solidFill>
              <a:prstDash val="solid"/>
              <a:miter/>
            </a:ln>
          </p:spPr>
        </p:sp>
        <p:sp>
          <p:nvSpPr>
            <p:cNvPr name="TextBox 35" id="35"/>
            <p:cNvSpPr txBox="true"/>
            <p:nvPr/>
          </p:nvSpPr>
          <p:spPr>
            <a:xfrm>
              <a:off x="0" y="-38100"/>
              <a:ext cx="992544" cy="953893"/>
            </a:xfrm>
            <a:prstGeom prst="rect">
              <a:avLst/>
            </a:prstGeom>
          </p:spPr>
          <p:txBody>
            <a:bodyPr anchor="ctr" rtlCol="false" tIns="50800" lIns="50800" bIns="50800" rIns="50800"/>
            <a:lstStyle/>
            <a:p>
              <a:pPr algn="ctr">
                <a:lnSpc>
                  <a:spcPts val="2160"/>
                </a:lnSpc>
              </a:pPr>
            </a:p>
          </p:txBody>
        </p:sp>
      </p:grpSp>
      <p:grpSp>
        <p:nvGrpSpPr>
          <p:cNvPr name="Group 36" id="36"/>
          <p:cNvGrpSpPr/>
          <p:nvPr/>
        </p:nvGrpSpPr>
        <p:grpSpPr>
          <a:xfrm rot="0">
            <a:off x="13374968" y="4256114"/>
            <a:ext cx="3768566" cy="3524398"/>
            <a:chOff x="0" y="0"/>
            <a:chExt cx="992544" cy="928236"/>
          </a:xfrm>
        </p:grpSpPr>
        <p:sp>
          <p:nvSpPr>
            <p:cNvPr name="Freeform 37" id="37"/>
            <p:cNvSpPr/>
            <p:nvPr/>
          </p:nvSpPr>
          <p:spPr>
            <a:xfrm flipH="false" flipV="false" rot="0">
              <a:off x="0" y="0"/>
              <a:ext cx="992544" cy="928236"/>
            </a:xfrm>
            <a:custGeom>
              <a:avLst/>
              <a:gdLst/>
              <a:ahLst/>
              <a:cxnLst/>
              <a:rect r="r" b="b" t="t" l="l"/>
              <a:pathLst>
                <a:path h="928236" w="992544">
                  <a:moveTo>
                    <a:pt x="0" y="0"/>
                  </a:moveTo>
                  <a:lnTo>
                    <a:pt x="992544" y="0"/>
                  </a:lnTo>
                  <a:lnTo>
                    <a:pt x="992544" y="928236"/>
                  </a:lnTo>
                  <a:lnTo>
                    <a:pt x="0" y="928236"/>
                  </a:lnTo>
                  <a:close/>
                </a:path>
              </a:pathLst>
            </a:custGeom>
            <a:solidFill>
              <a:srgbClr val="000000">
                <a:alpha val="0"/>
              </a:srgbClr>
            </a:solidFill>
            <a:ln w="19050" cap="sq">
              <a:solidFill>
                <a:srgbClr val="9E9E9E"/>
              </a:solidFill>
              <a:prstDash val="solid"/>
              <a:miter/>
            </a:ln>
          </p:spPr>
        </p:sp>
        <p:sp>
          <p:nvSpPr>
            <p:cNvPr name="TextBox 38" id="38"/>
            <p:cNvSpPr txBox="true"/>
            <p:nvPr/>
          </p:nvSpPr>
          <p:spPr>
            <a:xfrm>
              <a:off x="0" y="-38100"/>
              <a:ext cx="992544" cy="966336"/>
            </a:xfrm>
            <a:prstGeom prst="rect">
              <a:avLst/>
            </a:prstGeom>
          </p:spPr>
          <p:txBody>
            <a:bodyPr anchor="ctr" rtlCol="false" tIns="50800" lIns="50800" bIns="50800" rIns="50800"/>
            <a:lstStyle/>
            <a:p>
              <a:pPr algn="ctr">
                <a:lnSpc>
                  <a:spcPts val="2160"/>
                </a:lnSpc>
              </a:pPr>
            </a:p>
          </p:txBody>
        </p:sp>
      </p:grpSp>
      <p:grpSp>
        <p:nvGrpSpPr>
          <p:cNvPr name="Group 39" id="39"/>
          <p:cNvGrpSpPr/>
          <p:nvPr/>
        </p:nvGrpSpPr>
        <p:grpSpPr>
          <a:xfrm rot="0">
            <a:off x="7616587" y="4316048"/>
            <a:ext cx="3701773" cy="3451775"/>
            <a:chOff x="0" y="0"/>
            <a:chExt cx="5024754" cy="4685408"/>
          </a:xfrm>
        </p:grpSpPr>
        <p:sp>
          <p:nvSpPr>
            <p:cNvPr name="Freeform 40" id="40"/>
            <p:cNvSpPr/>
            <p:nvPr/>
          </p:nvSpPr>
          <p:spPr>
            <a:xfrm flipH="false" flipV="false" rot="0">
              <a:off x="0" y="0"/>
              <a:ext cx="5024801" cy="4685426"/>
            </a:xfrm>
            <a:custGeom>
              <a:avLst/>
              <a:gdLst/>
              <a:ahLst/>
              <a:cxnLst/>
              <a:rect r="r" b="b" t="t" l="l"/>
              <a:pathLst>
                <a:path h="4685426" w="5024801">
                  <a:moveTo>
                    <a:pt x="0" y="0"/>
                  </a:moveTo>
                  <a:lnTo>
                    <a:pt x="5024801" y="0"/>
                  </a:lnTo>
                  <a:lnTo>
                    <a:pt x="5024801" y="4685426"/>
                  </a:lnTo>
                  <a:lnTo>
                    <a:pt x="0" y="4685426"/>
                  </a:lnTo>
                  <a:lnTo>
                    <a:pt x="0" y="0"/>
                  </a:lnTo>
                  <a:close/>
                </a:path>
              </a:pathLst>
            </a:custGeom>
            <a:blipFill>
              <a:blip r:embed="rId5"/>
              <a:stretch>
                <a:fillRect l="0" t="-4221" r="0" b="-4221"/>
              </a:stretch>
            </a:blipFill>
          </p:spPr>
        </p:sp>
      </p:grpSp>
      <p:grpSp>
        <p:nvGrpSpPr>
          <p:cNvPr name="Group 41" id="41"/>
          <p:cNvGrpSpPr/>
          <p:nvPr/>
        </p:nvGrpSpPr>
        <p:grpSpPr>
          <a:xfrm rot="0">
            <a:off x="13414899" y="4264040"/>
            <a:ext cx="3690577" cy="3508545"/>
            <a:chOff x="0" y="0"/>
            <a:chExt cx="4920770" cy="4678060"/>
          </a:xfrm>
        </p:grpSpPr>
        <p:sp>
          <p:nvSpPr>
            <p:cNvPr name="Freeform 42" id="42"/>
            <p:cNvSpPr/>
            <p:nvPr/>
          </p:nvSpPr>
          <p:spPr>
            <a:xfrm flipH="false" flipV="false" rot="0">
              <a:off x="0" y="0"/>
              <a:ext cx="4920770" cy="4678036"/>
            </a:xfrm>
            <a:custGeom>
              <a:avLst/>
              <a:gdLst/>
              <a:ahLst/>
              <a:cxnLst/>
              <a:rect r="r" b="b" t="t" l="l"/>
              <a:pathLst>
                <a:path h="4678036" w="4920770">
                  <a:moveTo>
                    <a:pt x="0" y="0"/>
                  </a:moveTo>
                  <a:lnTo>
                    <a:pt x="4920770" y="0"/>
                  </a:lnTo>
                  <a:lnTo>
                    <a:pt x="4920770" y="4678036"/>
                  </a:lnTo>
                  <a:lnTo>
                    <a:pt x="0" y="4678036"/>
                  </a:lnTo>
                  <a:lnTo>
                    <a:pt x="0" y="0"/>
                  </a:lnTo>
                  <a:close/>
                </a:path>
              </a:pathLst>
            </a:custGeom>
            <a:blipFill>
              <a:blip r:embed="rId6"/>
              <a:stretch>
                <a:fillRect l="-13556" t="0" r="-13556" b="0"/>
              </a:stretch>
            </a:blipFill>
          </p:spPr>
        </p:sp>
      </p:grpSp>
      <p:sp>
        <p:nvSpPr>
          <p:cNvPr name="TextBox 43" id="43"/>
          <p:cNvSpPr txBox="true"/>
          <p:nvPr/>
        </p:nvSpPr>
        <p:spPr>
          <a:xfrm rot="0">
            <a:off x="900436" y="3627205"/>
            <a:ext cx="5555289" cy="467638"/>
          </a:xfrm>
          <a:prstGeom prst="rect">
            <a:avLst/>
          </a:prstGeom>
        </p:spPr>
        <p:txBody>
          <a:bodyPr anchor="t" rtlCol="false" tIns="0" lIns="0" bIns="0" rIns="0">
            <a:spAutoFit/>
          </a:bodyPr>
          <a:lstStyle/>
          <a:p>
            <a:pPr algn="ctr">
              <a:lnSpc>
                <a:spcPts val="3249"/>
              </a:lnSpc>
              <a:spcBef>
                <a:spcPct val="0"/>
              </a:spcBef>
            </a:pPr>
            <a:r>
              <a:rPr lang="en-US" b="true" sz="2707">
                <a:solidFill>
                  <a:srgbClr val="000000"/>
                </a:solidFill>
                <a:latin typeface="Arial Bold"/>
                <a:ea typeface="Arial Bold"/>
                <a:cs typeface="Arial Bold"/>
                <a:sym typeface="Arial Bold"/>
              </a:rPr>
              <a:t>분석</a:t>
            </a:r>
          </a:p>
        </p:txBody>
      </p:sp>
      <p:sp>
        <p:nvSpPr>
          <p:cNvPr name="TextBox 44" id="44"/>
          <p:cNvSpPr txBox="true"/>
          <p:nvPr/>
        </p:nvSpPr>
        <p:spPr>
          <a:xfrm rot="0">
            <a:off x="12440697" y="3643397"/>
            <a:ext cx="5555289" cy="467638"/>
          </a:xfrm>
          <a:prstGeom prst="rect">
            <a:avLst/>
          </a:prstGeom>
        </p:spPr>
        <p:txBody>
          <a:bodyPr anchor="t" rtlCol="false" tIns="0" lIns="0" bIns="0" rIns="0">
            <a:spAutoFit/>
          </a:bodyPr>
          <a:lstStyle/>
          <a:p>
            <a:pPr algn="ctr">
              <a:lnSpc>
                <a:spcPts val="3249"/>
              </a:lnSpc>
              <a:spcBef>
                <a:spcPct val="0"/>
              </a:spcBef>
            </a:pPr>
            <a:r>
              <a:rPr lang="en-US" b="true" sz="2707">
                <a:solidFill>
                  <a:srgbClr val="000000"/>
                </a:solidFill>
                <a:latin typeface="Arial Bold"/>
                <a:ea typeface="Arial Bold"/>
                <a:cs typeface="Arial Bold"/>
                <a:sym typeface="Arial Bold"/>
              </a:rPr>
              <a:t>정기 보고</a:t>
            </a:r>
          </a:p>
        </p:txBody>
      </p:sp>
      <p:sp>
        <p:nvSpPr>
          <p:cNvPr name="TextBox 45" id="45"/>
          <p:cNvSpPr txBox="true"/>
          <p:nvPr/>
        </p:nvSpPr>
        <p:spPr>
          <a:xfrm rot="0">
            <a:off x="6689828" y="3627205"/>
            <a:ext cx="5555289" cy="467638"/>
          </a:xfrm>
          <a:prstGeom prst="rect">
            <a:avLst/>
          </a:prstGeom>
        </p:spPr>
        <p:txBody>
          <a:bodyPr anchor="t" rtlCol="false" tIns="0" lIns="0" bIns="0" rIns="0">
            <a:spAutoFit/>
          </a:bodyPr>
          <a:lstStyle/>
          <a:p>
            <a:pPr algn="ctr">
              <a:lnSpc>
                <a:spcPts val="3249"/>
              </a:lnSpc>
              <a:spcBef>
                <a:spcPct val="0"/>
              </a:spcBef>
            </a:pPr>
            <a:r>
              <a:rPr lang="en-US" b="true" sz="2707">
                <a:solidFill>
                  <a:srgbClr val="000000"/>
                </a:solidFill>
                <a:latin typeface="Arial Bold"/>
                <a:ea typeface="Arial Bold"/>
                <a:cs typeface="Arial Bold"/>
                <a:sym typeface="Arial Bold"/>
              </a:rPr>
              <a:t>시각화</a:t>
            </a:r>
          </a:p>
        </p:txBody>
      </p:sp>
      <p:grpSp>
        <p:nvGrpSpPr>
          <p:cNvPr name="Group 46" id="46"/>
          <p:cNvGrpSpPr/>
          <p:nvPr/>
        </p:nvGrpSpPr>
        <p:grpSpPr>
          <a:xfrm rot="0">
            <a:off x="1028700" y="978979"/>
            <a:ext cx="3557205" cy="395196"/>
            <a:chOff x="0" y="0"/>
            <a:chExt cx="4742940" cy="526928"/>
          </a:xfrm>
        </p:grpSpPr>
        <p:sp>
          <p:nvSpPr>
            <p:cNvPr name="Freeform 47" id="47"/>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48" id="48"/>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49" id="49"/>
          <p:cNvGrpSpPr/>
          <p:nvPr/>
        </p:nvGrpSpPr>
        <p:grpSpPr>
          <a:xfrm rot="0">
            <a:off x="1028700" y="1374175"/>
            <a:ext cx="7789185" cy="955113"/>
            <a:chOff x="0" y="0"/>
            <a:chExt cx="10385580" cy="1273484"/>
          </a:xfrm>
        </p:grpSpPr>
        <p:sp>
          <p:nvSpPr>
            <p:cNvPr name="Freeform 50" id="50"/>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51" id="51"/>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52" id="52"/>
          <p:cNvGrpSpPr/>
          <p:nvPr/>
        </p:nvGrpSpPr>
        <p:grpSpPr>
          <a:xfrm rot="0">
            <a:off x="1047750" y="2329288"/>
            <a:ext cx="12847663" cy="871451"/>
            <a:chOff x="0" y="0"/>
            <a:chExt cx="17130218" cy="1161935"/>
          </a:xfrm>
        </p:grpSpPr>
        <p:sp>
          <p:nvSpPr>
            <p:cNvPr name="Freeform 53" id="53"/>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54" id="54"/>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Superset을 활용한 분석과 시각화</a:t>
              </a:r>
            </a:p>
            <a:p>
              <a:pPr algn="l">
                <a:lnSpc>
                  <a:spcPts val="3802"/>
                </a:lnSpc>
              </a:pPr>
            </a:p>
          </p:txBody>
        </p:sp>
      </p:gr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028322"/>
            <a:ext cx="16292041" cy="6531457"/>
            <a:chOff x="0" y="0"/>
            <a:chExt cx="21722721" cy="8708609"/>
          </a:xfrm>
        </p:grpSpPr>
        <p:sp>
          <p:nvSpPr>
            <p:cNvPr name="Freeform 3" id="3"/>
            <p:cNvSpPr/>
            <p:nvPr/>
          </p:nvSpPr>
          <p:spPr>
            <a:xfrm flipH="false" flipV="false" rot="0">
              <a:off x="0" y="0"/>
              <a:ext cx="21722679" cy="8708609"/>
            </a:xfrm>
            <a:custGeom>
              <a:avLst/>
              <a:gdLst/>
              <a:ahLst/>
              <a:cxnLst/>
              <a:rect r="r" b="b" t="t" l="l"/>
              <a:pathLst>
                <a:path h="8708609" w="21722679">
                  <a:moveTo>
                    <a:pt x="650920" y="0"/>
                  </a:moveTo>
                  <a:lnTo>
                    <a:pt x="21071759" y="0"/>
                  </a:lnTo>
                  <a:cubicBezTo>
                    <a:pt x="21431252" y="0"/>
                    <a:pt x="21722679" y="291427"/>
                    <a:pt x="21722679" y="650920"/>
                  </a:cubicBezTo>
                  <a:lnTo>
                    <a:pt x="21722679" y="8057689"/>
                  </a:lnTo>
                  <a:cubicBezTo>
                    <a:pt x="21722679" y="8230323"/>
                    <a:pt x="21654100" y="8395888"/>
                    <a:pt x="21532028" y="8517958"/>
                  </a:cubicBezTo>
                  <a:cubicBezTo>
                    <a:pt x="21409957" y="8640030"/>
                    <a:pt x="21244393" y="8708609"/>
                    <a:pt x="21071759" y="8708609"/>
                  </a:cubicBezTo>
                  <a:lnTo>
                    <a:pt x="650920" y="8708609"/>
                  </a:lnTo>
                  <a:cubicBezTo>
                    <a:pt x="478285" y="8708609"/>
                    <a:pt x="312721" y="8640030"/>
                    <a:pt x="190650" y="8517958"/>
                  </a:cubicBezTo>
                  <a:cubicBezTo>
                    <a:pt x="68579" y="8395888"/>
                    <a:pt x="0" y="8230323"/>
                    <a:pt x="0" y="8057689"/>
                  </a:cubicBezTo>
                  <a:lnTo>
                    <a:pt x="0" y="650920"/>
                  </a:lnTo>
                  <a:cubicBezTo>
                    <a:pt x="0" y="478285"/>
                    <a:pt x="68579" y="312721"/>
                    <a:pt x="190650" y="190650"/>
                  </a:cubicBezTo>
                  <a:cubicBezTo>
                    <a:pt x="312721" y="68579"/>
                    <a:pt x="478285" y="0"/>
                    <a:pt x="650920" y="0"/>
                  </a:cubicBezTo>
                  <a:close/>
                </a:path>
              </a:pathLst>
            </a:custGeom>
            <a:blipFill>
              <a:blip r:embed="rId3"/>
              <a:stretch>
                <a:fillRect l="0" t="-15133" r="0" b="-15133"/>
              </a:stretch>
            </a:blipFill>
          </p:spPr>
        </p:sp>
      </p:grpSp>
      <p:grpSp>
        <p:nvGrpSpPr>
          <p:cNvPr name="Group 4" id="4"/>
          <p:cNvGrpSpPr/>
          <p:nvPr/>
        </p:nvGrpSpPr>
        <p:grpSpPr>
          <a:xfrm rot="0">
            <a:off x="3868554" y="8489914"/>
            <a:ext cx="1693144" cy="267347"/>
            <a:chOff x="0" y="0"/>
            <a:chExt cx="2257526" cy="356462"/>
          </a:xfrm>
        </p:grpSpPr>
        <p:sp>
          <p:nvSpPr>
            <p:cNvPr name="Freeform 5" id="5"/>
            <p:cNvSpPr/>
            <p:nvPr/>
          </p:nvSpPr>
          <p:spPr>
            <a:xfrm flipH="false" flipV="false" rot="0">
              <a:off x="0" y="0"/>
              <a:ext cx="2257526" cy="356462"/>
            </a:xfrm>
            <a:custGeom>
              <a:avLst/>
              <a:gdLst/>
              <a:ahLst/>
              <a:cxnLst/>
              <a:rect r="r" b="b" t="t" l="l"/>
              <a:pathLst>
                <a:path h="356462" w="2257526">
                  <a:moveTo>
                    <a:pt x="0" y="0"/>
                  </a:moveTo>
                  <a:lnTo>
                    <a:pt x="2257526" y="0"/>
                  </a:lnTo>
                  <a:lnTo>
                    <a:pt x="2257526" y="356462"/>
                  </a:lnTo>
                  <a:lnTo>
                    <a:pt x="0" y="356462"/>
                  </a:lnTo>
                  <a:close/>
                </a:path>
              </a:pathLst>
            </a:custGeom>
            <a:solidFill>
              <a:srgbClr val="000000">
                <a:alpha val="0"/>
              </a:srgbClr>
            </a:solidFill>
          </p:spPr>
        </p:sp>
        <p:sp>
          <p:nvSpPr>
            <p:cNvPr name="TextBox 6" id="6"/>
            <p:cNvSpPr txBox="true"/>
            <p:nvPr/>
          </p:nvSpPr>
          <p:spPr>
            <a:xfrm>
              <a:off x="0" y="-28575"/>
              <a:ext cx="2257526" cy="385037"/>
            </a:xfrm>
            <a:prstGeom prst="rect">
              <a:avLst/>
            </a:prstGeom>
          </p:spPr>
          <p:txBody>
            <a:bodyPr anchor="t" rtlCol="false" tIns="0" lIns="0" bIns="0" rIns="0"/>
            <a:lstStyle/>
            <a:p>
              <a:pPr algn="ctr">
                <a:lnSpc>
                  <a:spcPts val="1752"/>
                </a:lnSpc>
              </a:pPr>
              <a:r>
                <a:rPr lang="en-US" sz="1461">
                  <a:solidFill>
                    <a:srgbClr val="000000"/>
                  </a:solidFill>
                  <a:latin typeface="Arial"/>
                  <a:ea typeface="Arial"/>
                  <a:cs typeface="Arial"/>
                  <a:sym typeface="Arial"/>
                </a:rPr>
                <a:t>국내 자동차 평균가격</a:t>
              </a:r>
            </a:p>
          </p:txBody>
        </p:sp>
      </p:grpSp>
      <p:grpSp>
        <p:nvGrpSpPr>
          <p:cNvPr name="Group 7" id="7"/>
          <p:cNvGrpSpPr/>
          <p:nvPr/>
        </p:nvGrpSpPr>
        <p:grpSpPr>
          <a:xfrm rot="0">
            <a:off x="6307177" y="8489914"/>
            <a:ext cx="1766448" cy="267347"/>
            <a:chOff x="0" y="0"/>
            <a:chExt cx="2355265" cy="356462"/>
          </a:xfrm>
        </p:grpSpPr>
        <p:sp>
          <p:nvSpPr>
            <p:cNvPr name="Freeform 8" id="8"/>
            <p:cNvSpPr/>
            <p:nvPr/>
          </p:nvSpPr>
          <p:spPr>
            <a:xfrm flipH="false" flipV="false" rot="0">
              <a:off x="0" y="0"/>
              <a:ext cx="2355265" cy="356462"/>
            </a:xfrm>
            <a:custGeom>
              <a:avLst/>
              <a:gdLst/>
              <a:ahLst/>
              <a:cxnLst/>
              <a:rect r="r" b="b" t="t" l="l"/>
              <a:pathLst>
                <a:path h="356462" w="2355265">
                  <a:moveTo>
                    <a:pt x="0" y="0"/>
                  </a:moveTo>
                  <a:lnTo>
                    <a:pt x="2355265" y="0"/>
                  </a:lnTo>
                  <a:lnTo>
                    <a:pt x="2355265" y="356462"/>
                  </a:lnTo>
                  <a:lnTo>
                    <a:pt x="0" y="356462"/>
                  </a:lnTo>
                  <a:close/>
                </a:path>
              </a:pathLst>
            </a:custGeom>
            <a:solidFill>
              <a:srgbClr val="000000">
                <a:alpha val="0"/>
              </a:srgbClr>
            </a:solidFill>
          </p:spPr>
        </p:sp>
        <p:sp>
          <p:nvSpPr>
            <p:cNvPr name="TextBox 9" id="9"/>
            <p:cNvSpPr txBox="true"/>
            <p:nvPr/>
          </p:nvSpPr>
          <p:spPr>
            <a:xfrm>
              <a:off x="0" y="-28575"/>
              <a:ext cx="2355265" cy="385037"/>
            </a:xfrm>
            <a:prstGeom prst="rect">
              <a:avLst/>
            </a:prstGeom>
          </p:spPr>
          <p:txBody>
            <a:bodyPr anchor="t" rtlCol="false" tIns="0" lIns="0" bIns="0" rIns="0"/>
            <a:lstStyle/>
            <a:p>
              <a:pPr algn="ctr">
                <a:lnSpc>
                  <a:spcPts val="1752"/>
                </a:lnSpc>
              </a:pPr>
              <a:r>
                <a:rPr lang="en-US" sz="1461">
                  <a:solidFill>
                    <a:srgbClr val="000000"/>
                  </a:solidFill>
                  <a:latin typeface="Arial"/>
                  <a:ea typeface="Arial"/>
                  <a:cs typeface="Arial"/>
                  <a:sym typeface="Arial"/>
                </a:rPr>
                <a:t>국내 DRAM 평균가격</a:t>
              </a:r>
            </a:p>
          </p:txBody>
        </p:sp>
      </p:grpSp>
      <p:grpSp>
        <p:nvGrpSpPr>
          <p:cNvPr name="Group 10" id="10"/>
          <p:cNvGrpSpPr/>
          <p:nvPr/>
        </p:nvGrpSpPr>
        <p:grpSpPr>
          <a:xfrm rot="0">
            <a:off x="6261346" y="6725166"/>
            <a:ext cx="1858110" cy="1717123"/>
            <a:chOff x="0" y="0"/>
            <a:chExt cx="2052924" cy="1897155"/>
          </a:xfrm>
        </p:grpSpPr>
        <p:sp>
          <p:nvSpPr>
            <p:cNvPr name="Freeform 11" id="11"/>
            <p:cNvSpPr/>
            <p:nvPr/>
          </p:nvSpPr>
          <p:spPr>
            <a:xfrm flipH="false" flipV="false" rot="0">
              <a:off x="0" y="0"/>
              <a:ext cx="2052955" cy="1897126"/>
            </a:xfrm>
            <a:custGeom>
              <a:avLst/>
              <a:gdLst/>
              <a:ahLst/>
              <a:cxnLst/>
              <a:rect r="r" b="b" t="t" l="l"/>
              <a:pathLst>
                <a:path h="1897126" w="2052955">
                  <a:moveTo>
                    <a:pt x="0" y="0"/>
                  </a:moveTo>
                  <a:lnTo>
                    <a:pt x="2052955" y="0"/>
                  </a:lnTo>
                  <a:lnTo>
                    <a:pt x="2052955" y="1897126"/>
                  </a:lnTo>
                  <a:lnTo>
                    <a:pt x="0" y="1897126"/>
                  </a:lnTo>
                  <a:lnTo>
                    <a:pt x="0" y="0"/>
                  </a:lnTo>
                  <a:close/>
                </a:path>
              </a:pathLst>
            </a:custGeom>
            <a:blipFill>
              <a:blip r:embed="rId4"/>
              <a:stretch>
                <a:fillRect l="0" t="-4105" r="1" b="-4106"/>
              </a:stretch>
            </a:blipFill>
          </p:spPr>
        </p:sp>
      </p:grpSp>
      <p:grpSp>
        <p:nvGrpSpPr>
          <p:cNvPr name="Group 12" id="12"/>
          <p:cNvGrpSpPr/>
          <p:nvPr/>
        </p:nvGrpSpPr>
        <p:grpSpPr>
          <a:xfrm rot="0">
            <a:off x="8548345" y="6725166"/>
            <a:ext cx="1809832" cy="1717123"/>
            <a:chOff x="0" y="0"/>
            <a:chExt cx="2061097" cy="1955517"/>
          </a:xfrm>
        </p:grpSpPr>
        <p:sp>
          <p:nvSpPr>
            <p:cNvPr name="Freeform 13" id="13"/>
            <p:cNvSpPr/>
            <p:nvPr/>
          </p:nvSpPr>
          <p:spPr>
            <a:xfrm flipH="false" flipV="false" rot="0">
              <a:off x="0" y="0"/>
              <a:ext cx="2061083" cy="1955555"/>
            </a:xfrm>
            <a:custGeom>
              <a:avLst/>
              <a:gdLst/>
              <a:ahLst/>
              <a:cxnLst/>
              <a:rect r="r" b="b" t="t" l="l"/>
              <a:pathLst>
                <a:path h="1955555" w="2061083">
                  <a:moveTo>
                    <a:pt x="0" y="0"/>
                  </a:moveTo>
                  <a:lnTo>
                    <a:pt x="2061083" y="0"/>
                  </a:lnTo>
                  <a:lnTo>
                    <a:pt x="2061083" y="1955555"/>
                  </a:lnTo>
                  <a:lnTo>
                    <a:pt x="0" y="1955555"/>
                  </a:lnTo>
                  <a:lnTo>
                    <a:pt x="0" y="0"/>
                  </a:lnTo>
                  <a:close/>
                </a:path>
              </a:pathLst>
            </a:custGeom>
            <a:blipFill>
              <a:blip r:embed="rId5"/>
              <a:stretch>
                <a:fillRect l="0" t="-2699" r="0" b="-2697"/>
              </a:stretch>
            </a:blipFill>
          </p:spPr>
        </p:sp>
      </p:grpSp>
      <p:grpSp>
        <p:nvGrpSpPr>
          <p:cNvPr name="Group 14" id="14"/>
          <p:cNvGrpSpPr/>
          <p:nvPr/>
        </p:nvGrpSpPr>
        <p:grpSpPr>
          <a:xfrm rot="0">
            <a:off x="8767512" y="8489914"/>
            <a:ext cx="1371499" cy="267347"/>
            <a:chOff x="0" y="0"/>
            <a:chExt cx="1828665" cy="356462"/>
          </a:xfrm>
        </p:grpSpPr>
        <p:sp>
          <p:nvSpPr>
            <p:cNvPr name="Freeform 15" id="15"/>
            <p:cNvSpPr/>
            <p:nvPr/>
          </p:nvSpPr>
          <p:spPr>
            <a:xfrm flipH="false" flipV="false" rot="0">
              <a:off x="0" y="0"/>
              <a:ext cx="1828666" cy="356462"/>
            </a:xfrm>
            <a:custGeom>
              <a:avLst/>
              <a:gdLst/>
              <a:ahLst/>
              <a:cxnLst/>
              <a:rect r="r" b="b" t="t" l="l"/>
              <a:pathLst>
                <a:path h="356462" w="1828666">
                  <a:moveTo>
                    <a:pt x="0" y="0"/>
                  </a:moveTo>
                  <a:lnTo>
                    <a:pt x="1828666" y="0"/>
                  </a:lnTo>
                  <a:lnTo>
                    <a:pt x="1828666" y="356462"/>
                  </a:lnTo>
                  <a:lnTo>
                    <a:pt x="0" y="356462"/>
                  </a:lnTo>
                  <a:close/>
                </a:path>
              </a:pathLst>
            </a:custGeom>
            <a:solidFill>
              <a:srgbClr val="000000">
                <a:alpha val="0"/>
              </a:srgbClr>
            </a:solidFill>
          </p:spPr>
        </p:sp>
        <p:sp>
          <p:nvSpPr>
            <p:cNvPr name="TextBox 16" id="16"/>
            <p:cNvSpPr txBox="true"/>
            <p:nvPr/>
          </p:nvSpPr>
          <p:spPr>
            <a:xfrm>
              <a:off x="0" y="-28575"/>
              <a:ext cx="1828665" cy="385037"/>
            </a:xfrm>
            <a:prstGeom prst="rect">
              <a:avLst/>
            </a:prstGeom>
          </p:spPr>
          <p:txBody>
            <a:bodyPr anchor="t" rtlCol="false" tIns="0" lIns="0" bIns="0" rIns="0"/>
            <a:lstStyle/>
            <a:p>
              <a:pPr algn="ctr">
                <a:lnSpc>
                  <a:spcPts val="1752"/>
                </a:lnSpc>
              </a:pPr>
              <a:r>
                <a:rPr lang="en-US" sz="1461">
                  <a:solidFill>
                    <a:srgbClr val="000000"/>
                  </a:solidFill>
                  <a:latin typeface="Arial"/>
                  <a:ea typeface="Arial"/>
                  <a:cs typeface="Arial"/>
                  <a:sym typeface="Arial"/>
                </a:rPr>
                <a:t>수급안정화지수</a:t>
              </a:r>
            </a:p>
          </p:txBody>
        </p:sp>
      </p:grpSp>
      <p:grpSp>
        <p:nvGrpSpPr>
          <p:cNvPr name="Group 17" id="17"/>
          <p:cNvGrpSpPr/>
          <p:nvPr/>
        </p:nvGrpSpPr>
        <p:grpSpPr>
          <a:xfrm rot="0">
            <a:off x="3038089" y="3671169"/>
            <a:ext cx="1063964" cy="1063965"/>
            <a:chOff x="0" y="0"/>
            <a:chExt cx="1180157" cy="1180159"/>
          </a:xfrm>
        </p:grpSpPr>
        <p:sp>
          <p:nvSpPr>
            <p:cNvPr name="Freeform 18" id="18"/>
            <p:cNvSpPr/>
            <p:nvPr/>
          </p:nvSpPr>
          <p:spPr>
            <a:xfrm flipH="false" flipV="false" rot="0">
              <a:off x="0" y="0"/>
              <a:ext cx="1180211" cy="1180211"/>
            </a:xfrm>
            <a:custGeom>
              <a:avLst/>
              <a:gdLst/>
              <a:ahLst/>
              <a:cxnLst/>
              <a:rect r="r" b="b" t="t" l="l"/>
              <a:pathLst>
                <a:path h="1180211" w="1180211">
                  <a:moveTo>
                    <a:pt x="0" y="0"/>
                  </a:moveTo>
                  <a:lnTo>
                    <a:pt x="1180211" y="0"/>
                  </a:lnTo>
                  <a:lnTo>
                    <a:pt x="1180211" y="1180211"/>
                  </a:lnTo>
                  <a:lnTo>
                    <a:pt x="0" y="1180211"/>
                  </a:lnTo>
                  <a:lnTo>
                    <a:pt x="0" y="0"/>
                  </a:lnTo>
                  <a:close/>
                </a:path>
              </a:pathLst>
            </a:custGeom>
            <a:blipFill>
              <a:blip r:embed="rId6"/>
              <a:stretch>
                <a:fillRect l="0" t="0" r="4" b="4"/>
              </a:stretch>
            </a:blipFill>
          </p:spPr>
        </p:sp>
      </p:grpSp>
      <p:grpSp>
        <p:nvGrpSpPr>
          <p:cNvPr name="Group 19" id="19"/>
          <p:cNvGrpSpPr/>
          <p:nvPr/>
        </p:nvGrpSpPr>
        <p:grpSpPr>
          <a:xfrm rot="0">
            <a:off x="3070854" y="4933711"/>
            <a:ext cx="1053356" cy="290989"/>
            <a:chOff x="0" y="0"/>
            <a:chExt cx="1404474" cy="387986"/>
          </a:xfrm>
        </p:grpSpPr>
        <p:sp>
          <p:nvSpPr>
            <p:cNvPr name="Freeform 20" id="20"/>
            <p:cNvSpPr/>
            <p:nvPr/>
          </p:nvSpPr>
          <p:spPr>
            <a:xfrm flipH="false" flipV="false" rot="0">
              <a:off x="0" y="0"/>
              <a:ext cx="1404474" cy="387986"/>
            </a:xfrm>
            <a:custGeom>
              <a:avLst/>
              <a:gdLst/>
              <a:ahLst/>
              <a:cxnLst/>
              <a:rect r="r" b="b" t="t" l="l"/>
              <a:pathLst>
                <a:path h="387986" w="1404474">
                  <a:moveTo>
                    <a:pt x="0" y="0"/>
                  </a:moveTo>
                  <a:lnTo>
                    <a:pt x="1404474" y="0"/>
                  </a:lnTo>
                  <a:lnTo>
                    <a:pt x="1404474" y="387986"/>
                  </a:lnTo>
                  <a:lnTo>
                    <a:pt x="0" y="387986"/>
                  </a:lnTo>
                  <a:close/>
                </a:path>
              </a:pathLst>
            </a:custGeom>
            <a:solidFill>
              <a:srgbClr val="000000">
                <a:alpha val="0"/>
              </a:srgbClr>
            </a:solidFill>
          </p:spPr>
        </p:sp>
        <p:sp>
          <p:nvSpPr>
            <p:cNvPr name="TextBox 21" id="21"/>
            <p:cNvSpPr txBox="true"/>
            <p:nvPr/>
          </p:nvSpPr>
          <p:spPr>
            <a:xfrm>
              <a:off x="0" y="-38100"/>
              <a:ext cx="1404474" cy="426086"/>
            </a:xfrm>
            <a:prstGeom prst="rect">
              <a:avLst/>
            </a:prstGeom>
          </p:spPr>
          <p:txBody>
            <a:bodyPr anchor="t" rtlCol="false" tIns="0" lIns="0" bIns="0" rIns="0"/>
            <a:lstStyle/>
            <a:p>
              <a:pPr algn="ctr">
                <a:lnSpc>
                  <a:spcPts val="1919"/>
                </a:lnSpc>
              </a:pPr>
              <a:r>
                <a:rPr lang="en-US" sz="1599">
                  <a:solidFill>
                    <a:srgbClr val="000000"/>
                  </a:solidFill>
                  <a:latin typeface="Arial"/>
                  <a:ea typeface="Arial"/>
                  <a:cs typeface="Arial"/>
                  <a:sym typeface="Arial"/>
                </a:rPr>
                <a:t>원재료 가격</a:t>
              </a:r>
            </a:p>
          </p:txBody>
        </p:sp>
      </p:grpSp>
      <p:grpSp>
        <p:nvGrpSpPr>
          <p:cNvPr name="Group 22" id="22"/>
          <p:cNvGrpSpPr/>
          <p:nvPr/>
        </p:nvGrpSpPr>
        <p:grpSpPr>
          <a:xfrm rot="0">
            <a:off x="4432769" y="3517900"/>
            <a:ext cx="1255566" cy="1255565"/>
            <a:chOff x="0" y="0"/>
            <a:chExt cx="1392684" cy="1392683"/>
          </a:xfrm>
        </p:grpSpPr>
        <p:sp>
          <p:nvSpPr>
            <p:cNvPr name="Freeform 23" id="23"/>
            <p:cNvSpPr/>
            <p:nvPr/>
          </p:nvSpPr>
          <p:spPr>
            <a:xfrm flipH="false" flipV="false" rot="0">
              <a:off x="0" y="0"/>
              <a:ext cx="1392682" cy="1392682"/>
            </a:xfrm>
            <a:custGeom>
              <a:avLst/>
              <a:gdLst/>
              <a:ahLst/>
              <a:cxnLst/>
              <a:rect r="r" b="b" t="t" l="l"/>
              <a:pathLst>
                <a:path h="1392682" w="1392682">
                  <a:moveTo>
                    <a:pt x="0" y="0"/>
                  </a:moveTo>
                  <a:lnTo>
                    <a:pt x="1392682" y="0"/>
                  </a:lnTo>
                  <a:lnTo>
                    <a:pt x="1392682" y="1392682"/>
                  </a:lnTo>
                  <a:lnTo>
                    <a:pt x="0" y="1392682"/>
                  </a:lnTo>
                  <a:lnTo>
                    <a:pt x="0" y="0"/>
                  </a:lnTo>
                  <a:close/>
                </a:path>
              </a:pathLst>
            </a:custGeom>
            <a:blipFill>
              <a:blip r:embed="rId7"/>
              <a:stretch>
                <a:fillRect l="0" t="0" r="0" b="0"/>
              </a:stretch>
            </a:blipFill>
          </p:spPr>
        </p:sp>
      </p:grpSp>
      <p:grpSp>
        <p:nvGrpSpPr>
          <p:cNvPr name="Group 24" id="24"/>
          <p:cNvGrpSpPr/>
          <p:nvPr/>
        </p:nvGrpSpPr>
        <p:grpSpPr>
          <a:xfrm rot="0">
            <a:off x="4718709" y="4933713"/>
            <a:ext cx="504144" cy="290988"/>
            <a:chOff x="0" y="0"/>
            <a:chExt cx="672193" cy="387984"/>
          </a:xfrm>
        </p:grpSpPr>
        <p:sp>
          <p:nvSpPr>
            <p:cNvPr name="Freeform 25" id="25"/>
            <p:cNvSpPr/>
            <p:nvPr/>
          </p:nvSpPr>
          <p:spPr>
            <a:xfrm flipH="false" flipV="false" rot="0">
              <a:off x="0" y="0"/>
              <a:ext cx="672193" cy="387984"/>
            </a:xfrm>
            <a:custGeom>
              <a:avLst/>
              <a:gdLst/>
              <a:ahLst/>
              <a:cxnLst/>
              <a:rect r="r" b="b" t="t" l="l"/>
              <a:pathLst>
                <a:path h="387984" w="672193">
                  <a:moveTo>
                    <a:pt x="0" y="0"/>
                  </a:moveTo>
                  <a:lnTo>
                    <a:pt x="672193" y="0"/>
                  </a:lnTo>
                  <a:lnTo>
                    <a:pt x="672193" y="387984"/>
                  </a:lnTo>
                  <a:lnTo>
                    <a:pt x="0" y="387984"/>
                  </a:lnTo>
                  <a:close/>
                </a:path>
              </a:pathLst>
            </a:custGeom>
            <a:solidFill>
              <a:srgbClr val="000000">
                <a:alpha val="0"/>
              </a:srgbClr>
            </a:solidFill>
          </p:spPr>
        </p:sp>
        <p:sp>
          <p:nvSpPr>
            <p:cNvPr name="TextBox 26" id="26"/>
            <p:cNvSpPr txBox="true"/>
            <p:nvPr/>
          </p:nvSpPr>
          <p:spPr>
            <a:xfrm>
              <a:off x="0" y="-38100"/>
              <a:ext cx="672193" cy="426084"/>
            </a:xfrm>
            <a:prstGeom prst="rect">
              <a:avLst/>
            </a:prstGeom>
          </p:spPr>
          <p:txBody>
            <a:bodyPr anchor="t" rtlCol="false" tIns="0" lIns="0" bIns="0" rIns="0"/>
            <a:lstStyle/>
            <a:p>
              <a:pPr algn="ctr">
                <a:lnSpc>
                  <a:spcPts val="1919"/>
                </a:lnSpc>
              </a:pPr>
              <a:r>
                <a:rPr lang="en-US" sz="1599">
                  <a:solidFill>
                    <a:srgbClr val="000000"/>
                  </a:solidFill>
                  <a:latin typeface="Arial"/>
                  <a:ea typeface="Arial"/>
                  <a:cs typeface="Arial"/>
                  <a:sym typeface="Arial"/>
                </a:rPr>
                <a:t>환율</a:t>
              </a:r>
            </a:p>
          </p:txBody>
        </p:sp>
      </p:grpSp>
      <p:grpSp>
        <p:nvGrpSpPr>
          <p:cNvPr name="Group 27" id="27"/>
          <p:cNvGrpSpPr/>
          <p:nvPr/>
        </p:nvGrpSpPr>
        <p:grpSpPr>
          <a:xfrm rot="0">
            <a:off x="5968728" y="3732731"/>
            <a:ext cx="1040735" cy="1040735"/>
            <a:chOff x="0" y="0"/>
            <a:chExt cx="1037851" cy="1037850"/>
          </a:xfrm>
        </p:grpSpPr>
        <p:sp>
          <p:nvSpPr>
            <p:cNvPr name="Freeform 28" id="28"/>
            <p:cNvSpPr/>
            <p:nvPr/>
          </p:nvSpPr>
          <p:spPr>
            <a:xfrm flipH="false" flipV="false" rot="0">
              <a:off x="0" y="0"/>
              <a:ext cx="1037844" cy="1037844"/>
            </a:xfrm>
            <a:custGeom>
              <a:avLst/>
              <a:gdLst/>
              <a:ahLst/>
              <a:cxnLst/>
              <a:rect r="r" b="b" t="t" l="l"/>
              <a:pathLst>
                <a:path h="1037844" w="1037844">
                  <a:moveTo>
                    <a:pt x="0" y="0"/>
                  </a:moveTo>
                  <a:lnTo>
                    <a:pt x="1037844" y="0"/>
                  </a:lnTo>
                  <a:lnTo>
                    <a:pt x="1037844" y="1037844"/>
                  </a:lnTo>
                  <a:lnTo>
                    <a:pt x="0" y="1037844"/>
                  </a:lnTo>
                  <a:lnTo>
                    <a:pt x="0" y="0"/>
                  </a:lnTo>
                  <a:close/>
                </a:path>
              </a:pathLst>
            </a:custGeom>
            <a:blipFill>
              <a:blip r:embed="rId8"/>
              <a:stretch>
                <a:fillRect l="0" t="0" r="0" b="0"/>
              </a:stretch>
            </a:blipFill>
          </p:spPr>
        </p:sp>
      </p:grpSp>
      <p:grpSp>
        <p:nvGrpSpPr>
          <p:cNvPr name="Group 29" id="29"/>
          <p:cNvGrpSpPr/>
          <p:nvPr/>
        </p:nvGrpSpPr>
        <p:grpSpPr>
          <a:xfrm rot="0">
            <a:off x="6261346" y="4933744"/>
            <a:ext cx="533594" cy="290957"/>
            <a:chOff x="0" y="0"/>
            <a:chExt cx="711458" cy="387943"/>
          </a:xfrm>
        </p:grpSpPr>
        <p:sp>
          <p:nvSpPr>
            <p:cNvPr name="Freeform 30" id="30"/>
            <p:cNvSpPr/>
            <p:nvPr/>
          </p:nvSpPr>
          <p:spPr>
            <a:xfrm flipH="false" flipV="false" rot="0">
              <a:off x="0" y="0"/>
              <a:ext cx="711458" cy="387943"/>
            </a:xfrm>
            <a:custGeom>
              <a:avLst/>
              <a:gdLst/>
              <a:ahLst/>
              <a:cxnLst/>
              <a:rect r="r" b="b" t="t" l="l"/>
              <a:pathLst>
                <a:path h="387943" w="711458">
                  <a:moveTo>
                    <a:pt x="0" y="0"/>
                  </a:moveTo>
                  <a:lnTo>
                    <a:pt x="711458" y="0"/>
                  </a:lnTo>
                  <a:lnTo>
                    <a:pt x="711458" y="387943"/>
                  </a:lnTo>
                  <a:lnTo>
                    <a:pt x="0" y="387943"/>
                  </a:lnTo>
                  <a:close/>
                </a:path>
              </a:pathLst>
            </a:custGeom>
            <a:solidFill>
              <a:srgbClr val="000000">
                <a:alpha val="0"/>
              </a:srgbClr>
            </a:solidFill>
          </p:spPr>
        </p:sp>
        <p:sp>
          <p:nvSpPr>
            <p:cNvPr name="TextBox 31" id="31"/>
            <p:cNvSpPr txBox="true"/>
            <p:nvPr/>
          </p:nvSpPr>
          <p:spPr>
            <a:xfrm>
              <a:off x="0" y="-38100"/>
              <a:ext cx="711458" cy="426043"/>
            </a:xfrm>
            <a:prstGeom prst="rect">
              <a:avLst/>
            </a:prstGeom>
          </p:spPr>
          <p:txBody>
            <a:bodyPr anchor="t" rtlCol="false" tIns="0" lIns="0" bIns="0" rIns="0"/>
            <a:lstStyle/>
            <a:p>
              <a:pPr algn="ctr">
                <a:lnSpc>
                  <a:spcPts val="1919"/>
                </a:lnSpc>
              </a:pPr>
              <a:r>
                <a:rPr lang="en-US" sz="1599">
                  <a:solidFill>
                    <a:srgbClr val="000000"/>
                  </a:solidFill>
                  <a:latin typeface="Arial"/>
                  <a:ea typeface="Arial"/>
                  <a:cs typeface="Arial"/>
                  <a:sym typeface="Arial"/>
                </a:rPr>
                <a:t>주가</a:t>
              </a:r>
            </a:p>
          </p:txBody>
        </p:sp>
      </p:grpSp>
      <p:grpSp>
        <p:nvGrpSpPr>
          <p:cNvPr name="Group 32" id="32"/>
          <p:cNvGrpSpPr/>
          <p:nvPr/>
        </p:nvGrpSpPr>
        <p:grpSpPr>
          <a:xfrm rot="0">
            <a:off x="7372851" y="3597972"/>
            <a:ext cx="1175494" cy="1175493"/>
            <a:chOff x="0" y="0"/>
            <a:chExt cx="1303868" cy="1303867"/>
          </a:xfrm>
        </p:grpSpPr>
        <p:sp>
          <p:nvSpPr>
            <p:cNvPr name="Freeform 33" id="33"/>
            <p:cNvSpPr/>
            <p:nvPr/>
          </p:nvSpPr>
          <p:spPr>
            <a:xfrm flipH="false" flipV="false" rot="0">
              <a:off x="0" y="0"/>
              <a:ext cx="1303909" cy="1303909"/>
            </a:xfrm>
            <a:custGeom>
              <a:avLst/>
              <a:gdLst/>
              <a:ahLst/>
              <a:cxnLst/>
              <a:rect r="r" b="b" t="t" l="l"/>
              <a:pathLst>
                <a:path h="1303909" w="1303909">
                  <a:moveTo>
                    <a:pt x="0" y="0"/>
                  </a:moveTo>
                  <a:lnTo>
                    <a:pt x="1303909" y="0"/>
                  </a:lnTo>
                  <a:lnTo>
                    <a:pt x="1303909" y="1303909"/>
                  </a:lnTo>
                  <a:lnTo>
                    <a:pt x="0" y="1303909"/>
                  </a:lnTo>
                  <a:lnTo>
                    <a:pt x="0" y="0"/>
                  </a:lnTo>
                  <a:close/>
                </a:path>
              </a:pathLst>
            </a:custGeom>
            <a:blipFill>
              <a:blip r:embed="rId9"/>
              <a:stretch>
                <a:fillRect l="0" t="0" r="3" b="3"/>
              </a:stretch>
            </a:blipFill>
          </p:spPr>
        </p:sp>
      </p:grpSp>
      <p:grpSp>
        <p:nvGrpSpPr>
          <p:cNvPr name="Group 34" id="34"/>
          <p:cNvGrpSpPr/>
          <p:nvPr/>
        </p:nvGrpSpPr>
        <p:grpSpPr>
          <a:xfrm rot="0">
            <a:off x="7278238" y="4933744"/>
            <a:ext cx="1461819" cy="291022"/>
            <a:chOff x="0" y="0"/>
            <a:chExt cx="1949093" cy="388029"/>
          </a:xfrm>
        </p:grpSpPr>
        <p:sp>
          <p:nvSpPr>
            <p:cNvPr name="Freeform 35" id="35"/>
            <p:cNvSpPr/>
            <p:nvPr/>
          </p:nvSpPr>
          <p:spPr>
            <a:xfrm flipH="false" flipV="false" rot="0">
              <a:off x="0" y="0"/>
              <a:ext cx="1949092" cy="388029"/>
            </a:xfrm>
            <a:custGeom>
              <a:avLst/>
              <a:gdLst/>
              <a:ahLst/>
              <a:cxnLst/>
              <a:rect r="r" b="b" t="t" l="l"/>
              <a:pathLst>
                <a:path h="388029" w="1949092">
                  <a:moveTo>
                    <a:pt x="0" y="0"/>
                  </a:moveTo>
                  <a:lnTo>
                    <a:pt x="1949092" y="0"/>
                  </a:lnTo>
                  <a:lnTo>
                    <a:pt x="1949092" y="388029"/>
                  </a:lnTo>
                  <a:lnTo>
                    <a:pt x="0" y="388029"/>
                  </a:lnTo>
                  <a:close/>
                </a:path>
              </a:pathLst>
            </a:custGeom>
            <a:solidFill>
              <a:srgbClr val="000000">
                <a:alpha val="0"/>
              </a:srgbClr>
            </a:solidFill>
          </p:spPr>
        </p:sp>
        <p:sp>
          <p:nvSpPr>
            <p:cNvPr name="TextBox 36" id="36"/>
            <p:cNvSpPr txBox="true"/>
            <p:nvPr/>
          </p:nvSpPr>
          <p:spPr>
            <a:xfrm>
              <a:off x="0" y="-38100"/>
              <a:ext cx="1949093" cy="426129"/>
            </a:xfrm>
            <a:prstGeom prst="rect">
              <a:avLst/>
            </a:prstGeom>
          </p:spPr>
          <p:txBody>
            <a:bodyPr anchor="t" rtlCol="false" tIns="0" lIns="0" bIns="0" rIns="0"/>
            <a:lstStyle/>
            <a:p>
              <a:pPr algn="ctr">
                <a:lnSpc>
                  <a:spcPts val="1919"/>
                </a:lnSpc>
              </a:pPr>
              <a:r>
                <a:rPr lang="en-US" sz="1599">
                  <a:solidFill>
                    <a:srgbClr val="000000"/>
                  </a:solidFill>
                  <a:latin typeface="Arial"/>
                  <a:ea typeface="Arial"/>
                  <a:cs typeface="Arial"/>
                  <a:sym typeface="Arial"/>
                </a:rPr>
                <a:t>도메인 뉴스 점수</a:t>
              </a:r>
            </a:p>
          </p:txBody>
        </p:sp>
      </p:grpSp>
      <p:grpSp>
        <p:nvGrpSpPr>
          <p:cNvPr name="Group 37" id="37"/>
          <p:cNvGrpSpPr/>
          <p:nvPr/>
        </p:nvGrpSpPr>
        <p:grpSpPr>
          <a:xfrm rot="0">
            <a:off x="9079056" y="3659320"/>
            <a:ext cx="1076186" cy="1076186"/>
            <a:chOff x="0" y="0"/>
            <a:chExt cx="1193714" cy="1193714"/>
          </a:xfrm>
        </p:grpSpPr>
        <p:sp>
          <p:nvSpPr>
            <p:cNvPr name="Freeform 38" id="38"/>
            <p:cNvSpPr/>
            <p:nvPr/>
          </p:nvSpPr>
          <p:spPr>
            <a:xfrm flipH="false" flipV="false" rot="0">
              <a:off x="0" y="0"/>
              <a:ext cx="1193673" cy="1193673"/>
            </a:xfrm>
            <a:custGeom>
              <a:avLst/>
              <a:gdLst/>
              <a:ahLst/>
              <a:cxnLst/>
              <a:rect r="r" b="b" t="t" l="l"/>
              <a:pathLst>
                <a:path h="1193673" w="1193673">
                  <a:moveTo>
                    <a:pt x="0" y="0"/>
                  </a:moveTo>
                  <a:lnTo>
                    <a:pt x="1193673" y="0"/>
                  </a:lnTo>
                  <a:lnTo>
                    <a:pt x="1193673" y="1193673"/>
                  </a:lnTo>
                  <a:lnTo>
                    <a:pt x="0" y="1193673"/>
                  </a:lnTo>
                  <a:lnTo>
                    <a:pt x="0" y="0"/>
                  </a:lnTo>
                  <a:close/>
                </a:path>
              </a:pathLst>
            </a:custGeom>
            <a:blipFill>
              <a:blip r:embed="rId10"/>
              <a:stretch>
                <a:fillRect l="0" t="0" r="-3" b="-3"/>
              </a:stretch>
            </a:blipFill>
          </p:spPr>
        </p:sp>
      </p:grpSp>
      <p:grpSp>
        <p:nvGrpSpPr>
          <p:cNvPr name="Group 39" id="39"/>
          <p:cNvGrpSpPr/>
          <p:nvPr/>
        </p:nvGrpSpPr>
        <p:grpSpPr>
          <a:xfrm rot="0">
            <a:off x="8902225" y="4933744"/>
            <a:ext cx="1498231" cy="291088"/>
            <a:chOff x="0" y="0"/>
            <a:chExt cx="1997641" cy="388117"/>
          </a:xfrm>
        </p:grpSpPr>
        <p:sp>
          <p:nvSpPr>
            <p:cNvPr name="Freeform 40" id="40"/>
            <p:cNvSpPr/>
            <p:nvPr/>
          </p:nvSpPr>
          <p:spPr>
            <a:xfrm flipH="false" flipV="false" rot="0">
              <a:off x="0" y="0"/>
              <a:ext cx="1997641" cy="388117"/>
            </a:xfrm>
            <a:custGeom>
              <a:avLst/>
              <a:gdLst/>
              <a:ahLst/>
              <a:cxnLst/>
              <a:rect r="r" b="b" t="t" l="l"/>
              <a:pathLst>
                <a:path h="388117" w="1997641">
                  <a:moveTo>
                    <a:pt x="0" y="0"/>
                  </a:moveTo>
                  <a:lnTo>
                    <a:pt x="1997641" y="0"/>
                  </a:lnTo>
                  <a:lnTo>
                    <a:pt x="1997641" y="388117"/>
                  </a:lnTo>
                  <a:lnTo>
                    <a:pt x="0" y="388117"/>
                  </a:lnTo>
                  <a:close/>
                </a:path>
              </a:pathLst>
            </a:custGeom>
            <a:solidFill>
              <a:srgbClr val="000000">
                <a:alpha val="0"/>
              </a:srgbClr>
            </a:solidFill>
          </p:spPr>
        </p:sp>
        <p:sp>
          <p:nvSpPr>
            <p:cNvPr name="TextBox 41" id="41"/>
            <p:cNvSpPr txBox="true"/>
            <p:nvPr/>
          </p:nvSpPr>
          <p:spPr>
            <a:xfrm>
              <a:off x="0" y="-38100"/>
              <a:ext cx="1997641" cy="426217"/>
            </a:xfrm>
            <a:prstGeom prst="rect">
              <a:avLst/>
            </a:prstGeom>
          </p:spPr>
          <p:txBody>
            <a:bodyPr anchor="t" rtlCol="false" tIns="0" lIns="0" bIns="0" rIns="0"/>
            <a:lstStyle/>
            <a:p>
              <a:pPr algn="ctr">
                <a:lnSpc>
                  <a:spcPts val="1918"/>
                </a:lnSpc>
              </a:pPr>
              <a:r>
                <a:rPr lang="en-US" sz="1599">
                  <a:solidFill>
                    <a:srgbClr val="000000"/>
                  </a:solidFill>
                  <a:latin typeface="Arial"/>
                  <a:ea typeface="Arial"/>
                  <a:cs typeface="Arial"/>
                  <a:sym typeface="Arial"/>
                </a:rPr>
                <a:t>원자재 뉴스 점수</a:t>
              </a:r>
            </a:p>
          </p:txBody>
        </p:sp>
      </p:grpSp>
      <p:grpSp>
        <p:nvGrpSpPr>
          <p:cNvPr name="Group 42" id="42"/>
          <p:cNvGrpSpPr/>
          <p:nvPr/>
        </p:nvGrpSpPr>
        <p:grpSpPr>
          <a:xfrm rot="0">
            <a:off x="10611941" y="3692830"/>
            <a:ext cx="1042675" cy="1042676"/>
            <a:chOff x="0" y="0"/>
            <a:chExt cx="1156544" cy="1156545"/>
          </a:xfrm>
        </p:grpSpPr>
        <p:sp>
          <p:nvSpPr>
            <p:cNvPr name="Freeform 43" id="43"/>
            <p:cNvSpPr/>
            <p:nvPr/>
          </p:nvSpPr>
          <p:spPr>
            <a:xfrm flipH="false" flipV="false" rot="0">
              <a:off x="0" y="0"/>
              <a:ext cx="1156589" cy="1156589"/>
            </a:xfrm>
            <a:custGeom>
              <a:avLst/>
              <a:gdLst/>
              <a:ahLst/>
              <a:cxnLst/>
              <a:rect r="r" b="b" t="t" l="l"/>
              <a:pathLst>
                <a:path h="1156589" w="1156589">
                  <a:moveTo>
                    <a:pt x="0" y="0"/>
                  </a:moveTo>
                  <a:lnTo>
                    <a:pt x="1156589" y="0"/>
                  </a:lnTo>
                  <a:lnTo>
                    <a:pt x="1156589" y="1156589"/>
                  </a:lnTo>
                  <a:lnTo>
                    <a:pt x="0" y="1156589"/>
                  </a:lnTo>
                  <a:lnTo>
                    <a:pt x="0" y="0"/>
                  </a:lnTo>
                  <a:close/>
                </a:path>
              </a:pathLst>
            </a:custGeom>
            <a:blipFill>
              <a:blip r:embed="rId11"/>
              <a:stretch>
                <a:fillRect l="0" t="0" r="3" b="3"/>
              </a:stretch>
            </a:blipFill>
          </p:spPr>
        </p:sp>
      </p:grpSp>
      <p:grpSp>
        <p:nvGrpSpPr>
          <p:cNvPr name="Group 44" id="44"/>
          <p:cNvGrpSpPr/>
          <p:nvPr/>
        </p:nvGrpSpPr>
        <p:grpSpPr>
          <a:xfrm rot="0">
            <a:off x="10562624" y="4933711"/>
            <a:ext cx="1279412" cy="290957"/>
            <a:chOff x="0" y="0"/>
            <a:chExt cx="1705882" cy="387943"/>
          </a:xfrm>
        </p:grpSpPr>
        <p:sp>
          <p:nvSpPr>
            <p:cNvPr name="Freeform 45" id="45"/>
            <p:cNvSpPr/>
            <p:nvPr/>
          </p:nvSpPr>
          <p:spPr>
            <a:xfrm flipH="false" flipV="false" rot="0">
              <a:off x="0" y="0"/>
              <a:ext cx="1705882" cy="387943"/>
            </a:xfrm>
            <a:custGeom>
              <a:avLst/>
              <a:gdLst/>
              <a:ahLst/>
              <a:cxnLst/>
              <a:rect r="r" b="b" t="t" l="l"/>
              <a:pathLst>
                <a:path h="387943" w="1705882">
                  <a:moveTo>
                    <a:pt x="0" y="0"/>
                  </a:moveTo>
                  <a:lnTo>
                    <a:pt x="1705882" y="0"/>
                  </a:lnTo>
                  <a:lnTo>
                    <a:pt x="1705882" y="387943"/>
                  </a:lnTo>
                  <a:lnTo>
                    <a:pt x="0" y="387943"/>
                  </a:lnTo>
                  <a:close/>
                </a:path>
              </a:pathLst>
            </a:custGeom>
            <a:solidFill>
              <a:srgbClr val="000000">
                <a:alpha val="0"/>
              </a:srgbClr>
            </a:solidFill>
          </p:spPr>
        </p:sp>
        <p:sp>
          <p:nvSpPr>
            <p:cNvPr name="TextBox 46" id="46"/>
            <p:cNvSpPr txBox="true"/>
            <p:nvPr/>
          </p:nvSpPr>
          <p:spPr>
            <a:xfrm>
              <a:off x="0" y="-38100"/>
              <a:ext cx="1705882" cy="426043"/>
            </a:xfrm>
            <a:prstGeom prst="rect">
              <a:avLst/>
            </a:prstGeom>
          </p:spPr>
          <p:txBody>
            <a:bodyPr anchor="t" rtlCol="false" tIns="0" lIns="0" bIns="0" rIns="0"/>
            <a:lstStyle/>
            <a:p>
              <a:pPr algn="ctr">
                <a:lnSpc>
                  <a:spcPts val="1919"/>
                </a:lnSpc>
              </a:pPr>
              <a:r>
                <a:rPr lang="en-US" sz="1599">
                  <a:solidFill>
                    <a:srgbClr val="000000"/>
                  </a:solidFill>
                  <a:latin typeface="Arial"/>
                  <a:ea typeface="Arial"/>
                  <a:cs typeface="Arial"/>
                  <a:sym typeface="Arial"/>
                </a:rPr>
                <a:t>시장전망지표</a:t>
              </a:r>
            </a:p>
          </p:txBody>
        </p:sp>
      </p:grpSp>
      <p:sp>
        <p:nvSpPr>
          <p:cNvPr name="Freeform 47" id="47"/>
          <p:cNvSpPr/>
          <p:nvPr/>
        </p:nvSpPr>
        <p:spPr>
          <a:xfrm flipH="false" flipV="false" rot="0">
            <a:off x="6690519" y="5382307"/>
            <a:ext cx="789781" cy="826802"/>
          </a:xfrm>
          <a:custGeom>
            <a:avLst/>
            <a:gdLst/>
            <a:ahLst/>
            <a:cxnLst/>
            <a:rect r="r" b="b" t="t" l="l"/>
            <a:pathLst>
              <a:path h="826802" w="789781">
                <a:moveTo>
                  <a:pt x="0" y="0"/>
                </a:moveTo>
                <a:lnTo>
                  <a:pt x="789781" y="0"/>
                </a:lnTo>
                <a:lnTo>
                  <a:pt x="789781" y="826802"/>
                </a:lnTo>
                <a:lnTo>
                  <a:pt x="0" y="8268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8" id="48"/>
          <p:cNvSpPr/>
          <p:nvPr/>
        </p:nvSpPr>
        <p:spPr>
          <a:xfrm flipH="false" flipV="false" rot="0">
            <a:off x="12584986" y="3621160"/>
            <a:ext cx="4670281" cy="4670281"/>
          </a:xfrm>
          <a:custGeom>
            <a:avLst/>
            <a:gdLst/>
            <a:ahLst/>
            <a:cxnLst/>
            <a:rect r="r" b="b" t="t" l="l"/>
            <a:pathLst>
              <a:path h="4670281" w="4670281">
                <a:moveTo>
                  <a:pt x="0" y="0"/>
                </a:moveTo>
                <a:lnTo>
                  <a:pt x="4670280" y="0"/>
                </a:lnTo>
                <a:lnTo>
                  <a:pt x="4670280" y="4670280"/>
                </a:lnTo>
                <a:lnTo>
                  <a:pt x="0" y="46702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49" id="49"/>
          <p:cNvGrpSpPr/>
          <p:nvPr/>
        </p:nvGrpSpPr>
        <p:grpSpPr>
          <a:xfrm rot="0">
            <a:off x="13618305" y="4574381"/>
            <a:ext cx="2314825" cy="504825"/>
            <a:chOff x="0" y="0"/>
            <a:chExt cx="3086433" cy="673100"/>
          </a:xfrm>
        </p:grpSpPr>
        <p:sp>
          <p:nvSpPr>
            <p:cNvPr name="Freeform 50" id="50"/>
            <p:cNvSpPr/>
            <p:nvPr/>
          </p:nvSpPr>
          <p:spPr>
            <a:xfrm flipH="false" flipV="false" rot="0">
              <a:off x="0" y="0"/>
              <a:ext cx="3086433" cy="673100"/>
            </a:xfrm>
            <a:custGeom>
              <a:avLst/>
              <a:gdLst/>
              <a:ahLst/>
              <a:cxnLst/>
              <a:rect r="r" b="b" t="t" l="l"/>
              <a:pathLst>
                <a:path h="673100" w="3086433">
                  <a:moveTo>
                    <a:pt x="0" y="0"/>
                  </a:moveTo>
                  <a:lnTo>
                    <a:pt x="3086433" y="0"/>
                  </a:lnTo>
                  <a:lnTo>
                    <a:pt x="3086433" y="673100"/>
                  </a:lnTo>
                  <a:lnTo>
                    <a:pt x="0" y="673100"/>
                  </a:lnTo>
                  <a:close/>
                </a:path>
              </a:pathLst>
            </a:custGeom>
            <a:solidFill>
              <a:srgbClr val="000000">
                <a:alpha val="0"/>
              </a:srgbClr>
            </a:solidFill>
          </p:spPr>
        </p:sp>
        <p:sp>
          <p:nvSpPr>
            <p:cNvPr name="TextBox 51" id="51"/>
            <p:cNvSpPr txBox="true"/>
            <p:nvPr/>
          </p:nvSpPr>
          <p:spPr>
            <a:xfrm>
              <a:off x="0" y="-57150"/>
              <a:ext cx="3086433" cy="730250"/>
            </a:xfrm>
            <a:prstGeom prst="rect">
              <a:avLst/>
            </a:prstGeom>
          </p:spPr>
          <p:txBody>
            <a:bodyPr anchor="t" rtlCol="false" tIns="0" lIns="0" bIns="0" rIns="0"/>
            <a:lstStyle/>
            <a:p>
              <a:pPr algn="ctr">
                <a:lnSpc>
                  <a:spcPts val="3598"/>
                </a:lnSpc>
              </a:pPr>
              <a:r>
                <a:rPr lang="en-US" sz="2999">
                  <a:solidFill>
                    <a:srgbClr val="000000"/>
                  </a:solidFill>
                  <a:latin typeface="Arial"/>
                  <a:ea typeface="Arial"/>
                  <a:cs typeface="Arial"/>
                  <a:sym typeface="Arial"/>
                </a:rPr>
                <a:t>시장 동향 파악</a:t>
              </a:r>
            </a:p>
          </p:txBody>
        </p:sp>
      </p:grpSp>
      <p:grpSp>
        <p:nvGrpSpPr>
          <p:cNvPr name="Group 52" id="52"/>
          <p:cNvGrpSpPr/>
          <p:nvPr/>
        </p:nvGrpSpPr>
        <p:grpSpPr>
          <a:xfrm rot="0">
            <a:off x="13724613" y="5309394"/>
            <a:ext cx="2208517" cy="504825"/>
            <a:chOff x="0" y="0"/>
            <a:chExt cx="2944689" cy="673100"/>
          </a:xfrm>
        </p:grpSpPr>
        <p:sp>
          <p:nvSpPr>
            <p:cNvPr name="Freeform 53" id="53"/>
            <p:cNvSpPr/>
            <p:nvPr/>
          </p:nvSpPr>
          <p:spPr>
            <a:xfrm flipH="false" flipV="false" rot="0">
              <a:off x="0" y="0"/>
              <a:ext cx="2944689" cy="673100"/>
            </a:xfrm>
            <a:custGeom>
              <a:avLst/>
              <a:gdLst/>
              <a:ahLst/>
              <a:cxnLst/>
              <a:rect r="r" b="b" t="t" l="l"/>
              <a:pathLst>
                <a:path h="673100" w="2944689">
                  <a:moveTo>
                    <a:pt x="0" y="0"/>
                  </a:moveTo>
                  <a:lnTo>
                    <a:pt x="2944689" y="0"/>
                  </a:lnTo>
                  <a:lnTo>
                    <a:pt x="2944689" y="673100"/>
                  </a:lnTo>
                  <a:lnTo>
                    <a:pt x="0" y="673100"/>
                  </a:lnTo>
                  <a:close/>
                </a:path>
              </a:pathLst>
            </a:custGeom>
            <a:solidFill>
              <a:srgbClr val="000000">
                <a:alpha val="0"/>
              </a:srgbClr>
            </a:solidFill>
          </p:spPr>
        </p:sp>
        <p:sp>
          <p:nvSpPr>
            <p:cNvPr name="TextBox 54" id="54"/>
            <p:cNvSpPr txBox="true"/>
            <p:nvPr/>
          </p:nvSpPr>
          <p:spPr>
            <a:xfrm>
              <a:off x="0" y="-57150"/>
              <a:ext cx="2944689" cy="730250"/>
            </a:xfrm>
            <a:prstGeom prst="rect">
              <a:avLst/>
            </a:prstGeom>
          </p:spPr>
          <p:txBody>
            <a:bodyPr anchor="t" rtlCol="false" tIns="0" lIns="0" bIns="0" rIns="0"/>
            <a:lstStyle/>
            <a:p>
              <a:pPr algn="ctr">
                <a:lnSpc>
                  <a:spcPts val="3598"/>
                </a:lnSpc>
              </a:pPr>
              <a:r>
                <a:rPr lang="en-US" sz="2999">
                  <a:solidFill>
                    <a:srgbClr val="000000"/>
                  </a:solidFill>
                  <a:latin typeface="Arial"/>
                  <a:ea typeface="Arial"/>
                  <a:cs typeface="Arial"/>
                  <a:sym typeface="Arial"/>
                </a:rPr>
                <a:t>의사결정 도움</a:t>
              </a:r>
            </a:p>
          </p:txBody>
        </p:sp>
      </p:grpSp>
      <p:grpSp>
        <p:nvGrpSpPr>
          <p:cNvPr name="Group 55" id="55"/>
          <p:cNvGrpSpPr/>
          <p:nvPr/>
        </p:nvGrpSpPr>
        <p:grpSpPr>
          <a:xfrm rot="0">
            <a:off x="13412425" y="6042819"/>
            <a:ext cx="3015400" cy="504825"/>
            <a:chOff x="0" y="0"/>
            <a:chExt cx="4020533" cy="673100"/>
          </a:xfrm>
        </p:grpSpPr>
        <p:sp>
          <p:nvSpPr>
            <p:cNvPr name="Freeform 56" id="56"/>
            <p:cNvSpPr/>
            <p:nvPr/>
          </p:nvSpPr>
          <p:spPr>
            <a:xfrm flipH="false" flipV="false" rot="0">
              <a:off x="0" y="0"/>
              <a:ext cx="4020533" cy="673100"/>
            </a:xfrm>
            <a:custGeom>
              <a:avLst/>
              <a:gdLst/>
              <a:ahLst/>
              <a:cxnLst/>
              <a:rect r="r" b="b" t="t" l="l"/>
              <a:pathLst>
                <a:path h="673100" w="4020533">
                  <a:moveTo>
                    <a:pt x="0" y="0"/>
                  </a:moveTo>
                  <a:lnTo>
                    <a:pt x="4020533" y="0"/>
                  </a:lnTo>
                  <a:lnTo>
                    <a:pt x="4020533" y="673100"/>
                  </a:lnTo>
                  <a:lnTo>
                    <a:pt x="0" y="673100"/>
                  </a:lnTo>
                  <a:close/>
                </a:path>
              </a:pathLst>
            </a:custGeom>
            <a:solidFill>
              <a:srgbClr val="000000">
                <a:alpha val="0"/>
              </a:srgbClr>
            </a:solidFill>
          </p:spPr>
        </p:sp>
        <p:sp>
          <p:nvSpPr>
            <p:cNvPr name="TextBox 57" id="57"/>
            <p:cNvSpPr txBox="true"/>
            <p:nvPr/>
          </p:nvSpPr>
          <p:spPr>
            <a:xfrm>
              <a:off x="0" y="-57150"/>
              <a:ext cx="4020533" cy="730250"/>
            </a:xfrm>
            <a:prstGeom prst="rect">
              <a:avLst/>
            </a:prstGeom>
          </p:spPr>
          <p:txBody>
            <a:bodyPr anchor="t" rtlCol="false" tIns="0" lIns="0" bIns="0" rIns="0"/>
            <a:lstStyle/>
            <a:p>
              <a:pPr algn="ctr">
                <a:lnSpc>
                  <a:spcPts val="3598"/>
                </a:lnSpc>
              </a:pPr>
              <a:r>
                <a:rPr lang="en-US" sz="2999">
                  <a:solidFill>
                    <a:srgbClr val="000000"/>
                  </a:solidFill>
                  <a:latin typeface="Arial"/>
                  <a:ea typeface="Arial"/>
                  <a:cs typeface="Arial"/>
                  <a:sym typeface="Arial"/>
                </a:rPr>
                <a:t>공급망 리스크 진단</a:t>
              </a:r>
            </a:p>
          </p:txBody>
        </p:sp>
      </p:grpSp>
      <p:grpSp>
        <p:nvGrpSpPr>
          <p:cNvPr name="Group 58" id="58"/>
          <p:cNvGrpSpPr/>
          <p:nvPr/>
        </p:nvGrpSpPr>
        <p:grpSpPr>
          <a:xfrm rot="0">
            <a:off x="13587569" y="6776244"/>
            <a:ext cx="2665113" cy="504825"/>
            <a:chOff x="0" y="0"/>
            <a:chExt cx="3553484" cy="673100"/>
          </a:xfrm>
        </p:grpSpPr>
        <p:sp>
          <p:nvSpPr>
            <p:cNvPr name="Freeform 59" id="59"/>
            <p:cNvSpPr/>
            <p:nvPr/>
          </p:nvSpPr>
          <p:spPr>
            <a:xfrm flipH="false" flipV="false" rot="0">
              <a:off x="0" y="0"/>
              <a:ext cx="3553484" cy="673100"/>
            </a:xfrm>
            <a:custGeom>
              <a:avLst/>
              <a:gdLst/>
              <a:ahLst/>
              <a:cxnLst/>
              <a:rect r="r" b="b" t="t" l="l"/>
              <a:pathLst>
                <a:path h="673100" w="3553484">
                  <a:moveTo>
                    <a:pt x="0" y="0"/>
                  </a:moveTo>
                  <a:lnTo>
                    <a:pt x="3553484" y="0"/>
                  </a:lnTo>
                  <a:lnTo>
                    <a:pt x="3553484" y="673100"/>
                  </a:lnTo>
                  <a:lnTo>
                    <a:pt x="0" y="673100"/>
                  </a:lnTo>
                  <a:close/>
                </a:path>
              </a:pathLst>
            </a:custGeom>
            <a:solidFill>
              <a:srgbClr val="000000">
                <a:alpha val="0"/>
              </a:srgbClr>
            </a:solidFill>
          </p:spPr>
        </p:sp>
        <p:sp>
          <p:nvSpPr>
            <p:cNvPr name="TextBox 60" id="60"/>
            <p:cNvSpPr txBox="true"/>
            <p:nvPr/>
          </p:nvSpPr>
          <p:spPr>
            <a:xfrm>
              <a:off x="0" y="-57150"/>
              <a:ext cx="3553484" cy="730250"/>
            </a:xfrm>
            <a:prstGeom prst="rect">
              <a:avLst/>
            </a:prstGeom>
          </p:spPr>
          <p:txBody>
            <a:bodyPr anchor="t" rtlCol="false" tIns="0" lIns="0" bIns="0" rIns="0"/>
            <a:lstStyle/>
            <a:p>
              <a:pPr algn="ctr">
                <a:lnSpc>
                  <a:spcPts val="3598"/>
                </a:lnSpc>
              </a:pPr>
              <a:r>
                <a:rPr lang="en-US" sz="2999">
                  <a:solidFill>
                    <a:srgbClr val="000000"/>
                  </a:solidFill>
                  <a:latin typeface="Arial"/>
                  <a:ea typeface="Arial"/>
                  <a:cs typeface="Arial"/>
                  <a:sym typeface="Arial"/>
                </a:rPr>
                <a:t>안정화 전략 마련</a:t>
              </a:r>
            </a:p>
          </p:txBody>
        </p:sp>
      </p:grpSp>
      <p:sp>
        <p:nvSpPr>
          <p:cNvPr name="Freeform 61" id="61"/>
          <p:cNvSpPr/>
          <p:nvPr/>
        </p:nvSpPr>
        <p:spPr>
          <a:xfrm flipH="false" flipV="false" rot="0">
            <a:off x="3597531" y="6894691"/>
            <a:ext cx="2235189" cy="1343908"/>
          </a:xfrm>
          <a:custGeom>
            <a:avLst/>
            <a:gdLst/>
            <a:ahLst/>
            <a:cxnLst/>
            <a:rect r="r" b="b" t="t" l="l"/>
            <a:pathLst>
              <a:path h="1343908" w="2235189">
                <a:moveTo>
                  <a:pt x="0" y="0"/>
                </a:moveTo>
                <a:lnTo>
                  <a:pt x="2235190" y="0"/>
                </a:lnTo>
                <a:lnTo>
                  <a:pt x="2235190" y="1343908"/>
                </a:lnTo>
                <a:lnTo>
                  <a:pt x="0" y="1343908"/>
                </a:lnTo>
                <a:lnTo>
                  <a:pt x="0" y="0"/>
                </a:lnTo>
                <a:close/>
              </a:path>
            </a:pathLst>
          </a:custGeom>
          <a:blipFill>
            <a:blip r:embed="rId16"/>
            <a:stretch>
              <a:fillRect l="0" t="0" r="0" b="0"/>
            </a:stretch>
          </a:blipFill>
        </p:spPr>
      </p:sp>
      <p:grpSp>
        <p:nvGrpSpPr>
          <p:cNvPr name="Group 62" id="62"/>
          <p:cNvGrpSpPr/>
          <p:nvPr/>
        </p:nvGrpSpPr>
        <p:grpSpPr>
          <a:xfrm rot="0">
            <a:off x="1028700" y="978979"/>
            <a:ext cx="3557205" cy="395196"/>
            <a:chOff x="0" y="0"/>
            <a:chExt cx="4742940" cy="526928"/>
          </a:xfrm>
        </p:grpSpPr>
        <p:sp>
          <p:nvSpPr>
            <p:cNvPr name="Freeform 63" id="63"/>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64" id="64"/>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65" id="65"/>
          <p:cNvGrpSpPr/>
          <p:nvPr/>
        </p:nvGrpSpPr>
        <p:grpSpPr>
          <a:xfrm rot="0">
            <a:off x="1028700" y="1374175"/>
            <a:ext cx="7789185" cy="955113"/>
            <a:chOff x="0" y="0"/>
            <a:chExt cx="10385580" cy="1273484"/>
          </a:xfrm>
        </p:grpSpPr>
        <p:sp>
          <p:nvSpPr>
            <p:cNvPr name="Freeform 66" id="66"/>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67" id="67"/>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68" id="68"/>
          <p:cNvGrpSpPr/>
          <p:nvPr/>
        </p:nvGrpSpPr>
        <p:grpSpPr>
          <a:xfrm rot="0">
            <a:off x="1047750" y="2329288"/>
            <a:ext cx="12847663" cy="871451"/>
            <a:chOff x="0" y="0"/>
            <a:chExt cx="17130218" cy="1161935"/>
          </a:xfrm>
        </p:grpSpPr>
        <p:sp>
          <p:nvSpPr>
            <p:cNvPr name="Freeform 69" id="69"/>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70" id="70"/>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가격 및 수급안정화지수 예측</a:t>
              </a:r>
            </a:p>
            <a:p>
              <a:pPr algn="l">
                <a:lnSpc>
                  <a:spcPts val="3802"/>
                </a:lnSpc>
              </a:pPr>
            </a:p>
          </p:txBody>
        </p:sp>
      </p:grpSp>
      <p:grpSp>
        <p:nvGrpSpPr>
          <p:cNvPr name="Group 71" id="71"/>
          <p:cNvGrpSpPr/>
          <p:nvPr/>
        </p:nvGrpSpPr>
        <p:grpSpPr>
          <a:xfrm rot="0">
            <a:off x="329171" y="209742"/>
            <a:ext cx="18054079" cy="115550"/>
            <a:chOff x="0" y="0"/>
            <a:chExt cx="4754984" cy="30433"/>
          </a:xfrm>
        </p:grpSpPr>
        <p:sp>
          <p:nvSpPr>
            <p:cNvPr name="Freeform 72" id="72"/>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73" id="73"/>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045"/>
            <a:ext cx="16090900" cy="6274279"/>
            <a:chOff x="0" y="0"/>
            <a:chExt cx="21454533" cy="8365705"/>
          </a:xfrm>
        </p:grpSpPr>
        <p:sp>
          <p:nvSpPr>
            <p:cNvPr name="Freeform 3" id="3"/>
            <p:cNvSpPr/>
            <p:nvPr/>
          </p:nvSpPr>
          <p:spPr>
            <a:xfrm flipH="false" flipV="false" rot="0">
              <a:off x="0" y="0"/>
              <a:ext cx="21454492" cy="8365705"/>
            </a:xfrm>
            <a:custGeom>
              <a:avLst/>
              <a:gdLst/>
              <a:ahLst/>
              <a:cxnLst/>
              <a:rect r="r" b="b" t="t" l="l"/>
              <a:pathLst>
                <a:path h="8365705" w="21454492">
                  <a:moveTo>
                    <a:pt x="659057" y="0"/>
                  </a:moveTo>
                  <a:lnTo>
                    <a:pt x="20795435" y="0"/>
                  </a:lnTo>
                  <a:cubicBezTo>
                    <a:pt x="20970229" y="0"/>
                    <a:pt x="21137862" y="69436"/>
                    <a:pt x="21261459" y="193033"/>
                  </a:cubicBezTo>
                  <a:cubicBezTo>
                    <a:pt x="21385056" y="316630"/>
                    <a:pt x="21454492" y="484264"/>
                    <a:pt x="21454492" y="659057"/>
                  </a:cubicBezTo>
                  <a:lnTo>
                    <a:pt x="21454492" y="7706648"/>
                  </a:lnTo>
                  <a:cubicBezTo>
                    <a:pt x="21454492" y="8070635"/>
                    <a:pt x="21159422" y="8365705"/>
                    <a:pt x="20795435" y="8365705"/>
                  </a:cubicBezTo>
                  <a:lnTo>
                    <a:pt x="659057" y="8365705"/>
                  </a:lnTo>
                  <a:cubicBezTo>
                    <a:pt x="295070" y="8365705"/>
                    <a:pt x="0" y="8070635"/>
                    <a:pt x="0" y="7706648"/>
                  </a:cubicBezTo>
                  <a:lnTo>
                    <a:pt x="0" y="659057"/>
                  </a:lnTo>
                  <a:cubicBezTo>
                    <a:pt x="0" y="295070"/>
                    <a:pt x="295070" y="0"/>
                    <a:pt x="659057" y="0"/>
                  </a:cubicBezTo>
                  <a:close/>
                </a:path>
              </a:pathLst>
            </a:custGeom>
            <a:blipFill>
              <a:blip r:embed="rId3"/>
              <a:stretch>
                <a:fillRect l="0" t="-16965" r="0" b="-16965"/>
              </a:stretch>
            </a:blipFill>
          </p:spPr>
        </p:sp>
      </p:grpSp>
      <p:graphicFrame>
        <p:nvGraphicFramePr>
          <p:cNvPr name="Table 4" id="4"/>
          <p:cNvGraphicFramePr>
            <a:graphicFrameLocks noGrp="true"/>
          </p:cNvGraphicFramePr>
          <p:nvPr/>
        </p:nvGraphicFramePr>
        <p:xfrm>
          <a:off x="8817885" y="4108645"/>
          <a:ext cx="7531100" cy="4876800"/>
        </p:xfrm>
        <a:graphic>
          <a:graphicData uri="http://schemas.openxmlformats.org/drawingml/2006/table">
            <a:tbl>
              <a:tblPr/>
              <a:tblGrid>
                <a:gridCol w="1984092"/>
                <a:gridCol w="1778397"/>
                <a:gridCol w="3768612"/>
              </a:tblGrid>
              <a:tr h="812800">
                <a:tc>
                  <a:txBody>
                    <a:bodyPr anchor="t" rtlCol="false"/>
                    <a:lstStyle/>
                    <a:p>
                      <a:pPr algn="ctr">
                        <a:lnSpc>
                          <a:spcPts val="2800"/>
                        </a:lnSpc>
                        <a:defRPr/>
                      </a:pPr>
                      <a:r>
                        <a:rPr lang="en-US" sz="2000">
                          <a:solidFill>
                            <a:srgbClr val="000000"/>
                          </a:solidFill>
                          <a:latin typeface="Arial"/>
                          <a:ea typeface="Arial"/>
                          <a:cs typeface="Arial"/>
                          <a:sym typeface="Arial"/>
                        </a:rPr>
                        <a:t>단계</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solidFill>
                      <a:srgbClr val="FBCE45"/>
                    </a:solidFill>
                  </a:tcPr>
                </a:tc>
                <a:tc>
                  <a:txBody>
                    <a:bodyPr anchor="t" rtlCol="false"/>
                    <a:lstStyle/>
                    <a:p>
                      <a:pPr algn="ctr">
                        <a:lnSpc>
                          <a:spcPts val="2800"/>
                        </a:lnSpc>
                        <a:defRPr/>
                      </a:pPr>
                      <a:r>
                        <a:rPr lang="en-US" sz="2000">
                          <a:solidFill>
                            <a:srgbClr val="000000"/>
                          </a:solidFill>
                          <a:latin typeface="Arial"/>
                          <a:ea typeface="Arial"/>
                          <a:cs typeface="Arial"/>
                          <a:sym typeface="Arial"/>
                        </a:rPr>
                        <a:t>범위</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solidFill>
                      <a:srgbClr val="FBCE45"/>
                    </a:solidFill>
                  </a:tcPr>
                </a:tc>
                <a:tc>
                  <a:txBody>
                    <a:bodyPr anchor="t" rtlCol="false"/>
                    <a:lstStyle/>
                    <a:p>
                      <a:pPr algn="ctr">
                        <a:lnSpc>
                          <a:spcPts val="2800"/>
                        </a:lnSpc>
                        <a:defRPr/>
                      </a:pPr>
                      <a:r>
                        <a:rPr lang="en-US" sz="2000">
                          <a:solidFill>
                            <a:srgbClr val="000000"/>
                          </a:solidFill>
                          <a:latin typeface="Arial"/>
                          <a:ea typeface="Arial"/>
                          <a:cs typeface="Arial"/>
                          <a:sym typeface="Arial"/>
                        </a:rPr>
                        <a:t>의미</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solidFill>
                      <a:srgbClr val="FBCE45"/>
                    </a:solidFill>
                  </a:tcPr>
                </a:tc>
              </a:tr>
              <a:tr h="812800">
                <a:tc>
                  <a:txBody>
                    <a:bodyPr anchor="t" rtlCol="false"/>
                    <a:lstStyle/>
                    <a:p>
                      <a:pPr algn="ctr">
                        <a:lnSpc>
                          <a:spcPts val="2800"/>
                        </a:lnSpc>
                        <a:defRPr/>
                      </a:pPr>
                      <a:r>
                        <a:rPr lang="en-US" sz="2000">
                          <a:solidFill>
                            <a:srgbClr val="000000"/>
                          </a:solidFill>
                          <a:latin typeface="Arial"/>
                          <a:ea typeface="Arial"/>
                          <a:cs typeface="Arial"/>
                          <a:sym typeface="Arial"/>
                        </a:rPr>
                        <a:t>수급 위기</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a:ea typeface="Arial"/>
                          <a:cs typeface="Arial"/>
                          <a:sym typeface="Arial"/>
                        </a:rPr>
                        <a:t>0~1</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a:ea typeface="Arial"/>
                          <a:cs typeface="Arial"/>
                          <a:sym typeface="Arial"/>
                        </a:rPr>
                        <a:t>위기발생</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r>
              <a:tr h="812800">
                <a:tc>
                  <a:txBody>
                    <a:bodyPr anchor="t" rtlCol="false"/>
                    <a:lstStyle/>
                    <a:p>
                      <a:pPr algn="ctr">
                        <a:lnSpc>
                          <a:spcPts val="2800"/>
                        </a:lnSpc>
                        <a:defRPr/>
                      </a:pPr>
                      <a:r>
                        <a:rPr lang="en-US" sz="2000">
                          <a:solidFill>
                            <a:srgbClr val="000000"/>
                          </a:solidFill>
                          <a:latin typeface="Arial"/>
                          <a:ea typeface="Arial"/>
                          <a:cs typeface="Arial"/>
                          <a:sym typeface="Arial"/>
                        </a:rPr>
                        <a:t>수급 불안</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a:ea typeface="Arial"/>
                          <a:cs typeface="Arial"/>
                          <a:sym typeface="Arial"/>
                        </a:rPr>
                        <a:t>0~5</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a:ea typeface="Arial"/>
                          <a:cs typeface="Arial"/>
                          <a:sym typeface="Arial"/>
                        </a:rPr>
                        <a:t>매우 심각한 공급 부족</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r>
              <a:tr h="812800">
                <a:tc>
                  <a:txBody>
                    <a:bodyPr anchor="t" rtlCol="false"/>
                    <a:lstStyle/>
                    <a:p>
                      <a:pPr algn="ctr">
                        <a:lnSpc>
                          <a:spcPts val="2800"/>
                        </a:lnSpc>
                        <a:defRPr/>
                      </a:pPr>
                      <a:r>
                        <a:rPr lang="en-US" sz="2000">
                          <a:solidFill>
                            <a:srgbClr val="000000"/>
                          </a:solidFill>
                          <a:latin typeface="Arial"/>
                          <a:ea typeface="Arial"/>
                          <a:cs typeface="Arial"/>
                          <a:sym typeface="Arial"/>
                        </a:rPr>
                        <a:t>수급 주의</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a:ea typeface="Arial"/>
                          <a:cs typeface="Arial"/>
                          <a:sym typeface="Arial"/>
                        </a:rPr>
                        <a:t>5~20</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a:ea typeface="Arial"/>
                          <a:cs typeface="Arial"/>
                          <a:sym typeface="Arial"/>
                        </a:rPr>
                        <a:t>불안정한 공급 상태</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r>
              <a:tr h="812800">
                <a:tc>
                  <a:txBody>
                    <a:bodyPr anchor="t" rtlCol="false"/>
                    <a:lstStyle/>
                    <a:p>
                      <a:pPr algn="ctr">
                        <a:lnSpc>
                          <a:spcPts val="2800"/>
                        </a:lnSpc>
                        <a:defRPr/>
                      </a:pPr>
                      <a:r>
                        <a:rPr lang="en-US" sz="2000">
                          <a:solidFill>
                            <a:srgbClr val="000000"/>
                          </a:solidFill>
                          <a:latin typeface="Arial"/>
                          <a:ea typeface="Arial"/>
                          <a:cs typeface="Arial"/>
                          <a:sym typeface="Arial"/>
                        </a:rPr>
                        <a:t>수급 안정</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a:ea typeface="Arial"/>
                          <a:cs typeface="Arial"/>
                          <a:sym typeface="Arial"/>
                        </a:rPr>
                        <a:t>20~80</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a:ea typeface="Arial"/>
                          <a:cs typeface="Arial"/>
                          <a:sym typeface="Arial"/>
                        </a:rPr>
                        <a:t>안정적인 공급 상태</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r>
              <a:tr h="812800">
                <a:tc>
                  <a:txBody>
                    <a:bodyPr anchor="t" rtlCol="false"/>
                    <a:lstStyle/>
                    <a:p>
                      <a:pPr algn="ctr">
                        <a:lnSpc>
                          <a:spcPts val="2800"/>
                        </a:lnSpc>
                        <a:defRPr/>
                      </a:pPr>
                      <a:r>
                        <a:rPr lang="en-US" sz="2000">
                          <a:solidFill>
                            <a:srgbClr val="000000"/>
                          </a:solidFill>
                          <a:latin typeface="Arial"/>
                          <a:ea typeface="Arial"/>
                          <a:cs typeface="Arial"/>
                          <a:sym typeface="Arial"/>
                        </a:rPr>
                        <a:t>공급 과잉</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a:ea typeface="Arial"/>
                          <a:cs typeface="Arial"/>
                          <a:sym typeface="Arial"/>
                        </a:rPr>
                        <a:t>80~100</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a:ea typeface="Arial"/>
                          <a:cs typeface="Arial"/>
                          <a:sym typeface="Arial"/>
                        </a:rPr>
                        <a:t>과잉 공급</a:t>
                      </a:r>
                      <a:endParaRPr lang="en-US" sz="1100"/>
                    </a:p>
                  </a:txBody>
                  <a:tcPr marL="190500" marR="190500" marT="190500" marB="190500" anchor="ctr">
                    <a:lnL cmpd="sng" algn="ctr" cap="flat" w="28575">
                      <a:solidFill>
                        <a:srgbClr val="9E9E9E"/>
                      </a:solidFill>
                      <a:prstDash val="solid"/>
                      <a:round/>
                      <a:headEnd type="none" w="med" len="med"/>
                      <a:tailEnd type="none" w="med" len="med"/>
                    </a:lnL>
                    <a:lnR cmpd="sng" algn="ctr" cap="flat" w="28575">
                      <a:solidFill>
                        <a:srgbClr val="9E9E9E"/>
                      </a:solidFill>
                      <a:prstDash val="solid"/>
                      <a:round/>
                      <a:headEnd type="none" w="med" len="med"/>
                      <a:tailEnd type="none" w="med" len="med"/>
                    </a:lnR>
                    <a:lnT cmpd="sng" algn="ctr" cap="flat" w="28575">
                      <a:solidFill>
                        <a:srgbClr val="9E9E9E"/>
                      </a:solidFill>
                      <a:prstDash val="solid"/>
                      <a:round/>
                      <a:headEnd type="none" w="med" len="med"/>
                      <a:tailEnd type="none" w="med" len="med"/>
                    </a:lnT>
                    <a:lnB cmpd="sng" algn="ctr" cap="flat" w="28575">
                      <a:solidFill>
                        <a:srgbClr val="9E9E9E"/>
                      </a:solidFill>
                      <a:prstDash val="solid"/>
                      <a:round/>
                      <a:headEnd type="none" w="med" len="med"/>
                      <a:tailEnd type="none" w="med" len="med"/>
                    </a:lnB>
                  </a:tcPr>
                </a:tc>
              </a:tr>
            </a:tbl>
          </a:graphicData>
        </a:graphic>
      </p:graphicFrame>
      <p:grpSp>
        <p:nvGrpSpPr>
          <p:cNvPr name="Group 5" id="5"/>
          <p:cNvGrpSpPr/>
          <p:nvPr/>
        </p:nvGrpSpPr>
        <p:grpSpPr>
          <a:xfrm rot="0">
            <a:off x="2237559" y="4642506"/>
            <a:ext cx="4843181" cy="4061439"/>
            <a:chOff x="0" y="0"/>
            <a:chExt cx="6457575" cy="5415252"/>
          </a:xfrm>
        </p:grpSpPr>
        <p:sp>
          <p:nvSpPr>
            <p:cNvPr name="Freeform 6" id="6"/>
            <p:cNvSpPr/>
            <p:nvPr/>
          </p:nvSpPr>
          <p:spPr>
            <a:xfrm flipH="false" flipV="false" rot="0">
              <a:off x="0" y="0"/>
              <a:ext cx="6457569" cy="5415280"/>
            </a:xfrm>
            <a:custGeom>
              <a:avLst/>
              <a:gdLst/>
              <a:ahLst/>
              <a:cxnLst/>
              <a:rect r="r" b="b" t="t" l="l"/>
              <a:pathLst>
                <a:path h="5415280" w="6457569">
                  <a:moveTo>
                    <a:pt x="0" y="0"/>
                  </a:moveTo>
                  <a:lnTo>
                    <a:pt x="6457569" y="0"/>
                  </a:lnTo>
                  <a:lnTo>
                    <a:pt x="6457569" y="5415280"/>
                  </a:lnTo>
                  <a:lnTo>
                    <a:pt x="0" y="5415280"/>
                  </a:lnTo>
                  <a:close/>
                </a:path>
              </a:pathLst>
            </a:custGeom>
            <a:blipFill>
              <a:blip r:embed="rId4"/>
              <a:stretch>
                <a:fillRect l="-3079" t="0" r="-3079" b="0"/>
              </a:stretch>
            </a:blipFill>
          </p:spPr>
        </p:sp>
      </p:grpSp>
      <p:sp>
        <p:nvSpPr>
          <p:cNvPr name="Freeform 7" id="7"/>
          <p:cNvSpPr/>
          <p:nvPr/>
        </p:nvSpPr>
        <p:spPr>
          <a:xfrm flipH="false" flipV="false" rot="0">
            <a:off x="2201705" y="4506100"/>
            <a:ext cx="4914889" cy="4242265"/>
          </a:xfrm>
          <a:custGeom>
            <a:avLst/>
            <a:gdLst/>
            <a:ahLst/>
            <a:cxnLst/>
            <a:rect r="r" b="b" t="t" l="l"/>
            <a:pathLst>
              <a:path h="4242265" w="4914889">
                <a:moveTo>
                  <a:pt x="0" y="0"/>
                </a:moveTo>
                <a:lnTo>
                  <a:pt x="4914889" y="0"/>
                </a:lnTo>
                <a:lnTo>
                  <a:pt x="4914889" y="4242265"/>
                </a:lnTo>
                <a:lnTo>
                  <a:pt x="0" y="42422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922918" y="4013200"/>
            <a:ext cx="5472464" cy="419100"/>
            <a:chOff x="0" y="0"/>
            <a:chExt cx="7296619" cy="558800"/>
          </a:xfrm>
        </p:grpSpPr>
        <p:sp>
          <p:nvSpPr>
            <p:cNvPr name="Freeform 9" id="9"/>
            <p:cNvSpPr/>
            <p:nvPr/>
          </p:nvSpPr>
          <p:spPr>
            <a:xfrm flipH="false" flipV="false" rot="0">
              <a:off x="0" y="0"/>
              <a:ext cx="7296619" cy="558800"/>
            </a:xfrm>
            <a:custGeom>
              <a:avLst/>
              <a:gdLst/>
              <a:ahLst/>
              <a:cxnLst/>
              <a:rect r="r" b="b" t="t" l="l"/>
              <a:pathLst>
                <a:path h="558800" w="7296619">
                  <a:moveTo>
                    <a:pt x="0" y="0"/>
                  </a:moveTo>
                  <a:lnTo>
                    <a:pt x="7296619" y="0"/>
                  </a:lnTo>
                  <a:lnTo>
                    <a:pt x="7296619" y="558800"/>
                  </a:lnTo>
                  <a:lnTo>
                    <a:pt x="0" y="558800"/>
                  </a:lnTo>
                  <a:close/>
                </a:path>
              </a:pathLst>
            </a:custGeom>
            <a:solidFill>
              <a:srgbClr val="000000">
                <a:alpha val="0"/>
              </a:srgbClr>
            </a:solidFill>
          </p:spPr>
        </p:sp>
        <p:sp>
          <p:nvSpPr>
            <p:cNvPr name="TextBox 10" id="10"/>
            <p:cNvSpPr txBox="true"/>
            <p:nvPr/>
          </p:nvSpPr>
          <p:spPr>
            <a:xfrm>
              <a:off x="0" y="-47625"/>
              <a:ext cx="7296619" cy="606425"/>
            </a:xfrm>
            <a:prstGeom prst="rect">
              <a:avLst/>
            </a:prstGeom>
          </p:spPr>
          <p:txBody>
            <a:bodyPr anchor="t" rtlCol="false" tIns="0" lIns="0" bIns="0" rIns="0"/>
            <a:lstStyle/>
            <a:p>
              <a:pPr algn="ctr">
                <a:lnSpc>
                  <a:spcPts val="2999"/>
                </a:lnSpc>
              </a:pPr>
              <a:r>
                <a:rPr lang="en-US" sz="2499">
                  <a:solidFill>
                    <a:srgbClr val="000000"/>
                  </a:solidFill>
                  <a:latin typeface="Arial"/>
                  <a:ea typeface="Arial"/>
                  <a:cs typeface="Arial"/>
                  <a:sym typeface="Arial"/>
                </a:rPr>
                <a:t>“핵심 광물의 </a:t>
              </a:r>
              <a:r>
                <a:rPr lang="en-US" sz="2499">
                  <a:solidFill>
                    <a:srgbClr val="FF0000"/>
                  </a:solidFill>
                  <a:latin typeface="Arial"/>
                  <a:ea typeface="Arial"/>
                  <a:cs typeface="Arial"/>
                  <a:sym typeface="Arial"/>
                </a:rPr>
                <a:t>수급 상태</a:t>
              </a:r>
              <a:r>
                <a:rPr lang="en-US" sz="2499">
                  <a:solidFill>
                    <a:srgbClr val="000000"/>
                  </a:solidFill>
                  <a:latin typeface="Arial"/>
                  <a:ea typeface="Arial"/>
                  <a:cs typeface="Arial"/>
                  <a:sym typeface="Arial"/>
                </a:rPr>
                <a:t>를 나타내는 </a:t>
              </a:r>
              <a:r>
                <a:rPr lang="en-US" sz="2499">
                  <a:solidFill>
                    <a:srgbClr val="3660FA"/>
                  </a:solidFill>
                  <a:latin typeface="Arial"/>
                  <a:ea typeface="Arial"/>
                  <a:cs typeface="Arial"/>
                  <a:sym typeface="Arial"/>
                </a:rPr>
                <a:t>척도</a:t>
              </a:r>
              <a:r>
                <a:rPr lang="en-US" sz="2499">
                  <a:solidFill>
                    <a:srgbClr val="000000"/>
                  </a:solidFill>
                  <a:latin typeface="Arial"/>
                  <a:ea typeface="Arial"/>
                  <a:cs typeface="Arial"/>
                  <a:sym typeface="Arial"/>
                </a:rPr>
                <a:t>”</a:t>
              </a:r>
            </a:p>
          </p:txBody>
        </p:sp>
      </p:grpSp>
      <p:grpSp>
        <p:nvGrpSpPr>
          <p:cNvPr name="Group 11" id="11"/>
          <p:cNvGrpSpPr/>
          <p:nvPr/>
        </p:nvGrpSpPr>
        <p:grpSpPr>
          <a:xfrm rot="0">
            <a:off x="4659150" y="8732520"/>
            <a:ext cx="2325886" cy="252925"/>
            <a:chOff x="0" y="0"/>
            <a:chExt cx="3101181" cy="337233"/>
          </a:xfrm>
        </p:grpSpPr>
        <p:sp>
          <p:nvSpPr>
            <p:cNvPr name="Freeform 12" id="12"/>
            <p:cNvSpPr/>
            <p:nvPr/>
          </p:nvSpPr>
          <p:spPr>
            <a:xfrm flipH="false" flipV="false" rot="0">
              <a:off x="0" y="0"/>
              <a:ext cx="3101181" cy="337233"/>
            </a:xfrm>
            <a:custGeom>
              <a:avLst/>
              <a:gdLst/>
              <a:ahLst/>
              <a:cxnLst/>
              <a:rect r="r" b="b" t="t" l="l"/>
              <a:pathLst>
                <a:path h="337233" w="3101181">
                  <a:moveTo>
                    <a:pt x="0" y="0"/>
                  </a:moveTo>
                  <a:lnTo>
                    <a:pt x="3101181" y="0"/>
                  </a:lnTo>
                  <a:lnTo>
                    <a:pt x="3101181" y="337233"/>
                  </a:lnTo>
                  <a:lnTo>
                    <a:pt x="0" y="337233"/>
                  </a:lnTo>
                  <a:close/>
                </a:path>
              </a:pathLst>
            </a:custGeom>
            <a:solidFill>
              <a:srgbClr val="000000">
                <a:alpha val="0"/>
              </a:srgbClr>
            </a:solidFill>
          </p:spPr>
        </p:sp>
        <p:sp>
          <p:nvSpPr>
            <p:cNvPr name="TextBox 13" id="13"/>
            <p:cNvSpPr txBox="true"/>
            <p:nvPr/>
          </p:nvSpPr>
          <p:spPr>
            <a:xfrm>
              <a:off x="0" y="-57150"/>
              <a:ext cx="3101181" cy="394383"/>
            </a:xfrm>
            <a:prstGeom prst="rect">
              <a:avLst/>
            </a:prstGeom>
          </p:spPr>
          <p:txBody>
            <a:bodyPr anchor="t" rtlCol="false" tIns="0" lIns="0" bIns="0" rIns="0"/>
            <a:lstStyle/>
            <a:p>
              <a:pPr algn="l">
                <a:lnSpc>
                  <a:spcPts val="1809"/>
                </a:lnSpc>
              </a:pPr>
              <a:r>
                <a:rPr lang="en-US" sz="1292" u="sng">
                  <a:solidFill>
                    <a:srgbClr val="0000FF"/>
                  </a:solidFill>
                  <a:latin typeface="Arial"/>
                  <a:ea typeface="Arial"/>
                  <a:cs typeface="Arial"/>
                  <a:sym typeface="Arial"/>
                  <a:hlinkClick r:id="rId7" tooltip="https://www.komis.or.kr/Komis/MnrlIndc/IndxSply"/>
                </a:rPr>
                <a:t>출처: KOMIS 한국자원정보서비스</a:t>
              </a:r>
            </a:p>
          </p:txBody>
        </p:sp>
      </p:grpSp>
      <p:grpSp>
        <p:nvGrpSpPr>
          <p:cNvPr name="Group 14" id="14"/>
          <p:cNvGrpSpPr/>
          <p:nvPr/>
        </p:nvGrpSpPr>
        <p:grpSpPr>
          <a:xfrm rot="0">
            <a:off x="1028700" y="978979"/>
            <a:ext cx="3557205" cy="395196"/>
            <a:chOff x="0" y="0"/>
            <a:chExt cx="4742940" cy="526928"/>
          </a:xfrm>
        </p:grpSpPr>
        <p:sp>
          <p:nvSpPr>
            <p:cNvPr name="Freeform 15" id="15"/>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16" id="16"/>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17" id="17"/>
          <p:cNvGrpSpPr/>
          <p:nvPr/>
        </p:nvGrpSpPr>
        <p:grpSpPr>
          <a:xfrm rot="0">
            <a:off x="1028700" y="1374175"/>
            <a:ext cx="7789185" cy="955113"/>
            <a:chOff x="0" y="0"/>
            <a:chExt cx="10385580" cy="1273484"/>
          </a:xfrm>
        </p:grpSpPr>
        <p:sp>
          <p:nvSpPr>
            <p:cNvPr name="Freeform 18" id="18"/>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19" id="19"/>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20" id="20"/>
          <p:cNvGrpSpPr/>
          <p:nvPr/>
        </p:nvGrpSpPr>
        <p:grpSpPr>
          <a:xfrm rot="0">
            <a:off x="1047750" y="2329288"/>
            <a:ext cx="12847663" cy="871451"/>
            <a:chOff x="0" y="0"/>
            <a:chExt cx="17130218" cy="1161935"/>
          </a:xfrm>
        </p:grpSpPr>
        <p:sp>
          <p:nvSpPr>
            <p:cNvPr name="Freeform 21" id="21"/>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22" id="22"/>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수급안정화지수란?</a:t>
              </a:r>
            </a:p>
            <a:p>
              <a:pPr algn="l">
                <a:lnSpc>
                  <a:spcPts val="3802"/>
                </a:lnSpc>
              </a:pPr>
            </a:p>
          </p:txBody>
        </p:sp>
      </p:grpSp>
      <p:grpSp>
        <p:nvGrpSpPr>
          <p:cNvPr name="Group 23" id="23"/>
          <p:cNvGrpSpPr/>
          <p:nvPr/>
        </p:nvGrpSpPr>
        <p:grpSpPr>
          <a:xfrm rot="0">
            <a:off x="329171" y="209742"/>
            <a:ext cx="18054079" cy="115550"/>
            <a:chOff x="0" y="0"/>
            <a:chExt cx="4754984" cy="30433"/>
          </a:xfrm>
        </p:grpSpPr>
        <p:sp>
          <p:nvSpPr>
            <p:cNvPr name="Freeform 24" id="24"/>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5" id="25"/>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1695" y="3285045"/>
            <a:ext cx="8208561" cy="5973255"/>
            <a:chOff x="0" y="0"/>
            <a:chExt cx="10944749" cy="7964340"/>
          </a:xfrm>
        </p:grpSpPr>
        <p:sp>
          <p:nvSpPr>
            <p:cNvPr name="Freeform 3" id="3"/>
            <p:cNvSpPr/>
            <p:nvPr/>
          </p:nvSpPr>
          <p:spPr>
            <a:xfrm flipH="false" flipV="false" rot="0">
              <a:off x="0" y="0"/>
              <a:ext cx="10944727" cy="7964340"/>
            </a:xfrm>
            <a:custGeom>
              <a:avLst/>
              <a:gdLst/>
              <a:ahLst/>
              <a:cxnLst/>
              <a:rect r="r" b="b" t="t" l="l"/>
              <a:pathLst>
                <a:path h="7964340" w="10944727">
                  <a:moveTo>
                    <a:pt x="1291922" y="0"/>
                  </a:moveTo>
                  <a:lnTo>
                    <a:pt x="9652805" y="0"/>
                  </a:lnTo>
                  <a:cubicBezTo>
                    <a:pt x="10366315" y="0"/>
                    <a:pt x="10944727" y="578413"/>
                    <a:pt x="10944727" y="1291922"/>
                  </a:cubicBezTo>
                  <a:lnTo>
                    <a:pt x="10944727" y="6672418"/>
                  </a:lnTo>
                  <a:cubicBezTo>
                    <a:pt x="10944727" y="7385927"/>
                    <a:pt x="10366315" y="7964340"/>
                    <a:pt x="9652805" y="7964340"/>
                  </a:cubicBezTo>
                  <a:lnTo>
                    <a:pt x="1291922" y="7964340"/>
                  </a:lnTo>
                  <a:cubicBezTo>
                    <a:pt x="578413" y="7964340"/>
                    <a:pt x="0" y="7385927"/>
                    <a:pt x="0" y="6672418"/>
                  </a:cubicBezTo>
                  <a:lnTo>
                    <a:pt x="0" y="1291922"/>
                  </a:lnTo>
                  <a:cubicBezTo>
                    <a:pt x="0" y="578413"/>
                    <a:pt x="578413" y="0"/>
                    <a:pt x="1291922" y="0"/>
                  </a:cubicBezTo>
                  <a:close/>
                </a:path>
              </a:pathLst>
            </a:custGeom>
            <a:blipFill>
              <a:blip r:embed="rId3"/>
              <a:stretch>
                <a:fillRect l="-19670" t="0" r="-19670" b="0"/>
              </a:stretch>
            </a:blipFill>
          </p:spPr>
        </p:sp>
      </p:grpSp>
      <p:sp>
        <p:nvSpPr>
          <p:cNvPr name="Freeform 4" id="4"/>
          <p:cNvSpPr/>
          <p:nvPr/>
        </p:nvSpPr>
        <p:spPr>
          <a:xfrm flipH="false" flipV="false" rot="0">
            <a:off x="6709751" y="6709342"/>
            <a:ext cx="492449" cy="515533"/>
          </a:xfrm>
          <a:custGeom>
            <a:avLst/>
            <a:gdLst/>
            <a:ahLst/>
            <a:cxnLst/>
            <a:rect r="r" b="b" t="t" l="l"/>
            <a:pathLst>
              <a:path h="515533" w="492449">
                <a:moveTo>
                  <a:pt x="0" y="0"/>
                </a:moveTo>
                <a:lnTo>
                  <a:pt x="492449" y="0"/>
                </a:lnTo>
                <a:lnTo>
                  <a:pt x="492449" y="515533"/>
                </a:lnTo>
                <a:lnTo>
                  <a:pt x="0" y="515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352376" y="6048980"/>
            <a:ext cx="5207198" cy="390525"/>
            <a:chOff x="0" y="0"/>
            <a:chExt cx="6942931" cy="520700"/>
          </a:xfrm>
        </p:grpSpPr>
        <p:sp>
          <p:nvSpPr>
            <p:cNvPr name="Freeform 6" id="6"/>
            <p:cNvSpPr/>
            <p:nvPr/>
          </p:nvSpPr>
          <p:spPr>
            <a:xfrm flipH="false" flipV="false" rot="0">
              <a:off x="0" y="0"/>
              <a:ext cx="6942930" cy="520700"/>
            </a:xfrm>
            <a:custGeom>
              <a:avLst/>
              <a:gdLst/>
              <a:ahLst/>
              <a:cxnLst/>
              <a:rect r="r" b="b" t="t" l="l"/>
              <a:pathLst>
                <a:path h="520700" w="6942930">
                  <a:moveTo>
                    <a:pt x="0" y="0"/>
                  </a:moveTo>
                  <a:lnTo>
                    <a:pt x="6942930" y="0"/>
                  </a:lnTo>
                  <a:lnTo>
                    <a:pt x="6942930" y="520700"/>
                  </a:lnTo>
                  <a:lnTo>
                    <a:pt x="0" y="520700"/>
                  </a:lnTo>
                  <a:close/>
                </a:path>
              </a:pathLst>
            </a:custGeom>
            <a:solidFill>
              <a:srgbClr val="000000">
                <a:alpha val="0"/>
              </a:srgbClr>
            </a:solidFill>
          </p:spPr>
        </p:sp>
        <p:sp>
          <p:nvSpPr>
            <p:cNvPr name="TextBox 7" id="7"/>
            <p:cNvSpPr txBox="true"/>
            <p:nvPr/>
          </p:nvSpPr>
          <p:spPr>
            <a:xfrm>
              <a:off x="0" y="-19050"/>
              <a:ext cx="6942931" cy="539750"/>
            </a:xfrm>
            <a:prstGeom prst="rect">
              <a:avLst/>
            </a:prstGeom>
          </p:spPr>
          <p:txBody>
            <a:bodyPr anchor="t" rtlCol="false" tIns="0" lIns="0" bIns="0" rIns="0"/>
            <a:lstStyle/>
            <a:p>
              <a:pPr algn="ctr">
                <a:lnSpc>
                  <a:spcPts val="2759"/>
                </a:lnSpc>
              </a:pPr>
              <a:r>
                <a:rPr lang="en-US" sz="2299">
                  <a:solidFill>
                    <a:srgbClr val="000000"/>
                  </a:solidFill>
                  <a:latin typeface="Nanum Square"/>
                  <a:ea typeface="Nanum Square"/>
                  <a:cs typeface="Nanum Square"/>
                  <a:sym typeface="Nanum Square"/>
                </a:rPr>
                <a:t>각 변수 간의 영향을 정량적으로 평가</a:t>
              </a:r>
            </a:p>
          </p:txBody>
        </p:sp>
      </p:grpSp>
      <p:grpSp>
        <p:nvGrpSpPr>
          <p:cNvPr name="Group 8" id="8"/>
          <p:cNvGrpSpPr/>
          <p:nvPr/>
        </p:nvGrpSpPr>
        <p:grpSpPr>
          <a:xfrm rot="0">
            <a:off x="5094923" y="7472524"/>
            <a:ext cx="3722105" cy="390525"/>
            <a:chOff x="0" y="0"/>
            <a:chExt cx="4962807" cy="520700"/>
          </a:xfrm>
        </p:grpSpPr>
        <p:sp>
          <p:nvSpPr>
            <p:cNvPr name="Freeform 9" id="9"/>
            <p:cNvSpPr/>
            <p:nvPr/>
          </p:nvSpPr>
          <p:spPr>
            <a:xfrm flipH="false" flipV="false" rot="0">
              <a:off x="0" y="0"/>
              <a:ext cx="4962807" cy="520700"/>
            </a:xfrm>
            <a:custGeom>
              <a:avLst/>
              <a:gdLst/>
              <a:ahLst/>
              <a:cxnLst/>
              <a:rect r="r" b="b" t="t" l="l"/>
              <a:pathLst>
                <a:path h="520700" w="4962807">
                  <a:moveTo>
                    <a:pt x="0" y="0"/>
                  </a:moveTo>
                  <a:lnTo>
                    <a:pt x="4962807" y="0"/>
                  </a:lnTo>
                  <a:lnTo>
                    <a:pt x="4962807" y="520700"/>
                  </a:lnTo>
                  <a:lnTo>
                    <a:pt x="0" y="520700"/>
                  </a:lnTo>
                  <a:close/>
                </a:path>
              </a:pathLst>
            </a:custGeom>
            <a:solidFill>
              <a:srgbClr val="000000">
                <a:alpha val="0"/>
              </a:srgbClr>
            </a:solidFill>
          </p:spPr>
        </p:sp>
        <p:sp>
          <p:nvSpPr>
            <p:cNvPr name="TextBox 10" id="10"/>
            <p:cNvSpPr txBox="true"/>
            <p:nvPr/>
          </p:nvSpPr>
          <p:spPr>
            <a:xfrm>
              <a:off x="0" y="-19050"/>
              <a:ext cx="4962807" cy="539750"/>
            </a:xfrm>
            <a:prstGeom prst="rect">
              <a:avLst/>
            </a:prstGeom>
          </p:spPr>
          <p:txBody>
            <a:bodyPr anchor="t" rtlCol="false" tIns="0" lIns="0" bIns="0" rIns="0"/>
            <a:lstStyle/>
            <a:p>
              <a:pPr algn="ctr">
                <a:lnSpc>
                  <a:spcPts val="2759"/>
                </a:lnSpc>
              </a:pPr>
              <a:r>
                <a:rPr lang="en-US" sz="2299">
                  <a:solidFill>
                    <a:srgbClr val="000000"/>
                  </a:solidFill>
                  <a:latin typeface="Nanum Square"/>
                  <a:ea typeface="Nanum Square"/>
                  <a:cs typeface="Nanum Square"/>
                  <a:sym typeface="Nanum Square"/>
                </a:rPr>
                <a:t>복잡한 경제적 관계를 </a:t>
              </a:r>
              <a:r>
                <a:rPr lang="en-US" sz="2299">
                  <a:solidFill>
                    <a:srgbClr val="3660FA"/>
                  </a:solidFill>
                  <a:latin typeface="Nanum Square"/>
                  <a:ea typeface="Nanum Square"/>
                  <a:cs typeface="Nanum Square"/>
                  <a:sym typeface="Nanum Square"/>
                </a:rPr>
                <a:t>이해</a:t>
              </a:r>
            </a:p>
          </p:txBody>
        </p:sp>
      </p:grpSp>
      <p:grpSp>
        <p:nvGrpSpPr>
          <p:cNvPr name="Group 11" id="11"/>
          <p:cNvGrpSpPr/>
          <p:nvPr/>
        </p:nvGrpSpPr>
        <p:grpSpPr>
          <a:xfrm rot="0">
            <a:off x="3384671" y="4410075"/>
            <a:ext cx="7472809" cy="790575"/>
            <a:chOff x="0" y="0"/>
            <a:chExt cx="9963745" cy="1054100"/>
          </a:xfrm>
        </p:grpSpPr>
        <p:sp>
          <p:nvSpPr>
            <p:cNvPr name="Freeform 12" id="12"/>
            <p:cNvSpPr/>
            <p:nvPr/>
          </p:nvSpPr>
          <p:spPr>
            <a:xfrm flipH="false" flipV="false" rot="0">
              <a:off x="0" y="0"/>
              <a:ext cx="9963745" cy="1054100"/>
            </a:xfrm>
            <a:custGeom>
              <a:avLst/>
              <a:gdLst/>
              <a:ahLst/>
              <a:cxnLst/>
              <a:rect r="r" b="b" t="t" l="l"/>
              <a:pathLst>
                <a:path h="1054100" w="9963745">
                  <a:moveTo>
                    <a:pt x="0" y="0"/>
                  </a:moveTo>
                  <a:lnTo>
                    <a:pt x="9963745" y="0"/>
                  </a:lnTo>
                  <a:lnTo>
                    <a:pt x="9963745" y="1054100"/>
                  </a:lnTo>
                  <a:lnTo>
                    <a:pt x="0" y="1054100"/>
                  </a:lnTo>
                  <a:close/>
                </a:path>
              </a:pathLst>
            </a:custGeom>
            <a:solidFill>
              <a:srgbClr val="000000">
                <a:alpha val="0"/>
              </a:srgbClr>
            </a:solidFill>
          </p:spPr>
        </p:sp>
        <p:sp>
          <p:nvSpPr>
            <p:cNvPr name="TextBox 13" id="13"/>
            <p:cNvSpPr txBox="true"/>
            <p:nvPr/>
          </p:nvSpPr>
          <p:spPr>
            <a:xfrm>
              <a:off x="0" y="-9525"/>
              <a:ext cx="9963745" cy="1063625"/>
            </a:xfrm>
            <a:prstGeom prst="rect">
              <a:avLst/>
            </a:prstGeom>
          </p:spPr>
          <p:txBody>
            <a:bodyPr anchor="t" rtlCol="false" tIns="0" lIns="0" bIns="0" rIns="0"/>
            <a:lstStyle/>
            <a:p>
              <a:pPr algn="ctr">
                <a:lnSpc>
                  <a:spcPts val="2999"/>
                </a:lnSpc>
              </a:pPr>
              <a:r>
                <a:rPr lang="en-US" sz="2499">
                  <a:solidFill>
                    <a:srgbClr val="000000"/>
                  </a:solidFill>
                  <a:latin typeface="Nanum Square"/>
                  <a:ea typeface="Nanum Square"/>
                  <a:cs typeface="Nanum Square"/>
                  <a:sym typeface="Nanum Square"/>
                </a:rPr>
                <a:t>“VAR(Vector Autoregression)은 여러 시계열 변수 간의 </a:t>
              </a:r>
            </a:p>
            <a:p>
              <a:pPr algn="ctr">
                <a:lnSpc>
                  <a:spcPts val="2999"/>
                </a:lnSpc>
              </a:pPr>
              <a:r>
                <a:rPr lang="en-US" sz="2499">
                  <a:solidFill>
                    <a:srgbClr val="FF0000"/>
                  </a:solidFill>
                  <a:latin typeface="Nanum Square"/>
                  <a:ea typeface="Nanum Square"/>
                  <a:cs typeface="Nanum Square"/>
                  <a:sym typeface="Nanum Square"/>
                </a:rPr>
                <a:t>상호작용</a:t>
              </a:r>
              <a:r>
                <a:rPr lang="en-US" sz="2499">
                  <a:solidFill>
                    <a:srgbClr val="000000"/>
                  </a:solidFill>
                  <a:latin typeface="Nanum Square"/>
                  <a:ea typeface="Nanum Square"/>
                  <a:cs typeface="Nanum Square"/>
                  <a:sym typeface="Nanum Square"/>
                </a:rPr>
                <a:t>을 분석하고 미래 값을 예측하는 통계 모델”</a:t>
              </a:r>
            </a:p>
          </p:txBody>
        </p:sp>
      </p:grpSp>
      <p:grpSp>
        <p:nvGrpSpPr>
          <p:cNvPr name="Group 14" id="14"/>
          <p:cNvGrpSpPr/>
          <p:nvPr/>
        </p:nvGrpSpPr>
        <p:grpSpPr>
          <a:xfrm rot="0">
            <a:off x="11369132" y="2286000"/>
            <a:ext cx="5052562" cy="6972300"/>
            <a:chOff x="0" y="0"/>
            <a:chExt cx="6736749" cy="9296400"/>
          </a:xfrm>
        </p:grpSpPr>
        <p:sp>
          <p:nvSpPr>
            <p:cNvPr name="Freeform 15" id="15"/>
            <p:cNvSpPr/>
            <p:nvPr/>
          </p:nvSpPr>
          <p:spPr>
            <a:xfrm flipH="false" flipV="false" rot="0">
              <a:off x="0" y="0"/>
              <a:ext cx="6736715" cy="9296400"/>
            </a:xfrm>
            <a:custGeom>
              <a:avLst/>
              <a:gdLst/>
              <a:ahLst/>
              <a:cxnLst/>
              <a:rect r="r" b="b" t="t" l="l"/>
              <a:pathLst>
                <a:path h="9296400" w="6736715">
                  <a:moveTo>
                    <a:pt x="0" y="0"/>
                  </a:moveTo>
                  <a:lnTo>
                    <a:pt x="6736715" y="0"/>
                  </a:lnTo>
                  <a:lnTo>
                    <a:pt x="6736715" y="9296400"/>
                  </a:lnTo>
                  <a:lnTo>
                    <a:pt x="0" y="9296400"/>
                  </a:lnTo>
                  <a:lnTo>
                    <a:pt x="0" y="0"/>
                  </a:lnTo>
                  <a:close/>
                </a:path>
              </a:pathLst>
            </a:custGeom>
            <a:blipFill>
              <a:blip r:embed="rId6"/>
              <a:stretch>
                <a:fillRect l="0" t="0" r="0" b="0"/>
              </a:stretch>
            </a:blipFill>
          </p:spPr>
        </p:sp>
      </p:grpSp>
      <p:grpSp>
        <p:nvGrpSpPr>
          <p:cNvPr name="Group 16" id="16"/>
          <p:cNvGrpSpPr/>
          <p:nvPr/>
        </p:nvGrpSpPr>
        <p:grpSpPr>
          <a:xfrm rot="0">
            <a:off x="12528742" y="4276323"/>
            <a:ext cx="340768" cy="251641"/>
            <a:chOff x="0" y="0"/>
            <a:chExt cx="454357" cy="335521"/>
          </a:xfrm>
        </p:grpSpPr>
        <p:sp>
          <p:nvSpPr>
            <p:cNvPr name="Freeform 17" id="17"/>
            <p:cNvSpPr/>
            <p:nvPr/>
          </p:nvSpPr>
          <p:spPr>
            <a:xfrm flipH="false" flipV="false" rot="0">
              <a:off x="0" y="0"/>
              <a:ext cx="454357" cy="335521"/>
            </a:xfrm>
            <a:custGeom>
              <a:avLst/>
              <a:gdLst/>
              <a:ahLst/>
              <a:cxnLst/>
              <a:rect r="r" b="b" t="t" l="l"/>
              <a:pathLst>
                <a:path h="335521" w="454357">
                  <a:moveTo>
                    <a:pt x="0" y="0"/>
                  </a:moveTo>
                  <a:lnTo>
                    <a:pt x="454357" y="0"/>
                  </a:lnTo>
                  <a:lnTo>
                    <a:pt x="454357" y="335521"/>
                  </a:lnTo>
                  <a:lnTo>
                    <a:pt x="0" y="335521"/>
                  </a:lnTo>
                  <a:close/>
                </a:path>
              </a:pathLst>
            </a:custGeom>
            <a:solidFill>
              <a:srgbClr val="000000">
                <a:alpha val="0"/>
              </a:srgbClr>
            </a:solidFill>
          </p:spPr>
        </p:sp>
        <p:sp>
          <p:nvSpPr>
            <p:cNvPr name="TextBox 18" id="18"/>
            <p:cNvSpPr txBox="true"/>
            <p:nvPr/>
          </p:nvSpPr>
          <p:spPr>
            <a:xfrm>
              <a:off x="0" y="-9525"/>
              <a:ext cx="454357" cy="345046"/>
            </a:xfrm>
            <a:prstGeom prst="rect">
              <a:avLst/>
            </a:prstGeom>
          </p:spPr>
          <p:txBody>
            <a:bodyPr anchor="t" rtlCol="false" tIns="0" lIns="0" bIns="0" rIns="0"/>
            <a:lstStyle/>
            <a:p>
              <a:pPr algn="ctr">
                <a:lnSpc>
                  <a:spcPts val="1925"/>
                </a:lnSpc>
              </a:pPr>
              <a:r>
                <a:rPr lang="en-US" sz="1604">
                  <a:solidFill>
                    <a:srgbClr val="000000"/>
                  </a:solidFill>
                  <a:latin typeface="TDTD비어라거"/>
                  <a:ea typeface="TDTD비어라거"/>
                  <a:cs typeface="TDTD비어라거"/>
                  <a:sym typeface="TDTD비어라거"/>
                </a:rPr>
                <a:t>YES</a:t>
              </a:r>
            </a:p>
          </p:txBody>
        </p:sp>
      </p:grpSp>
      <p:grpSp>
        <p:nvGrpSpPr>
          <p:cNvPr name="Group 19" id="19"/>
          <p:cNvGrpSpPr/>
          <p:nvPr/>
        </p:nvGrpSpPr>
        <p:grpSpPr>
          <a:xfrm rot="0">
            <a:off x="14782623" y="4276323"/>
            <a:ext cx="251246" cy="251641"/>
            <a:chOff x="0" y="0"/>
            <a:chExt cx="334995" cy="335521"/>
          </a:xfrm>
        </p:grpSpPr>
        <p:sp>
          <p:nvSpPr>
            <p:cNvPr name="Freeform 20" id="20"/>
            <p:cNvSpPr/>
            <p:nvPr/>
          </p:nvSpPr>
          <p:spPr>
            <a:xfrm flipH="false" flipV="false" rot="0">
              <a:off x="0" y="0"/>
              <a:ext cx="334995" cy="335521"/>
            </a:xfrm>
            <a:custGeom>
              <a:avLst/>
              <a:gdLst/>
              <a:ahLst/>
              <a:cxnLst/>
              <a:rect r="r" b="b" t="t" l="l"/>
              <a:pathLst>
                <a:path h="335521" w="334995">
                  <a:moveTo>
                    <a:pt x="0" y="0"/>
                  </a:moveTo>
                  <a:lnTo>
                    <a:pt x="334995" y="0"/>
                  </a:lnTo>
                  <a:lnTo>
                    <a:pt x="334995" y="335521"/>
                  </a:lnTo>
                  <a:lnTo>
                    <a:pt x="0" y="335521"/>
                  </a:lnTo>
                  <a:close/>
                </a:path>
              </a:pathLst>
            </a:custGeom>
            <a:solidFill>
              <a:srgbClr val="000000">
                <a:alpha val="0"/>
              </a:srgbClr>
            </a:solidFill>
          </p:spPr>
        </p:sp>
        <p:sp>
          <p:nvSpPr>
            <p:cNvPr name="TextBox 21" id="21"/>
            <p:cNvSpPr txBox="true"/>
            <p:nvPr/>
          </p:nvSpPr>
          <p:spPr>
            <a:xfrm>
              <a:off x="0" y="-9525"/>
              <a:ext cx="334995" cy="345046"/>
            </a:xfrm>
            <a:prstGeom prst="rect">
              <a:avLst/>
            </a:prstGeom>
          </p:spPr>
          <p:txBody>
            <a:bodyPr anchor="t" rtlCol="false" tIns="0" lIns="0" bIns="0" rIns="0"/>
            <a:lstStyle/>
            <a:p>
              <a:pPr algn="ctr">
                <a:lnSpc>
                  <a:spcPts val="1925"/>
                </a:lnSpc>
              </a:pPr>
              <a:r>
                <a:rPr lang="en-US" sz="1604">
                  <a:solidFill>
                    <a:srgbClr val="000000"/>
                  </a:solidFill>
                  <a:latin typeface="TDTD비어라거"/>
                  <a:ea typeface="TDTD비어라거"/>
                  <a:cs typeface="TDTD비어라거"/>
                  <a:sym typeface="TDTD비어라거"/>
                </a:rPr>
                <a:t>NO</a:t>
              </a:r>
            </a:p>
          </p:txBody>
        </p:sp>
      </p:grpSp>
      <p:grpSp>
        <p:nvGrpSpPr>
          <p:cNvPr name="Group 22" id="22"/>
          <p:cNvGrpSpPr/>
          <p:nvPr/>
        </p:nvGrpSpPr>
        <p:grpSpPr>
          <a:xfrm rot="0">
            <a:off x="1028700" y="978979"/>
            <a:ext cx="3557205" cy="395196"/>
            <a:chOff x="0" y="0"/>
            <a:chExt cx="4742940" cy="526928"/>
          </a:xfrm>
        </p:grpSpPr>
        <p:sp>
          <p:nvSpPr>
            <p:cNvPr name="Freeform 23" id="23"/>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24" id="24"/>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25" id="25"/>
          <p:cNvGrpSpPr/>
          <p:nvPr/>
        </p:nvGrpSpPr>
        <p:grpSpPr>
          <a:xfrm rot="0">
            <a:off x="1028700" y="1374175"/>
            <a:ext cx="7789185" cy="955113"/>
            <a:chOff x="0" y="0"/>
            <a:chExt cx="10385580" cy="1273484"/>
          </a:xfrm>
        </p:grpSpPr>
        <p:sp>
          <p:nvSpPr>
            <p:cNvPr name="Freeform 26" id="26"/>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27" id="27"/>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28" id="28"/>
          <p:cNvGrpSpPr/>
          <p:nvPr/>
        </p:nvGrpSpPr>
        <p:grpSpPr>
          <a:xfrm rot="0">
            <a:off x="1047750" y="2329288"/>
            <a:ext cx="12847663" cy="871451"/>
            <a:chOff x="0" y="0"/>
            <a:chExt cx="17130218" cy="1161935"/>
          </a:xfrm>
        </p:grpSpPr>
        <p:sp>
          <p:nvSpPr>
            <p:cNvPr name="Freeform 29" id="29"/>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30" id="30"/>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VAR모델이란?</a:t>
              </a:r>
            </a:p>
            <a:p>
              <a:pPr algn="l">
                <a:lnSpc>
                  <a:spcPts val="3802"/>
                </a:lnSpc>
              </a:pPr>
            </a:p>
          </p:txBody>
        </p:sp>
      </p:grpSp>
      <p:grpSp>
        <p:nvGrpSpPr>
          <p:cNvPr name="Group 31" id="31"/>
          <p:cNvGrpSpPr/>
          <p:nvPr/>
        </p:nvGrpSpPr>
        <p:grpSpPr>
          <a:xfrm rot="0">
            <a:off x="329171" y="209742"/>
            <a:ext cx="18054079" cy="115550"/>
            <a:chOff x="0" y="0"/>
            <a:chExt cx="4754984" cy="30433"/>
          </a:xfrm>
        </p:grpSpPr>
        <p:sp>
          <p:nvSpPr>
            <p:cNvPr name="Freeform 32" id="32"/>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33" id="33"/>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6678" y="3711215"/>
            <a:ext cx="16272622" cy="6221470"/>
            <a:chOff x="0" y="0"/>
            <a:chExt cx="4285793" cy="1638577"/>
          </a:xfrm>
        </p:grpSpPr>
        <p:sp>
          <p:nvSpPr>
            <p:cNvPr name="Freeform 3" id="3"/>
            <p:cNvSpPr/>
            <p:nvPr/>
          </p:nvSpPr>
          <p:spPr>
            <a:xfrm flipH="false" flipV="false" rot="0">
              <a:off x="0" y="0"/>
              <a:ext cx="4285793" cy="1638577"/>
            </a:xfrm>
            <a:custGeom>
              <a:avLst/>
              <a:gdLst/>
              <a:ahLst/>
              <a:cxnLst/>
              <a:rect r="r" b="b" t="t" l="l"/>
              <a:pathLst>
                <a:path h="1638577" w="4285793">
                  <a:moveTo>
                    <a:pt x="24264" y="0"/>
                  </a:moveTo>
                  <a:lnTo>
                    <a:pt x="4261529" y="0"/>
                  </a:lnTo>
                  <a:cubicBezTo>
                    <a:pt x="4267965" y="0"/>
                    <a:pt x="4274136" y="2556"/>
                    <a:pt x="4278687" y="7107"/>
                  </a:cubicBezTo>
                  <a:cubicBezTo>
                    <a:pt x="4283237" y="11657"/>
                    <a:pt x="4285793" y="17829"/>
                    <a:pt x="4285793" y="24264"/>
                  </a:cubicBezTo>
                  <a:lnTo>
                    <a:pt x="4285793" y="1614313"/>
                  </a:lnTo>
                  <a:cubicBezTo>
                    <a:pt x="4285793" y="1620748"/>
                    <a:pt x="4283237" y="1626919"/>
                    <a:pt x="4278687" y="1631470"/>
                  </a:cubicBezTo>
                  <a:cubicBezTo>
                    <a:pt x="4274136" y="1636020"/>
                    <a:pt x="4267965" y="1638577"/>
                    <a:pt x="4261529" y="1638577"/>
                  </a:cubicBezTo>
                  <a:lnTo>
                    <a:pt x="24264" y="1638577"/>
                  </a:lnTo>
                  <a:cubicBezTo>
                    <a:pt x="17829" y="1638577"/>
                    <a:pt x="11657" y="1636020"/>
                    <a:pt x="7107" y="1631470"/>
                  </a:cubicBezTo>
                  <a:cubicBezTo>
                    <a:pt x="2556" y="1626919"/>
                    <a:pt x="0" y="1620748"/>
                    <a:pt x="0" y="1614313"/>
                  </a:cubicBezTo>
                  <a:lnTo>
                    <a:pt x="0" y="24264"/>
                  </a:lnTo>
                  <a:cubicBezTo>
                    <a:pt x="0" y="17829"/>
                    <a:pt x="2556" y="11657"/>
                    <a:pt x="7107" y="7107"/>
                  </a:cubicBezTo>
                  <a:cubicBezTo>
                    <a:pt x="11657" y="2556"/>
                    <a:pt x="17829" y="0"/>
                    <a:pt x="24264" y="0"/>
                  </a:cubicBezTo>
                  <a:close/>
                </a:path>
              </a:pathLst>
            </a:custGeom>
            <a:solidFill>
              <a:srgbClr val="5E76ED"/>
            </a:solidFill>
          </p:spPr>
        </p:sp>
        <p:sp>
          <p:nvSpPr>
            <p:cNvPr name="TextBox 4" id="4"/>
            <p:cNvSpPr txBox="true"/>
            <p:nvPr/>
          </p:nvSpPr>
          <p:spPr>
            <a:xfrm>
              <a:off x="0" y="-142875"/>
              <a:ext cx="4285793" cy="1781452"/>
            </a:xfrm>
            <a:prstGeom prst="rect">
              <a:avLst/>
            </a:prstGeom>
          </p:spPr>
          <p:txBody>
            <a:bodyPr anchor="ctr" rtlCol="false" tIns="50800" lIns="50800" bIns="50800" rIns="50800"/>
            <a:lstStyle/>
            <a:p>
              <a:pPr algn="ctr">
                <a:lnSpc>
                  <a:spcPts val="3465"/>
                </a:lnSpc>
              </a:pPr>
            </a:p>
          </p:txBody>
        </p:sp>
      </p:grpSp>
      <p:grpSp>
        <p:nvGrpSpPr>
          <p:cNvPr name="Group 5" id="5"/>
          <p:cNvGrpSpPr/>
          <p:nvPr/>
        </p:nvGrpSpPr>
        <p:grpSpPr>
          <a:xfrm rot="0">
            <a:off x="1472079" y="4779445"/>
            <a:ext cx="7524393" cy="4478855"/>
            <a:chOff x="0" y="0"/>
            <a:chExt cx="1981733" cy="1179616"/>
          </a:xfrm>
        </p:grpSpPr>
        <p:sp>
          <p:nvSpPr>
            <p:cNvPr name="Freeform 6" id="6"/>
            <p:cNvSpPr/>
            <p:nvPr/>
          </p:nvSpPr>
          <p:spPr>
            <a:xfrm flipH="false" flipV="false" rot="0">
              <a:off x="0" y="0"/>
              <a:ext cx="1981733" cy="1179616"/>
            </a:xfrm>
            <a:custGeom>
              <a:avLst/>
              <a:gdLst/>
              <a:ahLst/>
              <a:cxnLst/>
              <a:rect r="r" b="b" t="t" l="l"/>
              <a:pathLst>
                <a:path h="1179616" w="1981733">
                  <a:moveTo>
                    <a:pt x="52474" y="0"/>
                  </a:moveTo>
                  <a:lnTo>
                    <a:pt x="1929259" y="0"/>
                  </a:lnTo>
                  <a:cubicBezTo>
                    <a:pt x="1958240" y="0"/>
                    <a:pt x="1981733" y="23494"/>
                    <a:pt x="1981733" y="52474"/>
                  </a:cubicBezTo>
                  <a:lnTo>
                    <a:pt x="1981733" y="1127142"/>
                  </a:lnTo>
                  <a:cubicBezTo>
                    <a:pt x="1981733" y="1156122"/>
                    <a:pt x="1958240" y="1179616"/>
                    <a:pt x="1929259" y="1179616"/>
                  </a:cubicBezTo>
                  <a:lnTo>
                    <a:pt x="52474" y="1179616"/>
                  </a:lnTo>
                  <a:cubicBezTo>
                    <a:pt x="38557" y="1179616"/>
                    <a:pt x="25210" y="1174088"/>
                    <a:pt x="15369" y="1164247"/>
                  </a:cubicBezTo>
                  <a:cubicBezTo>
                    <a:pt x="5529" y="1154406"/>
                    <a:pt x="0" y="1141059"/>
                    <a:pt x="0" y="1127142"/>
                  </a:cubicBezTo>
                  <a:lnTo>
                    <a:pt x="0" y="52474"/>
                  </a:lnTo>
                  <a:cubicBezTo>
                    <a:pt x="0" y="23494"/>
                    <a:pt x="23494" y="0"/>
                    <a:pt x="52474" y="0"/>
                  </a:cubicBezTo>
                  <a:close/>
                </a:path>
              </a:pathLst>
            </a:custGeom>
            <a:solidFill>
              <a:srgbClr val="FFFFFF"/>
            </a:solidFill>
          </p:spPr>
        </p:sp>
        <p:sp>
          <p:nvSpPr>
            <p:cNvPr name="TextBox 7" id="7"/>
            <p:cNvSpPr txBox="true"/>
            <p:nvPr/>
          </p:nvSpPr>
          <p:spPr>
            <a:xfrm>
              <a:off x="0" y="-142875"/>
              <a:ext cx="1981733" cy="1322491"/>
            </a:xfrm>
            <a:prstGeom prst="rect">
              <a:avLst/>
            </a:prstGeom>
          </p:spPr>
          <p:txBody>
            <a:bodyPr anchor="ctr" rtlCol="false" tIns="50800" lIns="50800" bIns="50800" rIns="50800"/>
            <a:lstStyle/>
            <a:p>
              <a:pPr algn="ctr">
                <a:lnSpc>
                  <a:spcPts val="3465"/>
                </a:lnSpc>
              </a:pPr>
            </a:p>
          </p:txBody>
        </p:sp>
      </p:grpSp>
      <p:grpSp>
        <p:nvGrpSpPr>
          <p:cNvPr name="Group 8" id="8"/>
          <p:cNvGrpSpPr/>
          <p:nvPr/>
        </p:nvGrpSpPr>
        <p:grpSpPr>
          <a:xfrm rot="0">
            <a:off x="1914582" y="4995836"/>
            <a:ext cx="6313448" cy="3960279"/>
            <a:chOff x="0" y="0"/>
            <a:chExt cx="25824262" cy="16198959"/>
          </a:xfrm>
        </p:grpSpPr>
        <p:sp>
          <p:nvSpPr>
            <p:cNvPr name="Freeform 9" id="9"/>
            <p:cNvSpPr/>
            <p:nvPr/>
          </p:nvSpPr>
          <p:spPr>
            <a:xfrm flipH="false" flipV="false" rot="0">
              <a:off x="0" y="0"/>
              <a:ext cx="25824262" cy="16198904"/>
            </a:xfrm>
            <a:custGeom>
              <a:avLst/>
              <a:gdLst/>
              <a:ahLst/>
              <a:cxnLst/>
              <a:rect r="r" b="b" t="t" l="l"/>
              <a:pathLst>
                <a:path h="16198904" w="25824262">
                  <a:moveTo>
                    <a:pt x="0" y="0"/>
                  </a:moveTo>
                  <a:lnTo>
                    <a:pt x="25824262" y="0"/>
                  </a:lnTo>
                  <a:lnTo>
                    <a:pt x="25824262" y="16198904"/>
                  </a:lnTo>
                  <a:lnTo>
                    <a:pt x="0" y="16198904"/>
                  </a:lnTo>
                  <a:lnTo>
                    <a:pt x="0" y="0"/>
                  </a:lnTo>
                  <a:close/>
                </a:path>
              </a:pathLst>
            </a:custGeom>
            <a:blipFill>
              <a:blip r:embed="rId2"/>
              <a:stretch>
                <a:fillRect l="-12727" t="0" r="-12727" b="0"/>
              </a:stretch>
            </a:blipFill>
          </p:spPr>
        </p:sp>
      </p:grpSp>
      <p:sp>
        <p:nvSpPr>
          <p:cNvPr name="TextBox 10" id="10"/>
          <p:cNvSpPr txBox="true"/>
          <p:nvPr/>
        </p:nvSpPr>
        <p:spPr>
          <a:xfrm rot="0">
            <a:off x="10495584" y="7246533"/>
            <a:ext cx="6763716" cy="1594609"/>
          </a:xfrm>
          <a:prstGeom prst="rect">
            <a:avLst/>
          </a:prstGeom>
        </p:spPr>
        <p:txBody>
          <a:bodyPr anchor="t" rtlCol="false" tIns="0" lIns="0" bIns="0" rIns="0">
            <a:spAutoFit/>
          </a:bodyPr>
          <a:lstStyle/>
          <a:p>
            <a:pPr algn="l">
              <a:lnSpc>
                <a:spcPts val="4289"/>
              </a:lnSpc>
              <a:spcBef>
                <a:spcPct val="0"/>
              </a:spcBef>
            </a:pPr>
            <a:r>
              <a:rPr lang="en-US" sz="2475">
                <a:solidFill>
                  <a:srgbClr val="FFFFFF"/>
                </a:solidFill>
                <a:latin typeface="Nanum Square"/>
                <a:ea typeface="Nanum Square"/>
                <a:cs typeface="Nanum Square"/>
                <a:sym typeface="Nanum Square"/>
              </a:rPr>
              <a:t>제품 불량</a:t>
            </a:r>
            <a:r>
              <a:rPr lang="en-US" sz="2475">
                <a:solidFill>
                  <a:srgbClr val="FFFFFF"/>
                </a:solidFill>
                <a:latin typeface="Nanum Square"/>
                <a:ea typeface="Nanum Square"/>
                <a:cs typeface="Nanum Square"/>
                <a:sym typeface="Nanum Square"/>
              </a:rPr>
              <a:t> 판별 자동화를 통한 </a:t>
            </a:r>
          </a:p>
          <a:p>
            <a:pPr algn="l">
              <a:lnSpc>
                <a:spcPts val="4289"/>
              </a:lnSpc>
              <a:spcBef>
                <a:spcPct val="0"/>
              </a:spcBef>
            </a:pPr>
            <a:r>
              <a:rPr lang="en-US" b="true" sz="2475">
                <a:solidFill>
                  <a:srgbClr val="FFFFFF"/>
                </a:solidFill>
                <a:latin typeface="Nanum Square Bold"/>
                <a:ea typeface="Nanum Square Bold"/>
                <a:cs typeface="Nanum Square Bold"/>
                <a:sym typeface="Nanum Square Bold"/>
              </a:rPr>
              <a:t>불량률 </a:t>
            </a:r>
            <a:r>
              <a:rPr lang="en-US" sz="2475">
                <a:solidFill>
                  <a:srgbClr val="FFFFFF"/>
                </a:solidFill>
                <a:latin typeface="Nanum Square"/>
                <a:ea typeface="Nanum Square"/>
                <a:cs typeface="Nanum Square"/>
                <a:sym typeface="Nanum Square"/>
              </a:rPr>
              <a:t>및 </a:t>
            </a:r>
            <a:r>
              <a:rPr lang="en-US" b="true" sz="2475">
                <a:solidFill>
                  <a:srgbClr val="FFFFFF"/>
                </a:solidFill>
                <a:latin typeface="Nanum Square Bold"/>
                <a:ea typeface="Nanum Square Bold"/>
                <a:cs typeface="Nanum Square Bold"/>
                <a:sym typeface="Nanum Square Bold"/>
              </a:rPr>
              <a:t>경영 비용</a:t>
            </a:r>
            <a:r>
              <a:rPr lang="en-US" sz="2475">
                <a:solidFill>
                  <a:srgbClr val="FFFFFF"/>
                </a:solidFill>
                <a:latin typeface="Nanum Square"/>
                <a:ea typeface="Nanum Square"/>
                <a:cs typeface="Nanum Square"/>
                <a:sym typeface="Nanum Square"/>
              </a:rPr>
              <a:t> 감소효과</a:t>
            </a:r>
          </a:p>
          <a:p>
            <a:pPr algn="l">
              <a:lnSpc>
                <a:spcPts val="4289"/>
              </a:lnSpc>
              <a:spcBef>
                <a:spcPct val="0"/>
              </a:spcBef>
            </a:pPr>
          </a:p>
        </p:txBody>
      </p:sp>
      <p:sp>
        <p:nvSpPr>
          <p:cNvPr name="TextBox 11" id="11"/>
          <p:cNvSpPr txBox="true"/>
          <p:nvPr/>
        </p:nvSpPr>
        <p:spPr>
          <a:xfrm rot="0">
            <a:off x="10493427" y="4593209"/>
            <a:ext cx="2225635" cy="655933"/>
          </a:xfrm>
          <a:prstGeom prst="rect">
            <a:avLst/>
          </a:prstGeom>
        </p:spPr>
        <p:txBody>
          <a:bodyPr anchor="t" rtlCol="false" tIns="0" lIns="0" bIns="0" rIns="0">
            <a:spAutoFit/>
          </a:bodyPr>
          <a:lstStyle/>
          <a:p>
            <a:pPr algn="ctr">
              <a:lnSpc>
                <a:spcPts val="5155"/>
              </a:lnSpc>
              <a:spcBef>
                <a:spcPct val="0"/>
              </a:spcBef>
            </a:pPr>
            <a:r>
              <a:rPr lang="en-US" b="true" sz="2975">
                <a:solidFill>
                  <a:srgbClr val="C8D4FE"/>
                </a:solidFill>
                <a:latin typeface="Arial Bold"/>
                <a:ea typeface="Arial Bold"/>
                <a:cs typeface="Arial Bold"/>
                <a:sym typeface="Arial Bold"/>
              </a:rPr>
              <a:t>Project Goal</a:t>
            </a:r>
          </a:p>
        </p:txBody>
      </p:sp>
      <p:sp>
        <p:nvSpPr>
          <p:cNvPr name="TextBox 12" id="12"/>
          <p:cNvSpPr txBox="true"/>
          <p:nvPr/>
        </p:nvSpPr>
        <p:spPr>
          <a:xfrm rot="0">
            <a:off x="10493427" y="5347432"/>
            <a:ext cx="6765873" cy="1129823"/>
          </a:xfrm>
          <a:prstGeom prst="rect">
            <a:avLst/>
          </a:prstGeom>
        </p:spPr>
        <p:txBody>
          <a:bodyPr anchor="t" rtlCol="false" tIns="0" lIns="0" bIns="0" rIns="0">
            <a:spAutoFit/>
          </a:bodyPr>
          <a:lstStyle/>
          <a:p>
            <a:pPr algn="just">
              <a:lnSpc>
                <a:spcPts val="4468"/>
              </a:lnSpc>
            </a:pPr>
            <a:r>
              <a:rPr lang="en-US" b="true" sz="3575">
                <a:solidFill>
                  <a:srgbClr val="FFFFFF"/>
                </a:solidFill>
                <a:latin typeface="Nanum Square Bold"/>
                <a:ea typeface="Nanum Square Bold"/>
                <a:cs typeface="Nanum Square Bold"/>
                <a:sym typeface="Nanum Square Bold"/>
              </a:rPr>
              <a:t>제조업 기반의 </a:t>
            </a:r>
            <a:r>
              <a:rPr lang="en-US" b="true" sz="3575">
                <a:solidFill>
                  <a:srgbClr val="FBCE45"/>
                </a:solidFill>
                <a:latin typeface="Nanum Square Bold"/>
                <a:ea typeface="Nanum Square Bold"/>
                <a:cs typeface="Nanum Square Bold"/>
                <a:sym typeface="Nanum Square Bold"/>
              </a:rPr>
              <a:t>빅데이터 기술</a:t>
            </a:r>
            <a:r>
              <a:rPr lang="en-US" b="true" sz="3575">
                <a:solidFill>
                  <a:srgbClr val="FFFFFF"/>
                </a:solidFill>
                <a:latin typeface="Nanum Square Bold"/>
                <a:ea typeface="Nanum Square Bold"/>
                <a:cs typeface="Nanum Square Bold"/>
                <a:sym typeface="Nanum Square Bold"/>
              </a:rPr>
              <a:t>이 </a:t>
            </a:r>
          </a:p>
          <a:p>
            <a:pPr algn="just">
              <a:lnSpc>
                <a:spcPts val="4468"/>
              </a:lnSpc>
            </a:pPr>
            <a:r>
              <a:rPr lang="en-US" b="true" sz="3575">
                <a:solidFill>
                  <a:srgbClr val="FFFFFF"/>
                </a:solidFill>
                <a:latin typeface="Nanum Square Bold"/>
                <a:ea typeface="Nanum Square Bold"/>
                <a:cs typeface="Nanum Square Bold"/>
                <a:sym typeface="Nanum Square Bold"/>
              </a:rPr>
              <a:t>도입된다면 어떨까요?</a:t>
            </a:r>
          </a:p>
        </p:txBody>
      </p:sp>
      <p:grpSp>
        <p:nvGrpSpPr>
          <p:cNvPr name="Group 13" id="13"/>
          <p:cNvGrpSpPr/>
          <p:nvPr/>
        </p:nvGrpSpPr>
        <p:grpSpPr>
          <a:xfrm rot="0">
            <a:off x="1028700" y="1374175"/>
            <a:ext cx="7789185" cy="955113"/>
            <a:chOff x="0" y="0"/>
            <a:chExt cx="10385580" cy="1273484"/>
          </a:xfrm>
        </p:grpSpPr>
        <p:sp>
          <p:nvSpPr>
            <p:cNvPr name="Freeform 14" id="14"/>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15" id="15"/>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플랫폼 서비스 도입의 필요성</a:t>
              </a:r>
            </a:p>
          </p:txBody>
        </p:sp>
      </p:grpSp>
      <p:grpSp>
        <p:nvGrpSpPr>
          <p:cNvPr name="Group 16" id="16"/>
          <p:cNvGrpSpPr/>
          <p:nvPr/>
        </p:nvGrpSpPr>
        <p:grpSpPr>
          <a:xfrm rot="0">
            <a:off x="1028700" y="978979"/>
            <a:ext cx="3557205" cy="395196"/>
            <a:chOff x="0" y="0"/>
            <a:chExt cx="4742940" cy="526928"/>
          </a:xfrm>
        </p:grpSpPr>
        <p:sp>
          <p:nvSpPr>
            <p:cNvPr name="Freeform 17" id="17"/>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18" id="18"/>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서론</a:t>
              </a:r>
            </a:p>
          </p:txBody>
        </p:sp>
      </p:grpSp>
      <p:grpSp>
        <p:nvGrpSpPr>
          <p:cNvPr name="Group 19" id="19"/>
          <p:cNvGrpSpPr/>
          <p:nvPr/>
        </p:nvGrpSpPr>
        <p:grpSpPr>
          <a:xfrm rot="0">
            <a:off x="1028700" y="2329288"/>
            <a:ext cx="5271649" cy="431006"/>
            <a:chOff x="0" y="0"/>
            <a:chExt cx="7028865" cy="574675"/>
          </a:xfrm>
        </p:grpSpPr>
        <p:sp>
          <p:nvSpPr>
            <p:cNvPr name="Freeform 20" id="20"/>
            <p:cNvSpPr/>
            <p:nvPr/>
          </p:nvSpPr>
          <p:spPr>
            <a:xfrm flipH="false" flipV="false" rot="0">
              <a:off x="0" y="0"/>
              <a:ext cx="7028865" cy="574675"/>
            </a:xfrm>
            <a:custGeom>
              <a:avLst/>
              <a:gdLst/>
              <a:ahLst/>
              <a:cxnLst/>
              <a:rect r="r" b="b" t="t" l="l"/>
              <a:pathLst>
                <a:path h="574675" w="7028865">
                  <a:moveTo>
                    <a:pt x="0" y="0"/>
                  </a:moveTo>
                  <a:lnTo>
                    <a:pt x="7028865" y="0"/>
                  </a:lnTo>
                  <a:lnTo>
                    <a:pt x="7028865" y="574675"/>
                  </a:lnTo>
                  <a:lnTo>
                    <a:pt x="0" y="574675"/>
                  </a:lnTo>
                  <a:close/>
                </a:path>
              </a:pathLst>
            </a:custGeom>
            <a:solidFill>
              <a:srgbClr val="000000">
                <a:alpha val="0"/>
              </a:srgbClr>
            </a:solidFill>
          </p:spPr>
        </p:sp>
        <p:sp>
          <p:nvSpPr>
            <p:cNvPr name="TextBox 21" id="21"/>
            <p:cNvSpPr txBox="true"/>
            <p:nvPr/>
          </p:nvSpPr>
          <p:spPr>
            <a:xfrm>
              <a:off x="0" y="-104775"/>
              <a:ext cx="7028865" cy="67945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원자재, 환율 등 다양한 외부 요인에 민감</a:t>
              </a:r>
            </a:p>
          </p:txBody>
        </p:sp>
      </p:grpSp>
      <p:grpSp>
        <p:nvGrpSpPr>
          <p:cNvPr name="Group 22" id="22"/>
          <p:cNvGrpSpPr/>
          <p:nvPr/>
        </p:nvGrpSpPr>
        <p:grpSpPr>
          <a:xfrm rot="0">
            <a:off x="329171" y="209742"/>
            <a:ext cx="18054079" cy="115550"/>
            <a:chOff x="0" y="0"/>
            <a:chExt cx="4754984" cy="30433"/>
          </a:xfrm>
        </p:grpSpPr>
        <p:sp>
          <p:nvSpPr>
            <p:cNvPr name="Freeform 23" id="23"/>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4" id="24"/>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500"/>
            <a:ext cx="16700500" cy="6274279"/>
            <a:chOff x="0" y="0"/>
            <a:chExt cx="22267333" cy="8365705"/>
          </a:xfrm>
        </p:grpSpPr>
        <p:sp>
          <p:nvSpPr>
            <p:cNvPr name="Freeform 3" id="3"/>
            <p:cNvSpPr/>
            <p:nvPr/>
          </p:nvSpPr>
          <p:spPr>
            <a:xfrm flipH="false" flipV="false" rot="0">
              <a:off x="0" y="0"/>
              <a:ext cx="22267290" cy="8365705"/>
            </a:xfrm>
            <a:custGeom>
              <a:avLst/>
              <a:gdLst/>
              <a:ahLst/>
              <a:cxnLst/>
              <a:rect r="r" b="b" t="t" l="l"/>
              <a:pathLst>
                <a:path h="8365705" w="22267290">
                  <a:moveTo>
                    <a:pt x="635000" y="0"/>
                  </a:moveTo>
                  <a:lnTo>
                    <a:pt x="21632290" y="0"/>
                  </a:lnTo>
                  <a:cubicBezTo>
                    <a:pt x="21982992" y="0"/>
                    <a:pt x="22267290" y="284299"/>
                    <a:pt x="22267290" y="635000"/>
                  </a:cubicBezTo>
                  <a:lnTo>
                    <a:pt x="22267290" y="7730705"/>
                  </a:lnTo>
                  <a:cubicBezTo>
                    <a:pt x="22267290" y="7899117"/>
                    <a:pt x="22200389" y="8060632"/>
                    <a:pt x="22081303" y="8179718"/>
                  </a:cubicBezTo>
                  <a:cubicBezTo>
                    <a:pt x="21962218" y="8298804"/>
                    <a:pt x="21800703" y="8365705"/>
                    <a:pt x="21632290" y="8365705"/>
                  </a:cubicBezTo>
                  <a:lnTo>
                    <a:pt x="635000" y="8365705"/>
                  </a:lnTo>
                  <a:cubicBezTo>
                    <a:pt x="284299" y="8365705"/>
                    <a:pt x="0" y="8081406"/>
                    <a:pt x="0" y="7730705"/>
                  </a:cubicBezTo>
                  <a:lnTo>
                    <a:pt x="0" y="635000"/>
                  </a:lnTo>
                  <a:cubicBezTo>
                    <a:pt x="0" y="284299"/>
                    <a:pt x="284299" y="0"/>
                    <a:pt x="635000" y="0"/>
                  </a:cubicBezTo>
                  <a:close/>
                </a:path>
              </a:pathLst>
            </a:custGeom>
            <a:blipFill>
              <a:blip r:embed="rId3"/>
              <a:stretch>
                <a:fillRect l="0" t="-19502" r="0" b="-19502"/>
              </a:stretch>
            </a:blipFill>
          </p:spPr>
        </p:sp>
      </p:grpSp>
      <p:graphicFrame>
        <p:nvGraphicFramePr>
          <p:cNvPr name="Table 4" id="4"/>
          <p:cNvGraphicFramePr>
            <a:graphicFrameLocks noGrp="true"/>
          </p:cNvGraphicFramePr>
          <p:nvPr/>
        </p:nvGraphicFramePr>
        <p:xfrm>
          <a:off x="3378200" y="3661613"/>
          <a:ext cx="13106400" cy="5410200"/>
        </p:xfrm>
        <a:graphic>
          <a:graphicData uri="http://schemas.openxmlformats.org/drawingml/2006/table">
            <a:tbl>
              <a:tblPr/>
              <a:tblGrid>
                <a:gridCol w="2184400"/>
                <a:gridCol w="2184400"/>
                <a:gridCol w="2184400"/>
                <a:gridCol w="2184400"/>
                <a:gridCol w="2184400"/>
                <a:gridCol w="2184400"/>
              </a:tblGrid>
              <a:tr h="1574309">
                <a:tc>
                  <a:txBody>
                    <a:bodyPr anchor="t" rtlCol="false"/>
                    <a:lstStyle/>
                    <a:p>
                      <a:pPr algn="ctr">
                        <a:lnSpc>
                          <a:spcPts val="3499"/>
                        </a:lnSpc>
                        <a:defRPr/>
                      </a:pPr>
                      <a:r>
                        <a:rPr lang="en-US" sz="2499">
                          <a:solidFill>
                            <a:srgbClr val="000000"/>
                          </a:solidFill>
                          <a:latin typeface="TDTD비어라거"/>
                          <a:ea typeface="TDTD비어라거"/>
                          <a:cs typeface="TDTD비어라거"/>
                          <a:sym typeface="TDTD비어라거"/>
                        </a:rPr>
                        <a:t>P-value</a:t>
                      </a: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l">
                        <a:lnSpc>
                          <a:spcPts val="1679"/>
                        </a:lnSpc>
                        <a:defRPr/>
                      </a:pP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l">
                        <a:lnSpc>
                          <a:spcPts val="1679"/>
                        </a:lnSpc>
                        <a:defRPr/>
                      </a:pP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l">
                        <a:lnSpc>
                          <a:spcPts val="1679"/>
                        </a:lnSpc>
                        <a:defRPr/>
                      </a:pP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l">
                        <a:lnSpc>
                          <a:spcPts val="1679"/>
                        </a:lnSpc>
                        <a:defRPr/>
                      </a:pP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l">
                        <a:lnSpc>
                          <a:spcPts val="1679"/>
                        </a:lnSpc>
                        <a:defRPr/>
                      </a:pP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r>
              <a:tr h="1910249">
                <a:tc>
                  <a:txBody>
                    <a:bodyPr anchor="t" rtlCol="false"/>
                    <a:lstStyle/>
                    <a:p>
                      <a:pPr algn="l">
                        <a:lnSpc>
                          <a:spcPts val="1679"/>
                        </a:lnSpc>
                        <a:defRPr/>
                      </a:pP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DTD비어라거"/>
                          <a:ea typeface="TDTD비어라거"/>
                          <a:cs typeface="TDTD비어라거"/>
                          <a:sym typeface="TDTD비어라거"/>
                        </a:rPr>
                        <a:t>0.0202</a:t>
                      </a: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solidFill>
                      <a:srgbClr val="7794FF"/>
                    </a:solidFill>
                  </a:tcPr>
                </a:tc>
                <a:tc>
                  <a:txBody>
                    <a:bodyPr anchor="t" rtlCol="false"/>
                    <a:lstStyle/>
                    <a:p>
                      <a:pPr algn="ctr">
                        <a:lnSpc>
                          <a:spcPts val="3499"/>
                        </a:lnSpc>
                        <a:defRPr/>
                      </a:pPr>
                      <a:r>
                        <a:rPr lang="en-US" sz="2499">
                          <a:solidFill>
                            <a:srgbClr val="000000"/>
                          </a:solidFill>
                          <a:latin typeface="TDTD비어라거"/>
                          <a:ea typeface="TDTD비어라거"/>
                          <a:cs typeface="TDTD비어라거"/>
                          <a:sym typeface="TDTD비어라거"/>
                        </a:rPr>
                        <a:t>0.247</a:t>
                      </a: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DTD비어라거"/>
                          <a:ea typeface="TDTD비어라거"/>
                          <a:cs typeface="TDTD비어라거"/>
                          <a:sym typeface="TDTD비어라거"/>
                        </a:rPr>
                        <a:t>0.116</a:t>
                      </a: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DTD비어라거"/>
                          <a:ea typeface="TDTD비어라거"/>
                          <a:cs typeface="TDTD비어라거"/>
                          <a:sym typeface="TDTD비어라거"/>
                        </a:rPr>
                        <a:t>0.068</a:t>
                      </a: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DTD비어라거"/>
                          <a:ea typeface="TDTD비어라거"/>
                          <a:cs typeface="TDTD비어라거"/>
                          <a:sym typeface="TDTD비어라거"/>
                        </a:rPr>
                        <a:t>0.575</a:t>
                      </a: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r>
              <a:tr h="1925641">
                <a:tc>
                  <a:txBody>
                    <a:bodyPr anchor="t" rtlCol="false"/>
                    <a:lstStyle/>
                    <a:p>
                      <a:pPr algn="l">
                        <a:lnSpc>
                          <a:spcPts val="1679"/>
                        </a:lnSpc>
                        <a:defRPr/>
                      </a:pP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DTD비어라거"/>
                          <a:ea typeface="TDTD비어라거"/>
                          <a:cs typeface="TDTD비어라거"/>
                          <a:sym typeface="TDTD비어라거"/>
                        </a:rPr>
                        <a:t>0.237</a:t>
                      </a: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DTD비어라거"/>
                          <a:ea typeface="TDTD비어라거"/>
                          <a:cs typeface="TDTD비어라거"/>
                          <a:sym typeface="TDTD비어라거"/>
                        </a:rPr>
                        <a:t>0.135</a:t>
                      </a: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DTD비어라거"/>
                          <a:ea typeface="TDTD비어라거"/>
                          <a:cs typeface="TDTD비어라거"/>
                          <a:sym typeface="TDTD비어라거"/>
                        </a:rPr>
                        <a:t>0.243</a:t>
                      </a: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DTD비어라거"/>
                          <a:ea typeface="TDTD비어라거"/>
                          <a:cs typeface="TDTD비어라거"/>
                          <a:sym typeface="TDTD비어라거"/>
                        </a:rPr>
                        <a:t>0.054</a:t>
                      </a: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solidFill>
                      <a:srgbClr val="7794FF"/>
                    </a:solidFill>
                  </a:tcPr>
                </a:tc>
                <a:tc>
                  <a:txBody>
                    <a:bodyPr anchor="t" rtlCol="false"/>
                    <a:lstStyle/>
                    <a:p>
                      <a:pPr algn="ctr">
                        <a:lnSpc>
                          <a:spcPts val="3499"/>
                        </a:lnSpc>
                        <a:defRPr/>
                      </a:pPr>
                      <a:r>
                        <a:rPr lang="en-US" sz="2499">
                          <a:solidFill>
                            <a:srgbClr val="000000"/>
                          </a:solidFill>
                          <a:latin typeface="TDTD비어라거"/>
                          <a:ea typeface="TDTD비어라거"/>
                          <a:cs typeface="TDTD비어라거"/>
                          <a:sym typeface="TDTD비어라거"/>
                        </a:rPr>
                        <a:t>0.518</a:t>
                      </a:r>
                      <a:endParaRPr lang="en-US" sz="1100"/>
                    </a:p>
                  </a:txBody>
                  <a:tcPr marL="190500" marR="190500" marT="190500" marB="190500" anchor="ctr">
                    <a:lnL cmpd="sng" algn="ctr" cap="flat" w="38100">
                      <a:solidFill>
                        <a:srgbClr val="9E9E9E"/>
                      </a:solidFill>
                      <a:prstDash val="solid"/>
                      <a:round/>
                      <a:headEnd type="none" w="med" len="med"/>
                      <a:tailEnd type="none" w="med" len="med"/>
                    </a:lnL>
                    <a:lnR cmpd="sng" algn="ctr" cap="flat" w="38100">
                      <a:solidFill>
                        <a:srgbClr val="9E9E9E"/>
                      </a:solidFill>
                      <a:prstDash val="solid"/>
                      <a:round/>
                      <a:headEnd type="none" w="med" len="med"/>
                      <a:tailEnd type="none" w="med" len="med"/>
                    </a:lnR>
                    <a:lnT cmpd="sng" algn="ctr" cap="flat" w="38100">
                      <a:solidFill>
                        <a:srgbClr val="9E9E9E"/>
                      </a:solidFill>
                      <a:prstDash val="solid"/>
                      <a:round/>
                      <a:headEnd type="none" w="med" len="med"/>
                      <a:tailEnd type="none" w="med" len="med"/>
                    </a:lnT>
                    <a:lnB cmpd="sng" algn="ctr" cap="flat" w="38100">
                      <a:solidFill>
                        <a:srgbClr val="9E9E9E"/>
                      </a:solidFill>
                      <a:prstDash val="solid"/>
                      <a:round/>
                      <a:headEnd type="none" w="med" len="med"/>
                      <a:tailEnd type="none" w="med" len="med"/>
                    </a:lnB>
                  </a:tcPr>
                </a:tc>
              </a:tr>
            </a:tbl>
          </a:graphicData>
        </a:graphic>
      </p:graphicFrame>
      <p:grpSp>
        <p:nvGrpSpPr>
          <p:cNvPr name="Group 5" id="5"/>
          <p:cNvGrpSpPr/>
          <p:nvPr/>
        </p:nvGrpSpPr>
        <p:grpSpPr>
          <a:xfrm rot="0">
            <a:off x="8349726" y="3804494"/>
            <a:ext cx="1044513" cy="1044513"/>
            <a:chOff x="0" y="0"/>
            <a:chExt cx="1392684" cy="1392683"/>
          </a:xfrm>
        </p:grpSpPr>
        <p:sp>
          <p:nvSpPr>
            <p:cNvPr name="Freeform 6" id="6"/>
            <p:cNvSpPr/>
            <p:nvPr/>
          </p:nvSpPr>
          <p:spPr>
            <a:xfrm flipH="false" flipV="false" rot="0">
              <a:off x="0" y="0"/>
              <a:ext cx="1392682" cy="1392682"/>
            </a:xfrm>
            <a:custGeom>
              <a:avLst/>
              <a:gdLst/>
              <a:ahLst/>
              <a:cxnLst/>
              <a:rect r="r" b="b" t="t" l="l"/>
              <a:pathLst>
                <a:path h="1392682" w="1392682">
                  <a:moveTo>
                    <a:pt x="0" y="0"/>
                  </a:moveTo>
                  <a:lnTo>
                    <a:pt x="1392682" y="0"/>
                  </a:lnTo>
                  <a:lnTo>
                    <a:pt x="1392682" y="1392682"/>
                  </a:lnTo>
                  <a:lnTo>
                    <a:pt x="0" y="1392682"/>
                  </a:lnTo>
                  <a:lnTo>
                    <a:pt x="0" y="0"/>
                  </a:lnTo>
                  <a:close/>
                </a:path>
              </a:pathLst>
            </a:custGeom>
            <a:blipFill>
              <a:blip r:embed="rId4"/>
              <a:stretch>
                <a:fillRect l="0" t="0" r="0" b="0"/>
              </a:stretch>
            </a:blipFill>
          </p:spPr>
        </p:sp>
      </p:grpSp>
      <p:grpSp>
        <p:nvGrpSpPr>
          <p:cNvPr name="Group 7" id="7"/>
          <p:cNvGrpSpPr/>
          <p:nvPr/>
        </p:nvGrpSpPr>
        <p:grpSpPr>
          <a:xfrm rot="0">
            <a:off x="8735392" y="4885947"/>
            <a:ext cx="273182" cy="195006"/>
            <a:chOff x="0" y="0"/>
            <a:chExt cx="364243" cy="260008"/>
          </a:xfrm>
        </p:grpSpPr>
        <p:sp>
          <p:nvSpPr>
            <p:cNvPr name="Freeform 8" id="8"/>
            <p:cNvSpPr/>
            <p:nvPr/>
          </p:nvSpPr>
          <p:spPr>
            <a:xfrm flipH="false" flipV="false" rot="0">
              <a:off x="0" y="0"/>
              <a:ext cx="364243" cy="260008"/>
            </a:xfrm>
            <a:custGeom>
              <a:avLst/>
              <a:gdLst/>
              <a:ahLst/>
              <a:cxnLst/>
              <a:rect r="r" b="b" t="t" l="l"/>
              <a:pathLst>
                <a:path h="260008" w="364243">
                  <a:moveTo>
                    <a:pt x="0" y="0"/>
                  </a:moveTo>
                  <a:lnTo>
                    <a:pt x="364243" y="0"/>
                  </a:lnTo>
                  <a:lnTo>
                    <a:pt x="364243" y="260008"/>
                  </a:lnTo>
                  <a:lnTo>
                    <a:pt x="0" y="260008"/>
                  </a:lnTo>
                  <a:close/>
                </a:path>
              </a:pathLst>
            </a:custGeom>
            <a:solidFill>
              <a:srgbClr val="000000">
                <a:alpha val="0"/>
              </a:srgbClr>
            </a:solidFill>
          </p:spPr>
        </p:sp>
        <p:sp>
          <p:nvSpPr>
            <p:cNvPr name="TextBox 9" id="9"/>
            <p:cNvSpPr txBox="true"/>
            <p:nvPr/>
          </p:nvSpPr>
          <p:spPr>
            <a:xfrm>
              <a:off x="0" y="0"/>
              <a:ext cx="364243" cy="260008"/>
            </a:xfrm>
            <a:prstGeom prst="rect">
              <a:avLst/>
            </a:prstGeom>
          </p:spPr>
          <p:txBody>
            <a:bodyPr anchor="t" rtlCol="false" tIns="0" lIns="0" bIns="0" rIns="0"/>
            <a:lstStyle/>
            <a:p>
              <a:pPr algn="ctr">
                <a:lnSpc>
                  <a:spcPts val="1579"/>
                </a:lnSpc>
              </a:pPr>
              <a:r>
                <a:rPr lang="en-US" sz="1316">
                  <a:solidFill>
                    <a:srgbClr val="000000"/>
                  </a:solidFill>
                  <a:latin typeface="TDTD비어라거"/>
                  <a:ea typeface="TDTD비어라거"/>
                  <a:cs typeface="TDTD비어라거"/>
                  <a:sym typeface="TDTD비어라거"/>
                </a:rPr>
                <a:t>환율</a:t>
              </a:r>
            </a:p>
          </p:txBody>
        </p:sp>
      </p:grpSp>
      <p:grpSp>
        <p:nvGrpSpPr>
          <p:cNvPr name="Group 10" id="10"/>
          <p:cNvGrpSpPr/>
          <p:nvPr/>
        </p:nvGrpSpPr>
        <p:grpSpPr>
          <a:xfrm rot="0">
            <a:off x="10648997" y="4021153"/>
            <a:ext cx="778388" cy="778388"/>
            <a:chOff x="0" y="0"/>
            <a:chExt cx="1037851" cy="1037850"/>
          </a:xfrm>
        </p:grpSpPr>
        <p:sp>
          <p:nvSpPr>
            <p:cNvPr name="Freeform 11" id="11"/>
            <p:cNvSpPr/>
            <p:nvPr/>
          </p:nvSpPr>
          <p:spPr>
            <a:xfrm flipH="false" flipV="false" rot="0">
              <a:off x="0" y="0"/>
              <a:ext cx="1037844" cy="1037844"/>
            </a:xfrm>
            <a:custGeom>
              <a:avLst/>
              <a:gdLst/>
              <a:ahLst/>
              <a:cxnLst/>
              <a:rect r="r" b="b" t="t" l="l"/>
              <a:pathLst>
                <a:path h="1037844" w="1037844">
                  <a:moveTo>
                    <a:pt x="0" y="0"/>
                  </a:moveTo>
                  <a:lnTo>
                    <a:pt x="1037844" y="0"/>
                  </a:lnTo>
                  <a:lnTo>
                    <a:pt x="1037844" y="1037844"/>
                  </a:lnTo>
                  <a:lnTo>
                    <a:pt x="0" y="1037844"/>
                  </a:lnTo>
                  <a:lnTo>
                    <a:pt x="0" y="0"/>
                  </a:lnTo>
                  <a:close/>
                </a:path>
              </a:pathLst>
            </a:custGeom>
            <a:blipFill>
              <a:blip r:embed="rId5"/>
              <a:stretch>
                <a:fillRect l="0" t="0" r="0" b="0"/>
              </a:stretch>
            </a:blipFill>
          </p:spPr>
        </p:sp>
      </p:grpSp>
      <p:grpSp>
        <p:nvGrpSpPr>
          <p:cNvPr name="Group 12" id="12"/>
          <p:cNvGrpSpPr/>
          <p:nvPr/>
        </p:nvGrpSpPr>
        <p:grpSpPr>
          <a:xfrm rot="0">
            <a:off x="10907339" y="4792397"/>
            <a:ext cx="261704" cy="193956"/>
            <a:chOff x="0" y="0"/>
            <a:chExt cx="348939" cy="258608"/>
          </a:xfrm>
        </p:grpSpPr>
        <p:sp>
          <p:nvSpPr>
            <p:cNvPr name="Freeform 13" id="13"/>
            <p:cNvSpPr/>
            <p:nvPr/>
          </p:nvSpPr>
          <p:spPr>
            <a:xfrm flipH="false" flipV="false" rot="0">
              <a:off x="0" y="0"/>
              <a:ext cx="348939" cy="258608"/>
            </a:xfrm>
            <a:custGeom>
              <a:avLst/>
              <a:gdLst/>
              <a:ahLst/>
              <a:cxnLst/>
              <a:rect r="r" b="b" t="t" l="l"/>
              <a:pathLst>
                <a:path h="258608" w="348939">
                  <a:moveTo>
                    <a:pt x="0" y="0"/>
                  </a:moveTo>
                  <a:lnTo>
                    <a:pt x="348939" y="0"/>
                  </a:lnTo>
                  <a:lnTo>
                    <a:pt x="348939" y="258608"/>
                  </a:lnTo>
                  <a:lnTo>
                    <a:pt x="0" y="258608"/>
                  </a:lnTo>
                  <a:close/>
                </a:path>
              </a:pathLst>
            </a:custGeom>
            <a:solidFill>
              <a:srgbClr val="000000">
                <a:alpha val="0"/>
              </a:srgbClr>
            </a:solidFill>
          </p:spPr>
        </p:sp>
        <p:sp>
          <p:nvSpPr>
            <p:cNvPr name="TextBox 14" id="14"/>
            <p:cNvSpPr txBox="true"/>
            <p:nvPr/>
          </p:nvSpPr>
          <p:spPr>
            <a:xfrm>
              <a:off x="0" y="-9525"/>
              <a:ext cx="348939" cy="268133"/>
            </a:xfrm>
            <a:prstGeom prst="rect">
              <a:avLst/>
            </a:prstGeom>
          </p:spPr>
          <p:txBody>
            <a:bodyPr anchor="t" rtlCol="false" tIns="0" lIns="0" bIns="0" rIns="0"/>
            <a:lstStyle/>
            <a:p>
              <a:pPr algn="ctr">
                <a:lnSpc>
                  <a:spcPts val="1512"/>
                </a:lnSpc>
              </a:pPr>
              <a:r>
                <a:rPr lang="en-US" sz="1259">
                  <a:solidFill>
                    <a:srgbClr val="000000"/>
                  </a:solidFill>
                  <a:latin typeface="TDTD비어라거"/>
                  <a:ea typeface="TDTD비어라거"/>
                  <a:cs typeface="TDTD비어라거"/>
                  <a:sym typeface="TDTD비어라거"/>
                </a:rPr>
                <a:t>주가</a:t>
              </a:r>
            </a:p>
          </p:txBody>
        </p:sp>
      </p:grpSp>
      <p:grpSp>
        <p:nvGrpSpPr>
          <p:cNvPr name="Group 15" id="15"/>
          <p:cNvGrpSpPr/>
          <p:nvPr/>
        </p:nvGrpSpPr>
        <p:grpSpPr>
          <a:xfrm rot="0">
            <a:off x="6209850" y="3967773"/>
            <a:ext cx="885118" cy="885119"/>
            <a:chOff x="0" y="0"/>
            <a:chExt cx="1180157" cy="1180159"/>
          </a:xfrm>
        </p:grpSpPr>
        <p:sp>
          <p:nvSpPr>
            <p:cNvPr name="Freeform 16" id="16"/>
            <p:cNvSpPr/>
            <p:nvPr/>
          </p:nvSpPr>
          <p:spPr>
            <a:xfrm flipH="false" flipV="false" rot="0">
              <a:off x="0" y="0"/>
              <a:ext cx="1180211" cy="1180211"/>
            </a:xfrm>
            <a:custGeom>
              <a:avLst/>
              <a:gdLst/>
              <a:ahLst/>
              <a:cxnLst/>
              <a:rect r="r" b="b" t="t" l="l"/>
              <a:pathLst>
                <a:path h="1180211" w="1180211">
                  <a:moveTo>
                    <a:pt x="0" y="0"/>
                  </a:moveTo>
                  <a:lnTo>
                    <a:pt x="1180211" y="0"/>
                  </a:lnTo>
                  <a:lnTo>
                    <a:pt x="1180211" y="1180211"/>
                  </a:lnTo>
                  <a:lnTo>
                    <a:pt x="0" y="1180211"/>
                  </a:lnTo>
                  <a:lnTo>
                    <a:pt x="0" y="0"/>
                  </a:lnTo>
                  <a:close/>
                </a:path>
              </a:pathLst>
            </a:custGeom>
            <a:blipFill>
              <a:blip r:embed="rId6"/>
              <a:stretch>
                <a:fillRect l="0" t="0" r="4" b="4"/>
              </a:stretch>
            </a:blipFill>
          </p:spPr>
        </p:sp>
      </p:grpSp>
      <p:grpSp>
        <p:nvGrpSpPr>
          <p:cNvPr name="Group 17" id="17"/>
          <p:cNvGrpSpPr/>
          <p:nvPr/>
        </p:nvGrpSpPr>
        <p:grpSpPr>
          <a:xfrm rot="0">
            <a:off x="6305418" y="4845748"/>
            <a:ext cx="693981" cy="193985"/>
            <a:chOff x="0" y="0"/>
            <a:chExt cx="925308" cy="258647"/>
          </a:xfrm>
        </p:grpSpPr>
        <p:sp>
          <p:nvSpPr>
            <p:cNvPr name="Freeform 18" id="18"/>
            <p:cNvSpPr/>
            <p:nvPr/>
          </p:nvSpPr>
          <p:spPr>
            <a:xfrm flipH="false" flipV="false" rot="0">
              <a:off x="0" y="0"/>
              <a:ext cx="925308" cy="258647"/>
            </a:xfrm>
            <a:custGeom>
              <a:avLst/>
              <a:gdLst/>
              <a:ahLst/>
              <a:cxnLst/>
              <a:rect r="r" b="b" t="t" l="l"/>
              <a:pathLst>
                <a:path h="258647" w="925308">
                  <a:moveTo>
                    <a:pt x="0" y="0"/>
                  </a:moveTo>
                  <a:lnTo>
                    <a:pt x="925308" y="0"/>
                  </a:lnTo>
                  <a:lnTo>
                    <a:pt x="925308" y="258647"/>
                  </a:lnTo>
                  <a:lnTo>
                    <a:pt x="0" y="258647"/>
                  </a:lnTo>
                  <a:close/>
                </a:path>
              </a:pathLst>
            </a:custGeom>
            <a:solidFill>
              <a:srgbClr val="000000">
                <a:alpha val="0"/>
              </a:srgbClr>
            </a:solidFill>
          </p:spPr>
        </p:sp>
        <p:sp>
          <p:nvSpPr>
            <p:cNvPr name="TextBox 19" id="19"/>
            <p:cNvSpPr txBox="true"/>
            <p:nvPr/>
          </p:nvSpPr>
          <p:spPr>
            <a:xfrm>
              <a:off x="0" y="-9525"/>
              <a:ext cx="925308" cy="268172"/>
            </a:xfrm>
            <a:prstGeom prst="rect">
              <a:avLst/>
            </a:prstGeom>
          </p:spPr>
          <p:txBody>
            <a:bodyPr anchor="t" rtlCol="false" tIns="0" lIns="0" bIns="0" rIns="0"/>
            <a:lstStyle/>
            <a:p>
              <a:pPr algn="ctr">
                <a:lnSpc>
                  <a:spcPts val="1513"/>
                </a:lnSpc>
              </a:pPr>
              <a:r>
                <a:rPr lang="en-US" sz="1261">
                  <a:solidFill>
                    <a:srgbClr val="000000"/>
                  </a:solidFill>
                  <a:latin typeface="TDTD비어라거"/>
                  <a:ea typeface="TDTD비어라거"/>
                  <a:cs typeface="TDTD비어라거"/>
                  <a:sym typeface="TDTD비어라거"/>
                </a:rPr>
                <a:t>원재료 가격</a:t>
              </a:r>
            </a:p>
          </p:txBody>
        </p:sp>
      </p:grpSp>
      <p:grpSp>
        <p:nvGrpSpPr>
          <p:cNvPr name="Group 20" id="20"/>
          <p:cNvGrpSpPr/>
          <p:nvPr/>
        </p:nvGrpSpPr>
        <p:grpSpPr>
          <a:xfrm rot="0">
            <a:off x="14963289" y="3957606"/>
            <a:ext cx="895285" cy="895286"/>
            <a:chOff x="0" y="0"/>
            <a:chExt cx="1193713" cy="1193714"/>
          </a:xfrm>
        </p:grpSpPr>
        <p:sp>
          <p:nvSpPr>
            <p:cNvPr name="Freeform 21" id="21"/>
            <p:cNvSpPr/>
            <p:nvPr/>
          </p:nvSpPr>
          <p:spPr>
            <a:xfrm flipH="false" flipV="false" rot="0">
              <a:off x="0" y="0"/>
              <a:ext cx="1193673" cy="1193673"/>
            </a:xfrm>
            <a:custGeom>
              <a:avLst/>
              <a:gdLst/>
              <a:ahLst/>
              <a:cxnLst/>
              <a:rect r="r" b="b" t="t" l="l"/>
              <a:pathLst>
                <a:path h="1193673" w="1193673">
                  <a:moveTo>
                    <a:pt x="0" y="0"/>
                  </a:moveTo>
                  <a:lnTo>
                    <a:pt x="1193673" y="0"/>
                  </a:lnTo>
                  <a:lnTo>
                    <a:pt x="1193673" y="1193673"/>
                  </a:lnTo>
                  <a:lnTo>
                    <a:pt x="0" y="1193673"/>
                  </a:lnTo>
                  <a:lnTo>
                    <a:pt x="0" y="0"/>
                  </a:lnTo>
                  <a:close/>
                </a:path>
              </a:pathLst>
            </a:custGeom>
            <a:blipFill>
              <a:blip r:embed="rId7"/>
              <a:stretch>
                <a:fillRect l="0" t="0" r="-3" b="-3"/>
              </a:stretch>
            </a:blipFill>
          </p:spPr>
        </p:sp>
      </p:grpSp>
      <p:grpSp>
        <p:nvGrpSpPr>
          <p:cNvPr name="Group 22" id="22"/>
          <p:cNvGrpSpPr/>
          <p:nvPr/>
        </p:nvGrpSpPr>
        <p:grpSpPr>
          <a:xfrm rot="0">
            <a:off x="14919965" y="4874633"/>
            <a:ext cx="981934" cy="184324"/>
            <a:chOff x="0" y="0"/>
            <a:chExt cx="1309245" cy="245765"/>
          </a:xfrm>
        </p:grpSpPr>
        <p:sp>
          <p:nvSpPr>
            <p:cNvPr name="Freeform 23" id="23"/>
            <p:cNvSpPr/>
            <p:nvPr/>
          </p:nvSpPr>
          <p:spPr>
            <a:xfrm flipH="false" flipV="false" rot="0">
              <a:off x="0" y="0"/>
              <a:ext cx="1309245" cy="245765"/>
            </a:xfrm>
            <a:custGeom>
              <a:avLst/>
              <a:gdLst/>
              <a:ahLst/>
              <a:cxnLst/>
              <a:rect r="r" b="b" t="t" l="l"/>
              <a:pathLst>
                <a:path h="245765" w="1309245">
                  <a:moveTo>
                    <a:pt x="0" y="0"/>
                  </a:moveTo>
                  <a:lnTo>
                    <a:pt x="1309245" y="0"/>
                  </a:lnTo>
                  <a:lnTo>
                    <a:pt x="1309245" y="245765"/>
                  </a:lnTo>
                  <a:lnTo>
                    <a:pt x="0" y="245765"/>
                  </a:lnTo>
                  <a:close/>
                </a:path>
              </a:pathLst>
            </a:custGeom>
            <a:solidFill>
              <a:srgbClr val="000000">
                <a:alpha val="0"/>
              </a:srgbClr>
            </a:solidFill>
          </p:spPr>
        </p:sp>
        <p:sp>
          <p:nvSpPr>
            <p:cNvPr name="TextBox 24" id="24"/>
            <p:cNvSpPr txBox="true"/>
            <p:nvPr/>
          </p:nvSpPr>
          <p:spPr>
            <a:xfrm>
              <a:off x="0" y="0"/>
              <a:ext cx="1309245" cy="245765"/>
            </a:xfrm>
            <a:prstGeom prst="rect">
              <a:avLst/>
            </a:prstGeom>
          </p:spPr>
          <p:txBody>
            <a:bodyPr anchor="t" rtlCol="false" tIns="0" lIns="0" bIns="0" rIns="0"/>
            <a:lstStyle/>
            <a:p>
              <a:pPr algn="ctr">
                <a:lnSpc>
                  <a:spcPts val="1491"/>
                </a:lnSpc>
              </a:pPr>
              <a:r>
                <a:rPr lang="en-US" sz="1244">
                  <a:solidFill>
                    <a:srgbClr val="000000"/>
                  </a:solidFill>
                  <a:latin typeface="TDTD비어라거"/>
                  <a:ea typeface="TDTD비어라거"/>
                  <a:cs typeface="TDTD비어라거"/>
                  <a:sym typeface="TDTD비어라거"/>
                </a:rPr>
                <a:t>원자재 뉴스 점수</a:t>
              </a:r>
            </a:p>
          </p:txBody>
        </p:sp>
      </p:grpSp>
      <p:grpSp>
        <p:nvGrpSpPr>
          <p:cNvPr name="Group 25" id="25"/>
          <p:cNvGrpSpPr/>
          <p:nvPr/>
        </p:nvGrpSpPr>
        <p:grpSpPr>
          <a:xfrm rot="0">
            <a:off x="12720798" y="3896733"/>
            <a:ext cx="977901" cy="977900"/>
            <a:chOff x="0" y="0"/>
            <a:chExt cx="1303868" cy="1303867"/>
          </a:xfrm>
        </p:grpSpPr>
        <p:sp>
          <p:nvSpPr>
            <p:cNvPr name="Freeform 26" id="26"/>
            <p:cNvSpPr/>
            <p:nvPr/>
          </p:nvSpPr>
          <p:spPr>
            <a:xfrm flipH="false" flipV="false" rot="0">
              <a:off x="0" y="0"/>
              <a:ext cx="1303909" cy="1303909"/>
            </a:xfrm>
            <a:custGeom>
              <a:avLst/>
              <a:gdLst/>
              <a:ahLst/>
              <a:cxnLst/>
              <a:rect r="r" b="b" t="t" l="l"/>
              <a:pathLst>
                <a:path h="1303909" w="1303909">
                  <a:moveTo>
                    <a:pt x="0" y="0"/>
                  </a:moveTo>
                  <a:lnTo>
                    <a:pt x="1303909" y="0"/>
                  </a:lnTo>
                  <a:lnTo>
                    <a:pt x="1303909" y="1303909"/>
                  </a:lnTo>
                  <a:lnTo>
                    <a:pt x="0" y="1303909"/>
                  </a:lnTo>
                  <a:lnTo>
                    <a:pt x="0" y="0"/>
                  </a:lnTo>
                  <a:close/>
                </a:path>
              </a:pathLst>
            </a:custGeom>
            <a:blipFill>
              <a:blip r:embed="rId8"/>
              <a:stretch>
                <a:fillRect l="0" t="0" r="3" b="3"/>
              </a:stretch>
            </a:blipFill>
          </p:spPr>
        </p:sp>
      </p:grpSp>
      <p:grpSp>
        <p:nvGrpSpPr>
          <p:cNvPr name="Group 27" id="27"/>
          <p:cNvGrpSpPr/>
          <p:nvPr/>
        </p:nvGrpSpPr>
        <p:grpSpPr>
          <a:xfrm rot="0">
            <a:off x="12710099" y="4888235"/>
            <a:ext cx="988599" cy="192719"/>
            <a:chOff x="0" y="0"/>
            <a:chExt cx="1318132" cy="256958"/>
          </a:xfrm>
        </p:grpSpPr>
        <p:sp>
          <p:nvSpPr>
            <p:cNvPr name="Freeform 28" id="28"/>
            <p:cNvSpPr/>
            <p:nvPr/>
          </p:nvSpPr>
          <p:spPr>
            <a:xfrm flipH="false" flipV="false" rot="0">
              <a:off x="0" y="0"/>
              <a:ext cx="1318132" cy="256958"/>
            </a:xfrm>
            <a:custGeom>
              <a:avLst/>
              <a:gdLst/>
              <a:ahLst/>
              <a:cxnLst/>
              <a:rect r="r" b="b" t="t" l="l"/>
              <a:pathLst>
                <a:path h="256958" w="1318132">
                  <a:moveTo>
                    <a:pt x="0" y="0"/>
                  </a:moveTo>
                  <a:lnTo>
                    <a:pt x="1318132" y="0"/>
                  </a:lnTo>
                  <a:lnTo>
                    <a:pt x="1318132" y="256958"/>
                  </a:lnTo>
                  <a:lnTo>
                    <a:pt x="0" y="256958"/>
                  </a:lnTo>
                  <a:close/>
                </a:path>
              </a:pathLst>
            </a:custGeom>
            <a:solidFill>
              <a:srgbClr val="000000">
                <a:alpha val="0"/>
              </a:srgbClr>
            </a:solidFill>
          </p:spPr>
        </p:sp>
        <p:sp>
          <p:nvSpPr>
            <p:cNvPr name="TextBox 29" id="29"/>
            <p:cNvSpPr txBox="true"/>
            <p:nvPr/>
          </p:nvSpPr>
          <p:spPr>
            <a:xfrm>
              <a:off x="0" y="-9525"/>
              <a:ext cx="1318132" cy="266483"/>
            </a:xfrm>
            <a:prstGeom prst="rect">
              <a:avLst/>
            </a:prstGeom>
          </p:spPr>
          <p:txBody>
            <a:bodyPr anchor="t" rtlCol="false" tIns="0" lIns="0" bIns="0" rIns="0"/>
            <a:lstStyle/>
            <a:p>
              <a:pPr algn="ctr">
                <a:lnSpc>
                  <a:spcPts val="1501"/>
                </a:lnSpc>
              </a:pPr>
              <a:r>
                <a:rPr lang="en-US" sz="1252">
                  <a:solidFill>
                    <a:srgbClr val="000000"/>
                  </a:solidFill>
                  <a:latin typeface="TDTD비어라거"/>
                  <a:ea typeface="TDTD비어라거"/>
                  <a:cs typeface="TDTD비어라거"/>
                  <a:sym typeface="TDTD비어라거"/>
                </a:rPr>
                <a:t>도메인 뉴스 점수</a:t>
              </a:r>
            </a:p>
          </p:txBody>
        </p:sp>
      </p:grpSp>
      <p:grpSp>
        <p:nvGrpSpPr>
          <p:cNvPr name="Group 30" id="30"/>
          <p:cNvGrpSpPr/>
          <p:nvPr/>
        </p:nvGrpSpPr>
        <p:grpSpPr>
          <a:xfrm rot="0">
            <a:off x="3746782" y="5427137"/>
            <a:ext cx="1504841" cy="1504841"/>
            <a:chOff x="0" y="0"/>
            <a:chExt cx="2006455" cy="2006455"/>
          </a:xfrm>
        </p:grpSpPr>
        <p:sp>
          <p:nvSpPr>
            <p:cNvPr name="Freeform 31" id="31"/>
            <p:cNvSpPr/>
            <p:nvPr/>
          </p:nvSpPr>
          <p:spPr>
            <a:xfrm flipH="false" flipV="false" rot="0">
              <a:off x="0" y="0"/>
              <a:ext cx="2006473" cy="2006473"/>
            </a:xfrm>
            <a:custGeom>
              <a:avLst/>
              <a:gdLst/>
              <a:ahLst/>
              <a:cxnLst/>
              <a:rect r="r" b="b" t="t" l="l"/>
              <a:pathLst>
                <a:path h="2006473" w="2006473">
                  <a:moveTo>
                    <a:pt x="0" y="0"/>
                  </a:moveTo>
                  <a:lnTo>
                    <a:pt x="2006473" y="0"/>
                  </a:lnTo>
                  <a:lnTo>
                    <a:pt x="2006473" y="2006473"/>
                  </a:lnTo>
                  <a:lnTo>
                    <a:pt x="0" y="2006473"/>
                  </a:lnTo>
                  <a:lnTo>
                    <a:pt x="0" y="0"/>
                  </a:lnTo>
                  <a:close/>
                </a:path>
              </a:pathLst>
            </a:custGeom>
            <a:blipFill>
              <a:blip r:embed="rId9"/>
              <a:stretch>
                <a:fillRect l="0" t="0" r="0" b="0"/>
              </a:stretch>
            </a:blipFill>
          </p:spPr>
        </p:sp>
      </p:grpSp>
      <p:grpSp>
        <p:nvGrpSpPr>
          <p:cNvPr name="Group 32" id="32"/>
          <p:cNvGrpSpPr/>
          <p:nvPr/>
        </p:nvGrpSpPr>
        <p:grpSpPr>
          <a:xfrm rot="0">
            <a:off x="3870657" y="6610957"/>
            <a:ext cx="1339978" cy="206776"/>
            <a:chOff x="0" y="0"/>
            <a:chExt cx="1676123" cy="258647"/>
          </a:xfrm>
        </p:grpSpPr>
        <p:sp>
          <p:nvSpPr>
            <p:cNvPr name="Freeform 33" id="33"/>
            <p:cNvSpPr/>
            <p:nvPr/>
          </p:nvSpPr>
          <p:spPr>
            <a:xfrm flipH="false" flipV="false" rot="0">
              <a:off x="0" y="0"/>
              <a:ext cx="1676122" cy="258647"/>
            </a:xfrm>
            <a:custGeom>
              <a:avLst/>
              <a:gdLst/>
              <a:ahLst/>
              <a:cxnLst/>
              <a:rect r="r" b="b" t="t" l="l"/>
              <a:pathLst>
                <a:path h="258647" w="1676122">
                  <a:moveTo>
                    <a:pt x="0" y="0"/>
                  </a:moveTo>
                  <a:lnTo>
                    <a:pt x="1676122" y="0"/>
                  </a:lnTo>
                  <a:lnTo>
                    <a:pt x="1676122" y="258647"/>
                  </a:lnTo>
                  <a:lnTo>
                    <a:pt x="0" y="258647"/>
                  </a:lnTo>
                  <a:close/>
                </a:path>
              </a:pathLst>
            </a:custGeom>
            <a:solidFill>
              <a:srgbClr val="000000">
                <a:alpha val="0"/>
              </a:srgbClr>
            </a:solidFill>
          </p:spPr>
        </p:sp>
        <p:sp>
          <p:nvSpPr>
            <p:cNvPr name="TextBox 34" id="34"/>
            <p:cNvSpPr txBox="true"/>
            <p:nvPr/>
          </p:nvSpPr>
          <p:spPr>
            <a:xfrm>
              <a:off x="0" y="-9525"/>
              <a:ext cx="1676123" cy="268172"/>
            </a:xfrm>
            <a:prstGeom prst="rect">
              <a:avLst/>
            </a:prstGeom>
          </p:spPr>
          <p:txBody>
            <a:bodyPr anchor="t" rtlCol="false" tIns="0" lIns="0" bIns="0" rIns="0"/>
            <a:lstStyle/>
            <a:p>
              <a:pPr algn="ctr">
                <a:lnSpc>
                  <a:spcPts val="1513"/>
                </a:lnSpc>
              </a:pPr>
              <a:r>
                <a:rPr lang="en-US" sz="1261">
                  <a:solidFill>
                    <a:srgbClr val="000000"/>
                  </a:solidFill>
                  <a:latin typeface="TDTD비어라거"/>
                  <a:ea typeface="TDTD비어라거"/>
                  <a:cs typeface="TDTD비어라거"/>
                  <a:sym typeface="TDTD비어라거"/>
                </a:rPr>
                <a:t>국내 자동차 평균가격</a:t>
              </a:r>
            </a:p>
          </p:txBody>
        </p:sp>
      </p:grpSp>
      <p:grpSp>
        <p:nvGrpSpPr>
          <p:cNvPr name="Group 35" id="35"/>
          <p:cNvGrpSpPr/>
          <p:nvPr/>
        </p:nvGrpSpPr>
        <p:grpSpPr>
          <a:xfrm rot="0">
            <a:off x="3787769" y="7401700"/>
            <a:ext cx="1422866" cy="1422867"/>
            <a:chOff x="0" y="0"/>
            <a:chExt cx="1897155" cy="1897156"/>
          </a:xfrm>
        </p:grpSpPr>
        <p:sp>
          <p:nvSpPr>
            <p:cNvPr name="Freeform 36" id="36"/>
            <p:cNvSpPr/>
            <p:nvPr/>
          </p:nvSpPr>
          <p:spPr>
            <a:xfrm flipH="false" flipV="false" rot="0">
              <a:off x="0" y="0"/>
              <a:ext cx="1897126" cy="1897126"/>
            </a:xfrm>
            <a:custGeom>
              <a:avLst/>
              <a:gdLst/>
              <a:ahLst/>
              <a:cxnLst/>
              <a:rect r="r" b="b" t="t" l="l"/>
              <a:pathLst>
                <a:path h="1897126" w="1897126">
                  <a:moveTo>
                    <a:pt x="0" y="0"/>
                  </a:moveTo>
                  <a:lnTo>
                    <a:pt x="1897126" y="0"/>
                  </a:lnTo>
                  <a:lnTo>
                    <a:pt x="1897126" y="1897126"/>
                  </a:lnTo>
                  <a:lnTo>
                    <a:pt x="0" y="1897126"/>
                  </a:lnTo>
                  <a:lnTo>
                    <a:pt x="0" y="0"/>
                  </a:lnTo>
                  <a:close/>
                </a:path>
              </a:pathLst>
            </a:custGeom>
            <a:blipFill>
              <a:blip r:embed="rId10"/>
              <a:stretch>
                <a:fillRect l="0" t="0" r="-1" b="-1"/>
              </a:stretch>
            </a:blipFill>
          </p:spPr>
        </p:sp>
      </p:grpSp>
      <p:grpSp>
        <p:nvGrpSpPr>
          <p:cNvPr name="Group 37" id="37"/>
          <p:cNvGrpSpPr/>
          <p:nvPr/>
        </p:nvGrpSpPr>
        <p:grpSpPr>
          <a:xfrm rot="0">
            <a:off x="3865485" y="8660269"/>
            <a:ext cx="1267434" cy="193985"/>
            <a:chOff x="0" y="0"/>
            <a:chExt cx="1689912" cy="258647"/>
          </a:xfrm>
        </p:grpSpPr>
        <p:sp>
          <p:nvSpPr>
            <p:cNvPr name="Freeform 38" id="38"/>
            <p:cNvSpPr/>
            <p:nvPr/>
          </p:nvSpPr>
          <p:spPr>
            <a:xfrm flipH="false" flipV="false" rot="0">
              <a:off x="0" y="0"/>
              <a:ext cx="1689912" cy="258647"/>
            </a:xfrm>
            <a:custGeom>
              <a:avLst/>
              <a:gdLst/>
              <a:ahLst/>
              <a:cxnLst/>
              <a:rect r="r" b="b" t="t" l="l"/>
              <a:pathLst>
                <a:path h="258647" w="1689912">
                  <a:moveTo>
                    <a:pt x="0" y="0"/>
                  </a:moveTo>
                  <a:lnTo>
                    <a:pt x="1689912" y="0"/>
                  </a:lnTo>
                  <a:lnTo>
                    <a:pt x="1689912" y="258647"/>
                  </a:lnTo>
                  <a:lnTo>
                    <a:pt x="0" y="258647"/>
                  </a:lnTo>
                  <a:close/>
                </a:path>
              </a:pathLst>
            </a:custGeom>
            <a:solidFill>
              <a:srgbClr val="000000">
                <a:alpha val="0"/>
              </a:srgbClr>
            </a:solidFill>
          </p:spPr>
        </p:sp>
        <p:sp>
          <p:nvSpPr>
            <p:cNvPr name="TextBox 39" id="39"/>
            <p:cNvSpPr txBox="true"/>
            <p:nvPr/>
          </p:nvSpPr>
          <p:spPr>
            <a:xfrm>
              <a:off x="0" y="-9525"/>
              <a:ext cx="1689912" cy="268172"/>
            </a:xfrm>
            <a:prstGeom prst="rect">
              <a:avLst/>
            </a:prstGeom>
          </p:spPr>
          <p:txBody>
            <a:bodyPr anchor="t" rtlCol="false" tIns="0" lIns="0" bIns="0" rIns="0"/>
            <a:lstStyle/>
            <a:p>
              <a:pPr algn="ctr">
                <a:lnSpc>
                  <a:spcPts val="1513"/>
                </a:lnSpc>
              </a:pPr>
              <a:r>
                <a:rPr lang="en-US" sz="1261">
                  <a:solidFill>
                    <a:srgbClr val="000000"/>
                  </a:solidFill>
                  <a:latin typeface="TDTD비어라거"/>
                  <a:ea typeface="TDTD비어라거"/>
                  <a:cs typeface="TDTD비어라거"/>
                  <a:sym typeface="TDTD비어라거"/>
                </a:rPr>
                <a:t>국내 DRAM 평균가격</a:t>
              </a:r>
            </a:p>
          </p:txBody>
        </p:sp>
      </p:grpSp>
      <p:grpSp>
        <p:nvGrpSpPr>
          <p:cNvPr name="Group 40" id="40"/>
          <p:cNvGrpSpPr/>
          <p:nvPr/>
        </p:nvGrpSpPr>
        <p:grpSpPr>
          <a:xfrm rot="0">
            <a:off x="1028700" y="978979"/>
            <a:ext cx="3557205" cy="395196"/>
            <a:chOff x="0" y="0"/>
            <a:chExt cx="4742940" cy="526928"/>
          </a:xfrm>
        </p:grpSpPr>
        <p:sp>
          <p:nvSpPr>
            <p:cNvPr name="Freeform 41" id="41"/>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42" id="42"/>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43" id="43"/>
          <p:cNvGrpSpPr/>
          <p:nvPr/>
        </p:nvGrpSpPr>
        <p:grpSpPr>
          <a:xfrm rot="0">
            <a:off x="1028700" y="1374175"/>
            <a:ext cx="7789185" cy="955113"/>
            <a:chOff x="0" y="0"/>
            <a:chExt cx="10385580" cy="1273484"/>
          </a:xfrm>
        </p:grpSpPr>
        <p:sp>
          <p:nvSpPr>
            <p:cNvPr name="Freeform 44" id="44"/>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45" id="45"/>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46" id="46"/>
          <p:cNvGrpSpPr/>
          <p:nvPr/>
        </p:nvGrpSpPr>
        <p:grpSpPr>
          <a:xfrm rot="0">
            <a:off x="1047750" y="2329288"/>
            <a:ext cx="12847663" cy="871451"/>
            <a:chOff x="0" y="0"/>
            <a:chExt cx="17130218" cy="1161935"/>
          </a:xfrm>
        </p:grpSpPr>
        <p:sp>
          <p:nvSpPr>
            <p:cNvPr name="Freeform 47" id="47"/>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48" id="48"/>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완제품 ( 자동차, DRAM ) 가격 요인 정리</a:t>
              </a:r>
            </a:p>
            <a:p>
              <a:pPr algn="l">
                <a:lnSpc>
                  <a:spcPts val="3802"/>
                </a:lnSpc>
              </a:pPr>
            </a:p>
          </p:txBody>
        </p:sp>
      </p:grpSp>
      <p:grpSp>
        <p:nvGrpSpPr>
          <p:cNvPr name="Group 49" id="49"/>
          <p:cNvGrpSpPr/>
          <p:nvPr/>
        </p:nvGrpSpPr>
        <p:grpSpPr>
          <a:xfrm rot="0">
            <a:off x="329171" y="209742"/>
            <a:ext cx="18054079" cy="115550"/>
            <a:chOff x="0" y="0"/>
            <a:chExt cx="4754984" cy="30433"/>
          </a:xfrm>
        </p:grpSpPr>
        <p:sp>
          <p:nvSpPr>
            <p:cNvPr name="Freeform 50" id="50"/>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51" id="51"/>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500"/>
            <a:ext cx="16292041" cy="6274279"/>
            <a:chOff x="0" y="0"/>
            <a:chExt cx="21722721" cy="8365705"/>
          </a:xfrm>
        </p:grpSpPr>
        <p:sp>
          <p:nvSpPr>
            <p:cNvPr name="Freeform 3" id="3"/>
            <p:cNvSpPr/>
            <p:nvPr/>
          </p:nvSpPr>
          <p:spPr>
            <a:xfrm flipH="false" flipV="false" rot="0">
              <a:off x="0" y="0"/>
              <a:ext cx="21722679" cy="8365705"/>
            </a:xfrm>
            <a:custGeom>
              <a:avLst/>
              <a:gdLst/>
              <a:ahLst/>
              <a:cxnLst/>
              <a:rect r="r" b="b" t="t" l="l"/>
              <a:pathLst>
                <a:path h="8365705" w="21722679">
                  <a:moveTo>
                    <a:pt x="650920" y="0"/>
                  </a:moveTo>
                  <a:lnTo>
                    <a:pt x="21071759" y="0"/>
                  </a:lnTo>
                  <a:cubicBezTo>
                    <a:pt x="21431252" y="0"/>
                    <a:pt x="21722679" y="291427"/>
                    <a:pt x="21722679" y="650920"/>
                  </a:cubicBezTo>
                  <a:lnTo>
                    <a:pt x="21722679" y="7714785"/>
                  </a:lnTo>
                  <a:cubicBezTo>
                    <a:pt x="21722679" y="7887419"/>
                    <a:pt x="21654100" y="8052984"/>
                    <a:pt x="21532028" y="8175054"/>
                  </a:cubicBezTo>
                  <a:cubicBezTo>
                    <a:pt x="21409957" y="8297126"/>
                    <a:pt x="21244393" y="8365705"/>
                    <a:pt x="21071759" y="8365705"/>
                  </a:cubicBezTo>
                  <a:lnTo>
                    <a:pt x="650920" y="8365705"/>
                  </a:lnTo>
                  <a:cubicBezTo>
                    <a:pt x="478285" y="8365705"/>
                    <a:pt x="312721" y="8297126"/>
                    <a:pt x="190650" y="8175054"/>
                  </a:cubicBezTo>
                  <a:cubicBezTo>
                    <a:pt x="68579" y="8052984"/>
                    <a:pt x="0" y="7887419"/>
                    <a:pt x="0" y="7714785"/>
                  </a:cubicBezTo>
                  <a:lnTo>
                    <a:pt x="0" y="650920"/>
                  </a:lnTo>
                  <a:cubicBezTo>
                    <a:pt x="0" y="478285"/>
                    <a:pt x="68579" y="312721"/>
                    <a:pt x="190650" y="190650"/>
                  </a:cubicBezTo>
                  <a:cubicBezTo>
                    <a:pt x="312721" y="68579"/>
                    <a:pt x="478285" y="0"/>
                    <a:pt x="650920" y="0"/>
                  </a:cubicBezTo>
                  <a:close/>
                </a:path>
              </a:pathLst>
            </a:custGeom>
            <a:blipFill>
              <a:blip r:embed="rId3"/>
              <a:stretch>
                <a:fillRect l="0" t="-17802" r="0" b="-17802"/>
              </a:stretch>
            </a:blipFill>
          </p:spPr>
        </p:sp>
      </p:grpSp>
      <p:grpSp>
        <p:nvGrpSpPr>
          <p:cNvPr name="Group 4" id="4"/>
          <p:cNvGrpSpPr/>
          <p:nvPr/>
        </p:nvGrpSpPr>
        <p:grpSpPr>
          <a:xfrm rot="0">
            <a:off x="3966772" y="8622342"/>
            <a:ext cx="10778877" cy="333375"/>
            <a:chOff x="0" y="0"/>
            <a:chExt cx="14371836" cy="444500"/>
          </a:xfrm>
        </p:grpSpPr>
        <p:sp>
          <p:nvSpPr>
            <p:cNvPr name="Freeform 5" id="5"/>
            <p:cNvSpPr/>
            <p:nvPr/>
          </p:nvSpPr>
          <p:spPr>
            <a:xfrm flipH="false" flipV="false" rot="0">
              <a:off x="0" y="0"/>
              <a:ext cx="14371836" cy="444500"/>
            </a:xfrm>
            <a:custGeom>
              <a:avLst/>
              <a:gdLst/>
              <a:ahLst/>
              <a:cxnLst/>
              <a:rect r="r" b="b" t="t" l="l"/>
              <a:pathLst>
                <a:path h="444500" w="14371836">
                  <a:moveTo>
                    <a:pt x="0" y="0"/>
                  </a:moveTo>
                  <a:lnTo>
                    <a:pt x="14371836" y="0"/>
                  </a:lnTo>
                  <a:lnTo>
                    <a:pt x="14371836" y="444500"/>
                  </a:lnTo>
                  <a:lnTo>
                    <a:pt x="0" y="444500"/>
                  </a:lnTo>
                  <a:close/>
                </a:path>
              </a:pathLst>
            </a:custGeom>
            <a:solidFill>
              <a:srgbClr val="000000">
                <a:alpha val="0"/>
              </a:srgbClr>
            </a:solidFill>
          </p:spPr>
        </p:sp>
        <p:sp>
          <p:nvSpPr>
            <p:cNvPr name="TextBox 6" id="6"/>
            <p:cNvSpPr txBox="true"/>
            <p:nvPr/>
          </p:nvSpPr>
          <p:spPr>
            <a:xfrm>
              <a:off x="0" y="-9525"/>
              <a:ext cx="14371836" cy="454025"/>
            </a:xfrm>
            <a:prstGeom prst="rect">
              <a:avLst/>
            </a:prstGeom>
          </p:spPr>
          <p:txBody>
            <a:bodyPr anchor="t" rtlCol="false" tIns="0" lIns="0" bIns="0" rIns="0"/>
            <a:lstStyle/>
            <a:p>
              <a:pPr algn="ctr">
                <a:lnSpc>
                  <a:spcPts val="2399"/>
                </a:lnSpc>
              </a:pPr>
              <a:r>
                <a:rPr lang="en-US" sz="1999">
                  <a:solidFill>
                    <a:srgbClr val="000000"/>
                  </a:solidFill>
                  <a:latin typeface="Nanum Square"/>
                  <a:ea typeface="Nanum Square"/>
                  <a:cs typeface="Nanum Square"/>
                  <a:sym typeface="Nanum Square"/>
                </a:rPr>
                <a:t>예측 결과는 정확하지 않을 수 있지만, 시장 동향 파악 및 의사결정 지원에 유용한 </a:t>
              </a:r>
              <a:r>
                <a:rPr lang="en-US" sz="1999">
                  <a:solidFill>
                    <a:srgbClr val="3660FA"/>
                  </a:solidFill>
                  <a:latin typeface="Nanum Square"/>
                  <a:ea typeface="Nanum Square"/>
                  <a:cs typeface="Nanum Square"/>
                  <a:sym typeface="Nanum Square"/>
                </a:rPr>
                <a:t>참고 자료</a:t>
              </a:r>
              <a:r>
                <a:rPr lang="en-US" sz="1999">
                  <a:solidFill>
                    <a:srgbClr val="000000"/>
                  </a:solidFill>
                  <a:latin typeface="Nanum Square"/>
                  <a:ea typeface="Nanum Square"/>
                  <a:cs typeface="Nanum Square"/>
                  <a:sym typeface="Nanum Square"/>
                </a:rPr>
                <a:t>로 활용 가능</a:t>
              </a:r>
            </a:p>
          </p:txBody>
        </p:sp>
      </p:grpSp>
      <p:grpSp>
        <p:nvGrpSpPr>
          <p:cNvPr name="Group 7" id="7"/>
          <p:cNvGrpSpPr/>
          <p:nvPr/>
        </p:nvGrpSpPr>
        <p:grpSpPr>
          <a:xfrm rot="0">
            <a:off x="1768494" y="3634336"/>
            <a:ext cx="7049391" cy="4549856"/>
            <a:chOff x="0" y="0"/>
            <a:chExt cx="9399188" cy="6066475"/>
          </a:xfrm>
        </p:grpSpPr>
        <p:grpSp>
          <p:nvGrpSpPr>
            <p:cNvPr name="Group 8" id="8"/>
            <p:cNvGrpSpPr/>
            <p:nvPr/>
          </p:nvGrpSpPr>
          <p:grpSpPr>
            <a:xfrm rot="0">
              <a:off x="0" y="0"/>
              <a:ext cx="9399188" cy="5604265"/>
              <a:chOff x="0" y="0"/>
              <a:chExt cx="9399188" cy="5604265"/>
            </a:xfrm>
          </p:grpSpPr>
          <p:sp>
            <p:nvSpPr>
              <p:cNvPr name="Freeform 9" id="9"/>
              <p:cNvSpPr/>
              <p:nvPr/>
            </p:nvSpPr>
            <p:spPr>
              <a:xfrm flipH="false" flipV="false" rot="0">
                <a:off x="0" y="0"/>
                <a:ext cx="9399143" cy="5604256"/>
              </a:xfrm>
              <a:custGeom>
                <a:avLst/>
                <a:gdLst/>
                <a:ahLst/>
                <a:cxnLst/>
                <a:rect r="r" b="b" t="t" l="l"/>
                <a:pathLst>
                  <a:path h="5604256" w="9399143">
                    <a:moveTo>
                      <a:pt x="0" y="0"/>
                    </a:moveTo>
                    <a:lnTo>
                      <a:pt x="9399143" y="0"/>
                    </a:lnTo>
                    <a:lnTo>
                      <a:pt x="9399143" y="5604256"/>
                    </a:lnTo>
                    <a:lnTo>
                      <a:pt x="0" y="5604256"/>
                    </a:lnTo>
                    <a:lnTo>
                      <a:pt x="0" y="0"/>
                    </a:lnTo>
                    <a:close/>
                  </a:path>
                </a:pathLst>
              </a:custGeom>
              <a:blipFill>
                <a:blip r:embed="rId4"/>
                <a:stretch>
                  <a:fillRect l="-24" t="0" r="-24" b="0"/>
                </a:stretch>
              </a:blipFill>
            </p:spPr>
          </p:sp>
        </p:grpSp>
        <p:grpSp>
          <p:nvGrpSpPr>
            <p:cNvPr name="Group 10" id="10"/>
            <p:cNvGrpSpPr/>
            <p:nvPr/>
          </p:nvGrpSpPr>
          <p:grpSpPr>
            <a:xfrm rot="0">
              <a:off x="7622140" y="5630369"/>
              <a:ext cx="1777048" cy="436105"/>
              <a:chOff x="0" y="0"/>
              <a:chExt cx="1777048" cy="436105"/>
            </a:xfrm>
          </p:grpSpPr>
          <p:sp>
            <p:nvSpPr>
              <p:cNvPr name="Freeform 11" id="11"/>
              <p:cNvSpPr/>
              <p:nvPr/>
            </p:nvSpPr>
            <p:spPr>
              <a:xfrm flipH="false" flipV="false" rot="0">
                <a:off x="0" y="0"/>
                <a:ext cx="1777048" cy="436105"/>
              </a:xfrm>
              <a:custGeom>
                <a:avLst/>
                <a:gdLst/>
                <a:ahLst/>
                <a:cxnLst/>
                <a:rect r="r" b="b" t="t" l="l"/>
                <a:pathLst>
                  <a:path h="436105" w="1777048">
                    <a:moveTo>
                      <a:pt x="0" y="0"/>
                    </a:moveTo>
                    <a:lnTo>
                      <a:pt x="1777048" y="0"/>
                    </a:lnTo>
                    <a:lnTo>
                      <a:pt x="1777048" y="436105"/>
                    </a:lnTo>
                    <a:lnTo>
                      <a:pt x="0" y="436105"/>
                    </a:lnTo>
                    <a:close/>
                  </a:path>
                </a:pathLst>
              </a:custGeom>
              <a:solidFill>
                <a:srgbClr val="000000">
                  <a:alpha val="0"/>
                </a:srgbClr>
              </a:solidFill>
            </p:spPr>
          </p:sp>
          <p:sp>
            <p:nvSpPr>
              <p:cNvPr name="TextBox 12" id="12"/>
              <p:cNvSpPr txBox="true"/>
              <p:nvPr/>
            </p:nvSpPr>
            <p:spPr>
              <a:xfrm>
                <a:off x="0" y="-95250"/>
                <a:ext cx="1777048" cy="531355"/>
              </a:xfrm>
              <a:prstGeom prst="rect">
                <a:avLst/>
              </a:prstGeom>
            </p:spPr>
            <p:txBody>
              <a:bodyPr anchor="t" rtlCol="false" tIns="0" lIns="0" bIns="0" rIns="0"/>
              <a:lstStyle/>
              <a:p>
                <a:pPr algn="ctr">
                  <a:lnSpc>
                    <a:spcPts val="2599"/>
                  </a:lnSpc>
                </a:pPr>
                <a:r>
                  <a:rPr lang="en-US" sz="1500">
                    <a:solidFill>
                      <a:srgbClr val="000000"/>
                    </a:solidFill>
                    <a:latin typeface="Nanum Square"/>
                    <a:ea typeface="Nanum Square"/>
                    <a:cs typeface="Nanum Square"/>
                    <a:sym typeface="Nanum Square"/>
                  </a:rPr>
                  <a:t>자동차 가격 예측</a:t>
                </a:r>
              </a:p>
            </p:txBody>
          </p:sp>
        </p:grpSp>
      </p:grpSp>
      <p:grpSp>
        <p:nvGrpSpPr>
          <p:cNvPr name="Group 13" id="13"/>
          <p:cNvGrpSpPr/>
          <p:nvPr/>
        </p:nvGrpSpPr>
        <p:grpSpPr>
          <a:xfrm rot="0">
            <a:off x="9952394" y="3634336"/>
            <a:ext cx="7045702" cy="4549856"/>
            <a:chOff x="0" y="0"/>
            <a:chExt cx="9394269" cy="6066475"/>
          </a:xfrm>
        </p:grpSpPr>
        <p:grpSp>
          <p:nvGrpSpPr>
            <p:cNvPr name="Group 14" id="14"/>
            <p:cNvGrpSpPr/>
            <p:nvPr/>
          </p:nvGrpSpPr>
          <p:grpSpPr>
            <a:xfrm rot="0">
              <a:off x="6215141" y="5630369"/>
              <a:ext cx="3179128" cy="436105"/>
              <a:chOff x="0" y="0"/>
              <a:chExt cx="3179128" cy="436105"/>
            </a:xfrm>
          </p:grpSpPr>
          <p:sp>
            <p:nvSpPr>
              <p:cNvPr name="Freeform 15" id="15"/>
              <p:cNvSpPr/>
              <p:nvPr/>
            </p:nvSpPr>
            <p:spPr>
              <a:xfrm flipH="false" flipV="false" rot="0">
                <a:off x="0" y="0"/>
                <a:ext cx="3179128" cy="436105"/>
              </a:xfrm>
              <a:custGeom>
                <a:avLst/>
                <a:gdLst/>
                <a:ahLst/>
                <a:cxnLst/>
                <a:rect r="r" b="b" t="t" l="l"/>
                <a:pathLst>
                  <a:path h="436105" w="3179128">
                    <a:moveTo>
                      <a:pt x="0" y="0"/>
                    </a:moveTo>
                    <a:lnTo>
                      <a:pt x="3179128" y="0"/>
                    </a:lnTo>
                    <a:lnTo>
                      <a:pt x="3179128" y="436105"/>
                    </a:lnTo>
                    <a:lnTo>
                      <a:pt x="0" y="436105"/>
                    </a:lnTo>
                    <a:close/>
                  </a:path>
                </a:pathLst>
              </a:custGeom>
              <a:solidFill>
                <a:srgbClr val="000000">
                  <a:alpha val="0"/>
                </a:srgbClr>
              </a:solidFill>
            </p:spPr>
          </p:sp>
          <p:sp>
            <p:nvSpPr>
              <p:cNvPr name="TextBox 16" id="16"/>
              <p:cNvSpPr txBox="true"/>
              <p:nvPr/>
            </p:nvSpPr>
            <p:spPr>
              <a:xfrm>
                <a:off x="0" y="-95250"/>
                <a:ext cx="3179128" cy="531355"/>
              </a:xfrm>
              <a:prstGeom prst="rect">
                <a:avLst/>
              </a:prstGeom>
            </p:spPr>
            <p:txBody>
              <a:bodyPr anchor="t" rtlCol="false" tIns="0" lIns="0" bIns="0" rIns="0"/>
              <a:lstStyle/>
              <a:p>
                <a:pPr algn="ctr">
                  <a:lnSpc>
                    <a:spcPts val="2599"/>
                  </a:lnSpc>
                </a:pPr>
                <a:r>
                  <a:rPr lang="en-US" sz="1500">
                    <a:solidFill>
                      <a:srgbClr val="000000"/>
                    </a:solidFill>
                    <a:latin typeface="Nanum Square"/>
                    <a:ea typeface="Nanum Square"/>
                    <a:cs typeface="Nanum Square"/>
                    <a:sym typeface="Nanum Square"/>
                  </a:rPr>
                  <a:t>알루미늄 수급안정화지수 예측</a:t>
                </a:r>
              </a:p>
            </p:txBody>
          </p:sp>
        </p:grpSp>
        <p:grpSp>
          <p:nvGrpSpPr>
            <p:cNvPr name="Group 17" id="17"/>
            <p:cNvGrpSpPr/>
            <p:nvPr/>
          </p:nvGrpSpPr>
          <p:grpSpPr>
            <a:xfrm rot="0">
              <a:off x="0" y="0"/>
              <a:ext cx="9394268" cy="5604265"/>
              <a:chOff x="0" y="0"/>
              <a:chExt cx="9394268" cy="5604265"/>
            </a:xfrm>
          </p:grpSpPr>
          <p:sp>
            <p:nvSpPr>
              <p:cNvPr name="Freeform 18" id="18" descr="라인, 그래프, 도표, 텍스트이(가) 표시된 사진  AI가 생성한 콘텐츠는 부정확할 수 있습니다."/>
              <p:cNvSpPr/>
              <p:nvPr/>
            </p:nvSpPr>
            <p:spPr>
              <a:xfrm flipH="false" flipV="false" rot="0">
                <a:off x="0" y="0"/>
                <a:ext cx="9394317" cy="5604256"/>
              </a:xfrm>
              <a:custGeom>
                <a:avLst/>
                <a:gdLst/>
                <a:ahLst/>
                <a:cxnLst/>
                <a:rect r="r" b="b" t="t" l="l"/>
                <a:pathLst>
                  <a:path h="5604256" w="9394317">
                    <a:moveTo>
                      <a:pt x="0" y="0"/>
                    </a:moveTo>
                    <a:lnTo>
                      <a:pt x="9394317" y="0"/>
                    </a:lnTo>
                    <a:lnTo>
                      <a:pt x="9394317" y="5604256"/>
                    </a:lnTo>
                    <a:lnTo>
                      <a:pt x="0" y="5604256"/>
                    </a:lnTo>
                    <a:lnTo>
                      <a:pt x="0" y="0"/>
                    </a:lnTo>
                    <a:close/>
                  </a:path>
                </a:pathLst>
              </a:custGeom>
              <a:blipFill>
                <a:blip r:embed="rId5"/>
                <a:stretch>
                  <a:fillRect l="-50" t="0" r="-50" b="0"/>
                </a:stretch>
              </a:blipFill>
            </p:spPr>
          </p:sp>
        </p:grpSp>
      </p:grpSp>
      <p:grpSp>
        <p:nvGrpSpPr>
          <p:cNvPr name="Group 19" id="19"/>
          <p:cNvGrpSpPr/>
          <p:nvPr/>
        </p:nvGrpSpPr>
        <p:grpSpPr>
          <a:xfrm rot="0">
            <a:off x="1028700" y="978979"/>
            <a:ext cx="3557205" cy="395196"/>
            <a:chOff x="0" y="0"/>
            <a:chExt cx="4742940" cy="526928"/>
          </a:xfrm>
        </p:grpSpPr>
        <p:sp>
          <p:nvSpPr>
            <p:cNvPr name="Freeform 20" id="20"/>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21" id="21"/>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22" id="22"/>
          <p:cNvGrpSpPr/>
          <p:nvPr/>
        </p:nvGrpSpPr>
        <p:grpSpPr>
          <a:xfrm rot="0">
            <a:off x="1028700" y="1374175"/>
            <a:ext cx="7789185" cy="955113"/>
            <a:chOff x="0" y="0"/>
            <a:chExt cx="10385580" cy="1273484"/>
          </a:xfrm>
        </p:grpSpPr>
        <p:sp>
          <p:nvSpPr>
            <p:cNvPr name="Freeform 23" id="23"/>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24" id="24"/>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25" id="25"/>
          <p:cNvGrpSpPr/>
          <p:nvPr/>
        </p:nvGrpSpPr>
        <p:grpSpPr>
          <a:xfrm rot="0">
            <a:off x="1047750" y="2329288"/>
            <a:ext cx="12847663" cy="871451"/>
            <a:chOff x="0" y="0"/>
            <a:chExt cx="17130218" cy="1161935"/>
          </a:xfrm>
        </p:grpSpPr>
        <p:sp>
          <p:nvSpPr>
            <p:cNvPr name="Freeform 26" id="26"/>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27" id="27"/>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예측 결과</a:t>
              </a:r>
            </a:p>
            <a:p>
              <a:pPr algn="l">
                <a:lnSpc>
                  <a:spcPts val="3802"/>
                </a:lnSpc>
              </a:pPr>
            </a:p>
          </p:txBody>
        </p:sp>
      </p:grpSp>
      <p:grpSp>
        <p:nvGrpSpPr>
          <p:cNvPr name="Group 28" id="28"/>
          <p:cNvGrpSpPr/>
          <p:nvPr/>
        </p:nvGrpSpPr>
        <p:grpSpPr>
          <a:xfrm rot="0">
            <a:off x="329171" y="209742"/>
            <a:ext cx="18054079" cy="115550"/>
            <a:chOff x="0" y="0"/>
            <a:chExt cx="4754984" cy="30433"/>
          </a:xfrm>
        </p:grpSpPr>
        <p:sp>
          <p:nvSpPr>
            <p:cNvPr name="Freeform 29" id="29"/>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30" id="30"/>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78979"/>
            <a:ext cx="3557205" cy="395196"/>
            <a:chOff x="0" y="0"/>
            <a:chExt cx="4742940" cy="526928"/>
          </a:xfrm>
        </p:grpSpPr>
        <p:sp>
          <p:nvSpPr>
            <p:cNvPr name="Freeform 3" id="3"/>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4" id="4"/>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5" id="5"/>
          <p:cNvGrpSpPr/>
          <p:nvPr/>
        </p:nvGrpSpPr>
        <p:grpSpPr>
          <a:xfrm rot="0">
            <a:off x="1028700" y="1374175"/>
            <a:ext cx="7789185" cy="955113"/>
            <a:chOff x="0" y="0"/>
            <a:chExt cx="10385580" cy="1273484"/>
          </a:xfrm>
        </p:grpSpPr>
        <p:sp>
          <p:nvSpPr>
            <p:cNvPr name="Freeform 6" id="6"/>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7" id="7"/>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8" id="8"/>
          <p:cNvGrpSpPr/>
          <p:nvPr/>
        </p:nvGrpSpPr>
        <p:grpSpPr>
          <a:xfrm rot="0">
            <a:off x="1028700" y="2329288"/>
            <a:ext cx="12847663" cy="871451"/>
            <a:chOff x="0" y="0"/>
            <a:chExt cx="17130218" cy="1161935"/>
          </a:xfrm>
        </p:grpSpPr>
        <p:sp>
          <p:nvSpPr>
            <p:cNvPr name="Freeform 9" id="9"/>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10" id="10"/>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Superset 시연</a:t>
              </a:r>
            </a:p>
            <a:p>
              <a:pPr algn="l">
                <a:lnSpc>
                  <a:spcPts val="3802"/>
                </a:lnSpc>
              </a:pPr>
            </a:p>
          </p:txBody>
        </p:sp>
      </p:grpSp>
      <p:grpSp>
        <p:nvGrpSpPr>
          <p:cNvPr name="Group 11" id="11"/>
          <p:cNvGrpSpPr/>
          <p:nvPr/>
        </p:nvGrpSpPr>
        <p:grpSpPr>
          <a:xfrm rot="0">
            <a:off x="329171" y="209742"/>
            <a:ext cx="18054079" cy="115550"/>
            <a:chOff x="0" y="0"/>
            <a:chExt cx="4754984" cy="30433"/>
          </a:xfrm>
        </p:grpSpPr>
        <p:sp>
          <p:nvSpPr>
            <p:cNvPr name="Freeform 12" id="12"/>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3" id="13"/>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pic>
        <p:nvPicPr>
          <p:cNvPr name="Picture 14" id="1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7936" r="0" b="8333"/>
          <a:stretch>
            <a:fillRect/>
          </a:stretch>
        </p:blipFill>
        <p:spPr>
          <a:xfrm flipH="false" flipV="false" rot="0">
            <a:off x="1547599" y="2765013"/>
            <a:ext cx="15617224" cy="7355434"/>
          </a:xfrm>
          <a:prstGeom prst="rect">
            <a:avLst/>
          </a:prstGeom>
        </p:spPr>
      </p:pic>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2986513"/>
            <a:ext cx="16700500" cy="6573266"/>
            <a:chOff x="0" y="0"/>
            <a:chExt cx="22267333" cy="8764355"/>
          </a:xfrm>
        </p:grpSpPr>
        <p:sp>
          <p:nvSpPr>
            <p:cNvPr name="Freeform 3" id="3"/>
            <p:cNvSpPr/>
            <p:nvPr/>
          </p:nvSpPr>
          <p:spPr>
            <a:xfrm flipH="false" flipV="false" rot="0">
              <a:off x="0" y="0"/>
              <a:ext cx="22267290" cy="8764355"/>
            </a:xfrm>
            <a:custGeom>
              <a:avLst/>
              <a:gdLst/>
              <a:ahLst/>
              <a:cxnLst/>
              <a:rect r="r" b="b" t="t" l="l"/>
              <a:pathLst>
                <a:path h="8764355" w="22267290">
                  <a:moveTo>
                    <a:pt x="635000" y="0"/>
                  </a:moveTo>
                  <a:lnTo>
                    <a:pt x="21632290" y="0"/>
                  </a:lnTo>
                  <a:cubicBezTo>
                    <a:pt x="21982992" y="0"/>
                    <a:pt x="22267290" y="284299"/>
                    <a:pt x="22267290" y="635000"/>
                  </a:cubicBezTo>
                  <a:lnTo>
                    <a:pt x="22267290" y="8129355"/>
                  </a:lnTo>
                  <a:cubicBezTo>
                    <a:pt x="22267290" y="8297767"/>
                    <a:pt x="22200389" y="8459282"/>
                    <a:pt x="22081303" y="8578368"/>
                  </a:cubicBezTo>
                  <a:cubicBezTo>
                    <a:pt x="21962218" y="8697454"/>
                    <a:pt x="21800703" y="8764355"/>
                    <a:pt x="21632290" y="8764355"/>
                  </a:cubicBezTo>
                  <a:lnTo>
                    <a:pt x="635000" y="8764355"/>
                  </a:lnTo>
                  <a:cubicBezTo>
                    <a:pt x="466588" y="8764355"/>
                    <a:pt x="305073" y="8697454"/>
                    <a:pt x="185987" y="8578368"/>
                  </a:cubicBezTo>
                  <a:cubicBezTo>
                    <a:pt x="66902" y="8459282"/>
                    <a:pt x="0" y="8297767"/>
                    <a:pt x="0" y="8129355"/>
                  </a:cubicBezTo>
                  <a:lnTo>
                    <a:pt x="0" y="635000"/>
                  </a:lnTo>
                  <a:cubicBezTo>
                    <a:pt x="0" y="284299"/>
                    <a:pt x="284299" y="0"/>
                    <a:pt x="635000" y="0"/>
                  </a:cubicBezTo>
                  <a:close/>
                </a:path>
              </a:pathLst>
            </a:custGeom>
            <a:blipFill>
              <a:blip r:embed="rId3"/>
              <a:stretch>
                <a:fillRect l="0" t="-16341" r="0" b="-16341"/>
              </a:stretch>
            </a:blipFill>
          </p:spPr>
        </p:sp>
      </p:grpSp>
      <p:grpSp>
        <p:nvGrpSpPr>
          <p:cNvPr name="Group 4" id="4"/>
          <p:cNvGrpSpPr/>
          <p:nvPr/>
        </p:nvGrpSpPr>
        <p:grpSpPr>
          <a:xfrm rot="0">
            <a:off x="3378200" y="4102100"/>
            <a:ext cx="6223000" cy="2476500"/>
            <a:chOff x="0" y="0"/>
            <a:chExt cx="8297333" cy="3302000"/>
          </a:xfrm>
        </p:grpSpPr>
        <p:sp>
          <p:nvSpPr>
            <p:cNvPr name="Freeform 5" id="5"/>
            <p:cNvSpPr/>
            <p:nvPr/>
          </p:nvSpPr>
          <p:spPr>
            <a:xfrm flipH="false" flipV="false" rot="0">
              <a:off x="0" y="0"/>
              <a:ext cx="8297291" cy="3302000"/>
            </a:xfrm>
            <a:custGeom>
              <a:avLst/>
              <a:gdLst/>
              <a:ahLst/>
              <a:cxnLst/>
              <a:rect r="r" b="b" t="t" l="l"/>
              <a:pathLst>
                <a:path h="3302000" w="8297291">
                  <a:moveTo>
                    <a:pt x="0" y="0"/>
                  </a:moveTo>
                  <a:lnTo>
                    <a:pt x="8297291" y="0"/>
                  </a:lnTo>
                  <a:lnTo>
                    <a:pt x="8297291" y="3302000"/>
                  </a:lnTo>
                  <a:lnTo>
                    <a:pt x="0" y="3302000"/>
                  </a:lnTo>
                  <a:lnTo>
                    <a:pt x="0" y="0"/>
                  </a:lnTo>
                  <a:close/>
                </a:path>
              </a:pathLst>
            </a:custGeom>
            <a:blipFill>
              <a:blip r:embed="rId4"/>
              <a:stretch>
                <a:fillRect l="-51" t="0" r="-51" b="0"/>
              </a:stretch>
            </a:blipFill>
          </p:spPr>
        </p:sp>
      </p:grpSp>
      <p:grpSp>
        <p:nvGrpSpPr>
          <p:cNvPr name="Group 6" id="6"/>
          <p:cNvGrpSpPr/>
          <p:nvPr/>
        </p:nvGrpSpPr>
        <p:grpSpPr>
          <a:xfrm rot="0">
            <a:off x="3378200" y="4102100"/>
            <a:ext cx="6223000" cy="101600"/>
            <a:chOff x="0" y="0"/>
            <a:chExt cx="8297333" cy="135467"/>
          </a:xfrm>
        </p:grpSpPr>
        <p:sp>
          <p:nvSpPr>
            <p:cNvPr name="Freeform 7" id="7"/>
            <p:cNvSpPr/>
            <p:nvPr/>
          </p:nvSpPr>
          <p:spPr>
            <a:xfrm flipH="false" flipV="false" rot="0">
              <a:off x="0" y="0"/>
              <a:ext cx="8297291" cy="135509"/>
            </a:xfrm>
            <a:custGeom>
              <a:avLst/>
              <a:gdLst/>
              <a:ahLst/>
              <a:cxnLst/>
              <a:rect r="r" b="b" t="t" l="l"/>
              <a:pathLst>
                <a:path h="135509" w="8297291">
                  <a:moveTo>
                    <a:pt x="0" y="0"/>
                  </a:moveTo>
                  <a:lnTo>
                    <a:pt x="8297291" y="0"/>
                  </a:lnTo>
                  <a:lnTo>
                    <a:pt x="8297291" y="135509"/>
                  </a:lnTo>
                  <a:lnTo>
                    <a:pt x="0" y="135509"/>
                  </a:lnTo>
                  <a:lnTo>
                    <a:pt x="0" y="0"/>
                  </a:lnTo>
                  <a:close/>
                </a:path>
              </a:pathLst>
            </a:custGeom>
            <a:blipFill>
              <a:blip r:embed="rId5"/>
              <a:stretch>
                <a:fillRect l="-3387" t="0" r="-3388" b="31"/>
              </a:stretch>
            </a:blipFill>
          </p:spPr>
        </p:sp>
      </p:grpSp>
      <p:grpSp>
        <p:nvGrpSpPr>
          <p:cNvPr name="Group 8" id="8"/>
          <p:cNvGrpSpPr/>
          <p:nvPr/>
        </p:nvGrpSpPr>
        <p:grpSpPr>
          <a:xfrm rot="0">
            <a:off x="3898900" y="4512469"/>
            <a:ext cx="5194300" cy="480028"/>
            <a:chOff x="0" y="0"/>
            <a:chExt cx="6925733" cy="640038"/>
          </a:xfrm>
        </p:grpSpPr>
        <p:sp>
          <p:nvSpPr>
            <p:cNvPr name="Freeform 9" id="9"/>
            <p:cNvSpPr/>
            <p:nvPr/>
          </p:nvSpPr>
          <p:spPr>
            <a:xfrm flipH="false" flipV="false" rot="0">
              <a:off x="0" y="0"/>
              <a:ext cx="6925733" cy="640038"/>
            </a:xfrm>
            <a:custGeom>
              <a:avLst/>
              <a:gdLst/>
              <a:ahLst/>
              <a:cxnLst/>
              <a:rect r="r" b="b" t="t" l="l"/>
              <a:pathLst>
                <a:path h="640038" w="6925733">
                  <a:moveTo>
                    <a:pt x="0" y="0"/>
                  </a:moveTo>
                  <a:lnTo>
                    <a:pt x="6925733" y="0"/>
                  </a:lnTo>
                  <a:lnTo>
                    <a:pt x="6925733" y="640038"/>
                  </a:lnTo>
                  <a:lnTo>
                    <a:pt x="0" y="640038"/>
                  </a:lnTo>
                  <a:close/>
                </a:path>
              </a:pathLst>
            </a:custGeom>
            <a:solidFill>
              <a:srgbClr val="000000">
                <a:alpha val="0"/>
              </a:srgbClr>
            </a:solidFill>
          </p:spPr>
        </p:sp>
        <p:sp>
          <p:nvSpPr>
            <p:cNvPr name="TextBox 10" id="10"/>
            <p:cNvSpPr txBox="true"/>
            <p:nvPr/>
          </p:nvSpPr>
          <p:spPr>
            <a:xfrm>
              <a:off x="0" y="9525"/>
              <a:ext cx="6925733" cy="630513"/>
            </a:xfrm>
            <a:prstGeom prst="rect">
              <a:avLst/>
            </a:prstGeom>
          </p:spPr>
          <p:txBody>
            <a:bodyPr anchor="ctr" rtlCol="false" tIns="0" lIns="0" bIns="0" rIns="0"/>
            <a:lstStyle/>
            <a:p>
              <a:pPr algn="ctr">
                <a:lnSpc>
                  <a:spcPts val="2738"/>
                </a:lnSpc>
              </a:pPr>
              <a:r>
                <a:rPr lang="en-US" b="true" sz="2499" spc="-124">
                  <a:solidFill>
                    <a:srgbClr val="141414"/>
                  </a:solidFill>
                  <a:latin typeface="Nanum Square Bold"/>
                  <a:ea typeface="Nanum Square Bold"/>
                  <a:cs typeface="Nanum Square Bold"/>
                  <a:sym typeface="Nanum Square Bold"/>
                </a:rPr>
                <a:t>분석 용이성 향상</a:t>
              </a:r>
            </a:p>
          </p:txBody>
        </p:sp>
      </p:grpSp>
      <p:grpSp>
        <p:nvGrpSpPr>
          <p:cNvPr name="Group 11" id="11"/>
          <p:cNvGrpSpPr/>
          <p:nvPr/>
        </p:nvGrpSpPr>
        <p:grpSpPr>
          <a:xfrm rot="0">
            <a:off x="3722625" y="5007769"/>
            <a:ext cx="5303900" cy="1158081"/>
            <a:chOff x="0" y="0"/>
            <a:chExt cx="7071867" cy="1544108"/>
          </a:xfrm>
        </p:grpSpPr>
        <p:sp>
          <p:nvSpPr>
            <p:cNvPr name="Freeform 12" id="12"/>
            <p:cNvSpPr/>
            <p:nvPr/>
          </p:nvSpPr>
          <p:spPr>
            <a:xfrm flipH="false" flipV="false" rot="0">
              <a:off x="0" y="0"/>
              <a:ext cx="7071867" cy="1544108"/>
            </a:xfrm>
            <a:custGeom>
              <a:avLst/>
              <a:gdLst/>
              <a:ahLst/>
              <a:cxnLst/>
              <a:rect r="r" b="b" t="t" l="l"/>
              <a:pathLst>
                <a:path h="1544108" w="7071867">
                  <a:moveTo>
                    <a:pt x="0" y="0"/>
                  </a:moveTo>
                  <a:lnTo>
                    <a:pt x="7071867" y="0"/>
                  </a:lnTo>
                  <a:lnTo>
                    <a:pt x="7071867" y="1544108"/>
                  </a:lnTo>
                  <a:lnTo>
                    <a:pt x="0" y="1544108"/>
                  </a:lnTo>
                  <a:close/>
                </a:path>
              </a:pathLst>
            </a:custGeom>
            <a:solidFill>
              <a:srgbClr val="000000">
                <a:alpha val="0"/>
              </a:srgbClr>
            </a:solidFill>
          </p:spPr>
        </p:sp>
        <p:sp>
          <p:nvSpPr>
            <p:cNvPr name="TextBox 13" id="13"/>
            <p:cNvSpPr txBox="true"/>
            <p:nvPr/>
          </p:nvSpPr>
          <p:spPr>
            <a:xfrm>
              <a:off x="0" y="-76200"/>
              <a:ext cx="7071867" cy="1620308"/>
            </a:xfrm>
            <a:prstGeom prst="rect">
              <a:avLst/>
            </a:prstGeom>
          </p:spPr>
          <p:txBody>
            <a:bodyPr anchor="ctr" rtlCol="false" tIns="0" lIns="0" bIns="0" rIns="0"/>
            <a:lstStyle/>
            <a:p>
              <a:pPr algn="ctr">
                <a:lnSpc>
                  <a:spcPts val="2867"/>
                </a:lnSpc>
              </a:pPr>
              <a:r>
                <a:rPr lang="en-US" sz="1800">
                  <a:solidFill>
                    <a:srgbClr val="AAAAAA"/>
                  </a:solidFill>
                  <a:latin typeface="Nanum Square"/>
                  <a:ea typeface="Nanum Square"/>
                  <a:cs typeface="Nanum Square"/>
                  <a:sym typeface="Nanum Square"/>
                </a:rPr>
                <a:t>AI를 활용한 일관된 품질 검사를</a:t>
              </a:r>
            </a:p>
            <a:p>
              <a:pPr algn="ctr">
                <a:lnSpc>
                  <a:spcPts val="2868"/>
                </a:lnSpc>
              </a:pPr>
              <a:r>
                <a:rPr lang="en-US" sz="1800">
                  <a:solidFill>
                    <a:srgbClr val="AAAAAA"/>
                  </a:solidFill>
                  <a:latin typeface="Nanum Square"/>
                  <a:ea typeface="Nanum Square"/>
                  <a:cs typeface="Nanum Square"/>
                  <a:sym typeface="Nanum Square"/>
                </a:rPr>
                <a:t>진행함으로써 신뢰도 향상</a:t>
              </a:r>
            </a:p>
          </p:txBody>
        </p:sp>
      </p:grpSp>
      <p:grpSp>
        <p:nvGrpSpPr>
          <p:cNvPr name="Group 14" id="14"/>
          <p:cNvGrpSpPr/>
          <p:nvPr/>
        </p:nvGrpSpPr>
        <p:grpSpPr>
          <a:xfrm rot="0">
            <a:off x="10261600" y="4102100"/>
            <a:ext cx="6223000" cy="2476500"/>
            <a:chOff x="0" y="0"/>
            <a:chExt cx="8297333" cy="3302000"/>
          </a:xfrm>
        </p:grpSpPr>
        <p:sp>
          <p:nvSpPr>
            <p:cNvPr name="Freeform 15" id="15"/>
            <p:cNvSpPr/>
            <p:nvPr/>
          </p:nvSpPr>
          <p:spPr>
            <a:xfrm flipH="false" flipV="false" rot="0">
              <a:off x="0" y="0"/>
              <a:ext cx="8297291" cy="3302000"/>
            </a:xfrm>
            <a:custGeom>
              <a:avLst/>
              <a:gdLst/>
              <a:ahLst/>
              <a:cxnLst/>
              <a:rect r="r" b="b" t="t" l="l"/>
              <a:pathLst>
                <a:path h="3302000" w="8297291">
                  <a:moveTo>
                    <a:pt x="0" y="0"/>
                  </a:moveTo>
                  <a:lnTo>
                    <a:pt x="8297291" y="0"/>
                  </a:lnTo>
                  <a:lnTo>
                    <a:pt x="8297291" y="3302000"/>
                  </a:lnTo>
                  <a:lnTo>
                    <a:pt x="0" y="3302000"/>
                  </a:lnTo>
                  <a:lnTo>
                    <a:pt x="0" y="0"/>
                  </a:lnTo>
                  <a:close/>
                </a:path>
              </a:pathLst>
            </a:custGeom>
            <a:blipFill>
              <a:blip r:embed="rId4"/>
              <a:stretch>
                <a:fillRect l="-51" t="0" r="-51" b="0"/>
              </a:stretch>
            </a:blipFill>
          </p:spPr>
        </p:sp>
      </p:grpSp>
      <p:grpSp>
        <p:nvGrpSpPr>
          <p:cNvPr name="Group 16" id="16"/>
          <p:cNvGrpSpPr/>
          <p:nvPr/>
        </p:nvGrpSpPr>
        <p:grpSpPr>
          <a:xfrm rot="0">
            <a:off x="10261600" y="4102100"/>
            <a:ext cx="6223000" cy="101600"/>
            <a:chOff x="0" y="0"/>
            <a:chExt cx="8297333" cy="135467"/>
          </a:xfrm>
        </p:grpSpPr>
        <p:sp>
          <p:nvSpPr>
            <p:cNvPr name="Freeform 17" id="17"/>
            <p:cNvSpPr/>
            <p:nvPr/>
          </p:nvSpPr>
          <p:spPr>
            <a:xfrm flipH="false" flipV="false" rot="0">
              <a:off x="0" y="0"/>
              <a:ext cx="8297291" cy="135509"/>
            </a:xfrm>
            <a:custGeom>
              <a:avLst/>
              <a:gdLst/>
              <a:ahLst/>
              <a:cxnLst/>
              <a:rect r="r" b="b" t="t" l="l"/>
              <a:pathLst>
                <a:path h="135509" w="8297291">
                  <a:moveTo>
                    <a:pt x="0" y="0"/>
                  </a:moveTo>
                  <a:lnTo>
                    <a:pt x="8297291" y="0"/>
                  </a:lnTo>
                  <a:lnTo>
                    <a:pt x="8297291" y="135509"/>
                  </a:lnTo>
                  <a:lnTo>
                    <a:pt x="0" y="135509"/>
                  </a:lnTo>
                  <a:lnTo>
                    <a:pt x="0" y="0"/>
                  </a:lnTo>
                  <a:close/>
                </a:path>
              </a:pathLst>
            </a:custGeom>
            <a:blipFill>
              <a:blip r:embed="rId5"/>
              <a:stretch>
                <a:fillRect l="-3387" t="0" r="-3388" b="31"/>
              </a:stretch>
            </a:blipFill>
          </p:spPr>
        </p:sp>
      </p:grpSp>
      <p:grpSp>
        <p:nvGrpSpPr>
          <p:cNvPr name="Group 18" id="18"/>
          <p:cNvGrpSpPr/>
          <p:nvPr/>
        </p:nvGrpSpPr>
        <p:grpSpPr>
          <a:xfrm rot="0">
            <a:off x="10782300" y="4512469"/>
            <a:ext cx="5194300" cy="480028"/>
            <a:chOff x="0" y="0"/>
            <a:chExt cx="6925733" cy="640038"/>
          </a:xfrm>
        </p:grpSpPr>
        <p:sp>
          <p:nvSpPr>
            <p:cNvPr name="Freeform 19" id="19"/>
            <p:cNvSpPr/>
            <p:nvPr/>
          </p:nvSpPr>
          <p:spPr>
            <a:xfrm flipH="false" flipV="false" rot="0">
              <a:off x="0" y="0"/>
              <a:ext cx="6925733" cy="640038"/>
            </a:xfrm>
            <a:custGeom>
              <a:avLst/>
              <a:gdLst/>
              <a:ahLst/>
              <a:cxnLst/>
              <a:rect r="r" b="b" t="t" l="l"/>
              <a:pathLst>
                <a:path h="640038" w="6925733">
                  <a:moveTo>
                    <a:pt x="0" y="0"/>
                  </a:moveTo>
                  <a:lnTo>
                    <a:pt x="6925733" y="0"/>
                  </a:lnTo>
                  <a:lnTo>
                    <a:pt x="6925733" y="640038"/>
                  </a:lnTo>
                  <a:lnTo>
                    <a:pt x="0" y="640038"/>
                  </a:lnTo>
                  <a:close/>
                </a:path>
              </a:pathLst>
            </a:custGeom>
            <a:solidFill>
              <a:srgbClr val="000000">
                <a:alpha val="0"/>
              </a:srgbClr>
            </a:solidFill>
          </p:spPr>
        </p:sp>
        <p:sp>
          <p:nvSpPr>
            <p:cNvPr name="TextBox 20" id="20"/>
            <p:cNvSpPr txBox="true"/>
            <p:nvPr/>
          </p:nvSpPr>
          <p:spPr>
            <a:xfrm>
              <a:off x="0" y="9525"/>
              <a:ext cx="6925733" cy="630513"/>
            </a:xfrm>
            <a:prstGeom prst="rect">
              <a:avLst/>
            </a:prstGeom>
          </p:spPr>
          <p:txBody>
            <a:bodyPr anchor="ctr" rtlCol="false" tIns="0" lIns="0" bIns="0" rIns="0"/>
            <a:lstStyle/>
            <a:p>
              <a:pPr algn="ctr">
                <a:lnSpc>
                  <a:spcPts val="2738"/>
                </a:lnSpc>
              </a:pPr>
              <a:r>
                <a:rPr lang="en-US" b="true" sz="2499" spc="-124">
                  <a:solidFill>
                    <a:srgbClr val="141414"/>
                  </a:solidFill>
                  <a:latin typeface="Nanum Square Bold"/>
                  <a:ea typeface="Nanum Square Bold"/>
                  <a:cs typeface="Nanum Square Bold"/>
                  <a:sym typeface="Nanum Square Bold"/>
                </a:rPr>
                <a:t>인적 자원 효율화</a:t>
              </a:r>
            </a:p>
          </p:txBody>
        </p:sp>
      </p:grpSp>
      <p:grpSp>
        <p:nvGrpSpPr>
          <p:cNvPr name="Group 21" id="21"/>
          <p:cNvGrpSpPr/>
          <p:nvPr/>
        </p:nvGrpSpPr>
        <p:grpSpPr>
          <a:xfrm rot="0">
            <a:off x="11010900" y="4951610"/>
            <a:ext cx="5194300" cy="1132681"/>
            <a:chOff x="0" y="0"/>
            <a:chExt cx="6925733" cy="1510242"/>
          </a:xfrm>
        </p:grpSpPr>
        <p:sp>
          <p:nvSpPr>
            <p:cNvPr name="Freeform 22" id="22"/>
            <p:cNvSpPr/>
            <p:nvPr/>
          </p:nvSpPr>
          <p:spPr>
            <a:xfrm flipH="false" flipV="false" rot="0">
              <a:off x="0" y="0"/>
              <a:ext cx="6925733" cy="1510242"/>
            </a:xfrm>
            <a:custGeom>
              <a:avLst/>
              <a:gdLst/>
              <a:ahLst/>
              <a:cxnLst/>
              <a:rect r="r" b="b" t="t" l="l"/>
              <a:pathLst>
                <a:path h="1510242" w="6925733">
                  <a:moveTo>
                    <a:pt x="0" y="0"/>
                  </a:moveTo>
                  <a:lnTo>
                    <a:pt x="6925733" y="0"/>
                  </a:lnTo>
                  <a:lnTo>
                    <a:pt x="6925733" y="1510242"/>
                  </a:lnTo>
                  <a:lnTo>
                    <a:pt x="0" y="1510242"/>
                  </a:lnTo>
                  <a:close/>
                </a:path>
              </a:pathLst>
            </a:custGeom>
            <a:solidFill>
              <a:srgbClr val="000000">
                <a:alpha val="0"/>
              </a:srgbClr>
            </a:solidFill>
          </p:spPr>
        </p:sp>
        <p:sp>
          <p:nvSpPr>
            <p:cNvPr name="TextBox 23" id="23"/>
            <p:cNvSpPr txBox="true"/>
            <p:nvPr/>
          </p:nvSpPr>
          <p:spPr>
            <a:xfrm>
              <a:off x="0" y="-76200"/>
              <a:ext cx="6925733" cy="1586442"/>
            </a:xfrm>
            <a:prstGeom prst="rect">
              <a:avLst/>
            </a:prstGeom>
          </p:spPr>
          <p:txBody>
            <a:bodyPr anchor="ctr" rtlCol="false" tIns="0" lIns="0" bIns="0" rIns="0"/>
            <a:lstStyle/>
            <a:p>
              <a:pPr algn="ctr">
                <a:lnSpc>
                  <a:spcPts val="2867"/>
                </a:lnSpc>
              </a:pPr>
              <a:r>
                <a:rPr lang="en-US" sz="1800">
                  <a:solidFill>
                    <a:srgbClr val="AAAAAA"/>
                  </a:solidFill>
                  <a:latin typeface="Nanum Square"/>
                  <a:ea typeface="Nanum Square"/>
                  <a:cs typeface="Nanum Square"/>
                  <a:sym typeface="Nanum Square"/>
                </a:rPr>
                <a:t>업무의 대부분을 파이프 양/불 판별에</a:t>
              </a:r>
            </a:p>
            <a:p>
              <a:pPr algn="ctr">
                <a:lnSpc>
                  <a:spcPts val="2868"/>
                </a:lnSpc>
              </a:pPr>
              <a:r>
                <a:rPr lang="en-US" sz="1800">
                  <a:solidFill>
                    <a:srgbClr val="AAAAAA"/>
                  </a:solidFill>
                  <a:latin typeface="Nanum Square"/>
                  <a:ea typeface="Nanum Square"/>
                  <a:cs typeface="Nanum Square"/>
                  <a:sym typeface="Nanum Square"/>
                </a:rPr>
                <a:t>사용했던 시간을 단축함으로써 인적 자원 효율화</a:t>
              </a:r>
            </a:p>
          </p:txBody>
        </p:sp>
      </p:grpSp>
      <p:grpSp>
        <p:nvGrpSpPr>
          <p:cNvPr name="Group 24" id="24"/>
          <p:cNvGrpSpPr/>
          <p:nvPr/>
        </p:nvGrpSpPr>
        <p:grpSpPr>
          <a:xfrm rot="0">
            <a:off x="8991600" y="4394200"/>
            <a:ext cx="1905000" cy="1905000"/>
            <a:chOff x="0" y="0"/>
            <a:chExt cx="2540000" cy="2540000"/>
          </a:xfrm>
        </p:grpSpPr>
        <p:sp>
          <p:nvSpPr>
            <p:cNvPr name="Freeform 25" id="25"/>
            <p:cNvSpPr/>
            <p:nvPr/>
          </p:nvSpPr>
          <p:spPr>
            <a:xfrm flipH="false" flipV="false" rot="0">
              <a:off x="0" y="0"/>
              <a:ext cx="2540000" cy="2540000"/>
            </a:xfrm>
            <a:custGeom>
              <a:avLst/>
              <a:gdLst/>
              <a:ahLst/>
              <a:cxnLst/>
              <a:rect r="r" b="b" t="t" l="l"/>
              <a:pathLst>
                <a:path h="2540000" w="2540000">
                  <a:moveTo>
                    <a:pt x="0" y="0"/>
                  </a:moveTo>
                  <a:lnTo>
                    <a:pt x="2540000" y="0"/>
                  </a:lnTo>
                  <a:lnTo>
                    <a:pt x="2540000" y="2540000"/>
                  </a:lnTo>
                  <a:lnTo>
                    <a:pt x="0" y="2540000"/>
                  </a:lnTo>
                  <a:lnTo>
                    <a:pt x="0" y="0"/>
                  </a:lnTo>
                  <a:close/>
                </a:path>
              </a:pathLst>
            </a:custGeom>
            <a:blipFill>
              <a:blip r:embed="rId6"/>
              <a:stretch>
                <a:fillRect l="0" t="0" r="0" b="0"/>
              </a:stretch>
            </a:blipFill>
          </p:spPr>
        </p:sp>
      </p:grpSp>
      <p:grpSp>
        <p:nvGrpSpPr>
          <p:cNvPr name="Group 26" id="26"/>
          <p:cNvGrpSpPr/>
          <p:nvPr/>
        </p:nvGrpSpPr>
        <p:grpSpPr>
          <a:xfrm rot="0">
            <a:off x="3378200" y="7023100"/>
            <a:ext cx="13093700" cy="1689100"/>
            <a:chOff x="0" y="0"/>
            <a:chExt cx="17458267" cy="2252133"/>
          </a:xfrm>
        </p:grpSpPr>
        <p:sp>
          <p:nvSpPr>
            <p:cNvPr name="Freeform 27" id="27"/>
            <p:cNvSpPr/>
            <p:nvPr/>
          </p:nvSpPr>
          <p:spPr>
            <a:xfrm flipH="false" flipV="false" rot="0">
              <a:off x="0" y="0"/>
              <a:ext cx="17458310" cy="2252091"/>
            </a:xfrm>
            <a:custGeom>
              <a:avLst/>
              <a:gdLst/>
              <a:ahLst/>
              <a:cxnLst/>
              <a:rect r="r" b="b" t="t" l="l"/>
              <a:pathLst>
                <a:path h="2252091" w="17458310">
                  <a:moveTo>
                    <a:pt x="0" y="0"/>
                  </a:moveTo>
                  <a:lnTo>
                    <a:pt x="17458310" y="0"/>
                  </a:lnTo>
                  <a:lnTo>
                    <a:pt x="17458310" y="2252091"/>
                  </a:lnTo>
                  <a:lnTo>
                    <a:pt x="0" y="2252091"/>
                  </a:lnTo>
                  <a:lnTo>
                    <a:pt x="0" y="0"/>
                  </a:lnTo>
                  <a:close/>
                </a:path>
              </a:pathLst>
            </a:custGeom>
            <a:blipFill>
              <a:blip r:embed="rId7"/>
              <a:stretch>
                <a:fillRect l="0" t="-175" r="0" b="-177"/>
              </a:stretch>
            </a:blipFill>
          </p:spPr>
        </p:sp>
      </p:grpSp>
      <p:grpSp>
        <p:nvGrpSpPr>
          <p:cNvPr name="Group 28" id="28"/>
          <p:cNvGrpSpPr/>
          <p:nvPr/>
        </p:nvGrpSpPr>
        <p:grpSpPr>
          <a:xfrm rot="0">
            <a:off x="9207500" y="5040312"/>
            <a:ext cx="1447800" cy="585788"/>
            <a:chOff x="0" y="0"/>
            <a:chExt cx="1930400" cy="781050"/>
          </a:xfrm>
        </p:grpSpPr>
        <p:sp>
          <p:nvSpPr>
            <p:cNvPr name="Freeform 29" id="29"/>
            <p:cNvSpPr/>
            <p:nvPr/>
          </p:nvSpPr>
          <p:spPr>
            <a:xfrm flipH="false" flipV="false" rot="0">
              <a:off x="0" y="0"/>
              <a:ext cx="1930400" cy="781050"/>
            </a:xfrm>
            <a:custGeom>
              <a:avLst/>
              <a:gdLst/>
              <a:ahLst/>
              <a:cxnLst/>
              <a:rect r="r" b="b" t="t" l="l"/>
              <a:pathLst>
                <a:path h="781050" w="1930400">
                  <a:moveTo>
                    <a:pt x="0" y="0"/>
                  </a:moveTo>
                  <a:lnTo>
                    <a:pt x="1930400" y="0"/>
                  </a:lnTo>
                  <a:lnTo>
                    <a:pt x="1930400" y="781050"/>
                  </a:lnTo>
                  <a:lnTo>
                    <a:pt x="0" y="781050"/>
                  </a:lnTo>
                  <a:close/>
                </a:path>
              </a:pathLst>
            </a:custGeom>
            <a:solidFill>
              <a:srgbClr val="000000">
                <a:alpha val="0"/>
              </a:srgbClr>
            </a:solidFill>
          </p:spPr>
        </p:sp>
        <p:sp>
          <p:nvSpPr>
            <p:cNvPr name="TextBox 30" id="30"/>
            <p:cNvSpPr txBox="true"/>
            <p:nvPr/>
          </p:nvSpPr>
          <p:spPr>
            <a:xfrm>
              <a:off x="0" y="9525"/>
              <a:ext cx="1930400" cy="771525"/>
            </a:xfrm>
            <a:prstGeom prst="rect">
              <a:avLst/>
            </a:prstGeom>
          </p:spPr>
          <p:txBody>
            <a:bodyPr anchor="ctr" rtlCol="false" tIns="0" lIns="0" bIns="0" rIns="0"/>
            <a:lstStyle/>
            <a:p>
              <a:pPr algn="ctr">
                <a:lnSpc>
                  <a:spcPts val="1972"/>
                </a:lnSpc>
              </a:pPr>
              <a:r>
                <a:rPr lang="en-US" b="true" sz="1800" spc="-100">
                  <a:solidFill>
                    <a:srgbClr val="FFFFFF"/>
                  </a:solidFill>
                  <a:latin typeface="Nanum Square Bold"/>
                  <a:ea typeface="Nanum Square Bold"/>
                  <a:cs typeface="Nanum Square Bold"/>
                  <a:sym typeface="Nanum Square Bold"/>
                </a:rPr>
                <a:t>실시간 공정</a:t>
              </a:r>
            </a:p>
          </p:txBody>
        </p:sp>
      </p:grpSp>
      <p:grpSp>
        <p:nvGrpSpPr>
          <p:cNvPr name="Group 31" id="31"/>
          <p:cNvGrpSpPr/>
          <p:nvPr/>
        </p:nvGrpSpPr>
        <p:grpSpPr>
          <a:xfrm rot="5400000">
            <a:off x="6559550" y="7854950"/>
            <a:ext cx="787400" cy="25400"/>
            <a:chOff x="0" y="0"/>
            <a:chExt cx="1049867" cy="33867"/>
          </a:xfrm>
        </p:grpSpPr>
        <p:sp>
          <p:nvSpPr>
            <p:cNvPr name="Freeform 32" id="32"/>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8">
                <a:alphaModFix amt="50000"/>
              </a:blip>
              <a:stretch>
                <a:fillRect l="0" t="-6016" r="4" b="-5891"/>
              </a:stretch>
            </a:blipFill>
          </p:spPr>
        </p:sp>
      </p:grpSp>
      <p:grpSp>
        <p:nvGrpSpPr>
          <p:cNvPr name="Group 33" id="33"/>
          <p:cNvGrpSpPr/>
          <p:nvPr/>
        </p:nvGrpSpPr>
        <p:grpSpPr>
          <a:xfrm rot="0">
            <a:off x="4944898" y="7616604"/>
            <a:ext cx="1929575" cy="480028"/>
            <a:chOff x="0" y="0"/>
            <a:chExt cx="2572767" cy="640038"/>
          </a:xfrm>
        </p:grpSpPr>
        <p:sp>
          <p:nvSpPr>
            <p:cNvPr name="Freeform 34" id="34"/>
            <p:cNvSpPr/>
            <p:nvPr/>
          </p:nvSpPr>
          <p:spPr>
            <a:xfrm flipH="false" flipV="false" rot="0">
              <a:off x="0" y="0"/>
              <a:ext cx="2572767" cy="640038"/>
            </a:xfrm>
            <a:custGeom>
              <a:avLst/>
              <a:gdLst/>
              <a:ahLst/>
              <a:cxnLst/>
              <a:rect r="r" b="b" t="t" l="l"/>
              <a:pathLst>
                <a:path h="640038" w="2572767">
                  <a:moveTo>
                    <a:pt x="0" y="0"/>
                  </a:moveTo>
                  <a:lnTo>
                    <a:pt x="2572767" y="0"/>
                  </a:lnTo>
                  <a:lnTo>
                    <a:pt x="2572767" y="640038"/>
                  </a:lnTo>
                  <a:lnTo>
                    <a:pt x="0" y="640038"/>
                  </a:lnTo>
                  <a:close/>
                </a:path>
              </a:pathLst>
            </a:custGeom>
            <a:solidFill>
              <a:srgbClr val="000000">
                <a:alpha val="0"/>
              </a:srgbClr>
            </a:solidFill>
          </p:spPr>
        </p:sp>
        <p:sp>
          <p:nvSpPr>
            <p:cNvPr name="TextBox 35" id="35"/>
            <p:cNvSpPr txBox="true"/>
            <p:nvPr/>
          </p:nvSpPr>
          <p:spPr>
            <a:xfrm>
              <a:off x="0" y="9525"/>
              <a:ext cx="2572767" cy="630513"/>
            </a:xfrm>
            <a:prstGeom prst="rect">
              <a:avLst/>
            </a:prstGeom>
          </p:spPr>
          <p:txBody>
            <a:bodyPr anchor="ctr" rtlCol="false" tIns="0" lIns="0" bIns="0" rIns="0"/>
            <a:lstStyle/>
            <a:p>
              <a:pPr algn="l">
                <a:lnSpc>
                  <a:spcPts val="2738"/>
                </a:lnSpc>
              </a:pPr>
              <a:r>
                <a:rPr lang="en-US" b="true" sz="2499" spc="-124">
                  <a:solidFill>
                    <a:srgbClr val="FFFFFF"/>
                  </a:solidFill>
                  <a:latin typeface="Nanum Square Bold"/>
                  <a:ea typeface="Nanum Square Bold"/>
                  <a:cs typeface="Nanum Square Bold"/>
                  <a:sym typeface="Nanum Square Bold"/>
                </a:rPr>
                <a:t>Conclusion</a:t>
              </a:r>
            </a:p>
          </p:txBody>
        </p:sp>
      </p:grpSp>
      <p:grpSp>
        <p:nvGrpSpPr>
          <p:cNvPr name="Group 36" id="36"/>
          <p:cNvGrpSpPr/>
          <p:nvPr/>
        </p:nvGrpSpPr>
        <p:grpSpPr>
          <a:xfrm rot="0">
            <a:off x="7632504" y="7466391"/>
            <a:ext cx="8718115" cy="802518"/>
            <a:chOff x="0" y="0"/>
            <a:chExt cx="11624153" cy="1070024"/>
          </a:xfrm>
        </p:grpSpPr>
        <p:sp>
          <p:nvSpPr>
            <p:cNvPr name="Freeform 37" id="37"/>
            <p:cNvSpPr/>
            <p:nvPr/>
          </p:nvSpPr>
          <p:spPr>
            <a:xfrm flipH="false" flipV="false" rot="0">
              <a:off x="0" y="0"/>
              <a:ext cx="11624153" cy="1070024"/>
            </a:xfrm>
            <a:custGeom>
              <a:avLst/>
              <a:gdLst/>
              <a:ahLst/>
              <a:cxnLst/>
              <a:rect r="r" b="b" t="t" l="l"/>
              <a:pathLst>
                <a:path h="1070024" w="11624153">
                  <a:moveTo>
                    <a:pt x="0" y="0"/>
                  </a:moveTo>
                  <a:lnTo>
                    <a:pt x="11624153" y="0"/>
                  </a:lnTo>
                  <a:lnTo>
                    <a:pt x="11624153" y="1070024"/>
                  </a:lnTo>
                  <a:lnTo>
                    <a:pt x="0" y="1070024"/>
                  </a:lnTo>
                  <a:close/>
                </a:path>
              </a:pathLst>
            </a:custGeom>
            <a:solidFill>
              <a:srgbClr val="000000">
                <a:alpha val="0"/>
              </a:srgbClr>
            </a:solidFill>
          </p:spPr>
        </p:sp>
        <p:sp>
          <p:nvSpPr>
            <p:cNvPr name="TextBox 38" id="38"/>
            <p:cNvSpPr txBox="true"/>
            <p:nvPr/>
          </p:nvSpPr>
          <p:spPr>
            <a:xfrm>
              <a:off x="0" y="-95250"/>
              <a:ext cx="11624153" cy="1165274"/>
            </a:xfrm>
            <a:prstGeom prst="rect">
              <a:avLst/>
            </a:prstGeom>
          </p:spPr>
          <p:txBody>
            <a:bodyPr anchor="ctr" rtlCol="false" tIns="0" lIns="0" bIns="0" rIns="0"/>
            <a:lstStyle/>
            <a:p>
              <a:pPr algn="l">
                <a:lnSpc>
                  <a:spcPts val="3345"/>
                </a:lnSpc>
              </a:pPr>
              <a:r>
                <a:rPr lang="en-US" sz="2099">
                  <a:solidFill>
                    <a:srgbClr val="FFFFFF"/>
                  </a:solidFill>
                  <a:latin typeface="Nanum Square"/>
                  <a:ea typeface="Nanum Square"/>
                  <a:cs typeface="Nanum Square"/>
                  <a:sym typeface="Nanum Square"/>
                </a:rPr>
                <a:t>실시간 공정 자동화를 통해 인적 자원을 효율적으로 활용할 수 있는 </a:t>
              </a:r>
            </a:p>
            <a:p>
              <a:pPr algn="l">
                <a:lnSpc>
                  <a:spcPts val="3346"/>
                </a:lnSpc>
              </a:pPr>
              <a:r>
                <a:rPr lang="en-US" sz="2099">
                  <a:solidFill>
                    <a:srgbClr val="FFFFFF"/>
                  </a:solidFill>
                  <a:latin typeface="Nanum Square"/>
                  <a:ea typeface="Nanum Square"/>
                  <a:cs typeface="Nanum Square"/>
                  <a:sym typeface="Nanum Square"/>
                </a:rPr>
                <a:t>업무 인프라를 구축</a:t>
              </a:r>
            </a:p>
          </p:txBody>
        </p:sp>
      </p:grpSp>
      <p:sp>
        <p:nvSpPr>
          <p:cNvPr name="Freeform 39" id="39"/>
          <p:cNvSpPr/>
          <p:nvPr/>
        </p:nvSpPr>
        <p:spPr>
          <a:xfrm flipH="false" flipV="false" rot="0">
            <a:off x="3624258" y="7288212"/>
            <a:ext cx="1073589" cy="1171575"/>
          </a:xfrm>
          <a:custGeom>
            <a:avLst/>
            <a:gdLst/>
            <a:ahLst/>
            <a:cxnLst/>
            <a:rect r="r" b="b" t="t" l="l"/>
            <a:pathLst>
              <a:path h="1171575" w="1073589">
                <a:moveTo>
                  <a:pt x="0" y="0"/>
                </a:moveTo>
                <a:lnTo>
                  <a:pt x="1073589" y="0"/>
                </a:lnTo>
                <a:lnTo>
                  <a:pt x="1073589" y="1171575"/>
                </a:lnTo>
                <a:lnTo>
                  <a:pt x="0" y="1171575"/>
                </a:lnTo>
                <a:lnTo>
                  <a:pt x="0" y="0"/>
                </a:lnTo>
                <a:close/>
              </a:path>
            </a:pathLst>
          </a:custGeom>
          <a:blipFill>
            <a:blip r:embed="rId9">
              <a:extLst>
                <a:ext uri="{96DAC541-7B7A-43D3-8B79-37D633B846F1}">
                  <asvg:svgBlip xmlns:asvg="http://schemas.microsoft.com/office/drawing/2016/SVG/main" r:embed="rId10"/>
                </a:ext>
              </a:extLst>
            </a:blip>
            <a:stretch>
              <a:fillRect l="0" t="-278" r="0" b="-278"/>
            </a:stretch>
          </a:blipFill>
        </p:spPr>
      </p:sp>
      <p:grpSp>
        <p:nvGrpSpPr>
          <p:cNvPr name="Group 40" id="40"/>
          <p:cNvGrpSpPr/>
          <p:nvPr/>
        </p:nvGrpSpPr>
        <p:grpSpPr>
          <a:xfrm rot="0">
            <a:off x="1028700" y="978979"/>
            <a:ext cx="3557205" cy="395196"/>
            <a:chOff x="0" y="0"/>
            <a:chExt cx="4742940" cy="526928"/>
          </a:xfrm>
        </p:grpSpPr>
        <p:sp>
          <p:nvSpPr>
            <p:cNvPr name="Freeform 41" id="41"/>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42" id="42"/>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기대 효과</a:t>
              </a:r>
            </a:p>
          </p:txBody>
        </p:sp>
      </p:grpSp>
      <p:grpSp>
        <p:nvGrpSpPr>
          <p:cNvPr name="Group 43" id="43"/>
          <p:cNvGrpSpPr/>
          <p:nvPr/>
        </p:nvGrpSpPr>
        <p:grpSpPr>
          <a:xfrm rot="0">
            <a:off x="1028700" y="1374175"/>
            <a:ext cx="7789185" cy="955113"/>
            <a:chOff x="0" y="0"/>
            <a:chExt cx="10385580" cy="1273484"/>
          </a:xfrm>
        </p:grpSpPr>
        <p:sp>
          <p:nvSpPr>
            <p:cNvPr name="Freeform 44" id="44"/>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45" id="45"/>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정성적 효과</a:t>
              </a:r>
            </a:p>
          </p:txBody>
        </p:sp>
      </p:grpSp>
      <p:grpSp>
        <p:nvGrpSpPr>
          <p:cNvPr name="Group 46" id="46"/>
          <p:cNvGrpSpPr/>
          <p:nvPr/>
        </p:nvGrpSpPr>
        <p:grpSpPr>
          <a:xfrm rot="0">
            <a:off x="329171" y="209742"/>
            <a:ext cx="18054079" cy="115550"/>
            <a:chOff x="0" y="0"/>
            <a:chExt cx="4754984" cy="30433"/>
          </a:xfrm>
        </p:grpSpPr>
        <p:sp>
          <p:nvSpPr>
            <p:cNvPr name="Freeform 47" id="47"/>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48" id="48"/>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2986513"/>
            <a:ext cx="16700500" cy="6572811"/>
            <a:chOff x="0" y="0"/>
            <a:chExt cx="22267333" cy="8763748"/>
          </a:xfrm>
        </p:grpSpPr>
        <p:sp>
          <p:nvSpPr>
            <p:cNvPr name="Freeform 3" id="3"/>
            <p:cNvSpPr/>
            <p:nvPr/>
          </p:nvSpPr>
          <p:spPr>
            <a:xfrm flipH="false" flipV="false" rot="0">
              <a:off x="0" y="0"/>
              <a:ext cx="22267290" cy="8763747"/>
            </a:xfrm>
            <a:custGeom>
              <a:avLst/>
              <a:gdLst/>
              <a:ahLst/>
              <a:cxnLst/>
              <a:rect r="r" b="b" t="t" l="l"/>
              <a:pathLst>
                <a:path h="8763747" w="22267290">
                  <a:moveTo>
                    <a:pt x="635000" y="0"/>
                  </a:moveTo>
                  <a:lnTo>
                    <a:pt x="21632290" y="0"/>
                  </a:lnTo>
                  <a:cubicBezTo>
                    <a:pt x="21982992" y="0"/>
                    <a:pt x="22267290" y="284299"/>
                    <a:pt x="22267290" y="635000"/>
                  </a:cubicBezTo>
                  <a:lnTo>
                    <a:pt x="22267290" y="8128747"/>
                  </a:lnTo>
                  <a:cubicBezTo>
                    <a:pt x="22267290" y="8297159"/>
                    <a:pt x="22200389" y="8458674"/>
                    <a:pt x="22081303" y="8577760"/>
                  </a:cubicBezTo>
                  <a:cubicBezTo>
                    <a:pt x="21962218" y="8696846"/>
                    <a:pt x="21800703" y="8763747"/>
                    <a:pt x="21632290" y="8763747"/>
                  </a:cubicBezTo>
                  <a:lnTo>
                    <a:pt x="635000" y="8763747"/>
                  </a:lnTo>
                  <a:cubicBezTo>
                    <a:pt x="466588" y="8763747"/>
                    <a:pt x="305073" y="8696846"/>
                    <a:pt x="185987" y="8577760"/>
                  </a:cubicBezTo>
                  <a:cubicBezTo>
                    <a:pt x="66902" y="8458674"/>
                    <a:pt x="0" y="8297159"/>
                    <a:pt x="0" y="8128747"/>
                  </a:cubicBezTo>
                  <a:lnTo>
                    <a:pt x="0" y="635000"/>
                  </a:lnTo>
                  <a:cubicBezTo>
                    <a:pt x="0" y="284299"/>
                    <a:pt x="284299" y="0"/>
                    <a:pt x="635000" y="0"/>
                  </a:cubicBezTo>
                  <a:close/>
                </a:path>
              </a:pathLst>
            </a:custGeom>
            <a:blipFill>
              <a:blip r:embed="rId3"/>
              <a:stretch>
                <a:fillRect l="0" t="-16345" r="0" b="-16345"/>
              </a:stretch>
            </a:blipFill>
          </p:spPr>
        </p:sp>
      </p:grpSp>
      <p:sp>
        <p:nvSpPr>
          <p:cNvPr name="Freeform 4" id="4"/>
          <p:cNvSpPr/>
          <p:nvPr/>
        </p:nvSpPr>
        <p:spPr>
          <a:xfrm flipH="false" flipV="false" rot="0">
            <a:off x="6404512" y="3738840"/>
            <a:ext cx="1337754" cy="1513919"/>
          </a:xfrm>
          <a:custGeom>
            <a:avLst/>
            <a:gdLst/>
            <a:ahLst/>
            <a:cxnLst/>
            <a:rect r="r" b="b" t="t" l="l"/>
            <a:pathLst>
              <a:path h="1513919" w="1337754">
                <a:moveTo>
                  <a:pt x="0" y="0"/>
                </a:moveTo>
                <a:lnTo>
                  <a:pt x="1337754" y="0"/>
                </a:lnTo>
                <a:lnTo>
                  <a:pt x="1337754" y="1513919"/>
                </a:lnTo>
                <a:lnTo>
                  <a:pt x="0" y="1513919"/>
                </a:lnTo>
                <a:lnTo>
                  <a:pt x="0" y="0"/>
                </a:lnTo>
                <a:close/>
              </a:path>
            </a:pathLst>
          </a:custGeom>
          <a:blipFill>
            <a:blip r:embed="rId4">
              <a:alphaModFix amt="41999"/>
              <a:extLst>
                <a:ext uri="{96DAC541-7B7A-43D3-8B79-37D633B846F1}">
                  <asvg:svgBlip xmlns:asvg="http://schemas.microsoft.com/office/drawing/2016/SVG/main" r:embed="rId5"/>
                </a:ext>
              </a:extLst>
            </a:blip>
            <a:stretch>
              <a:fillRect l="0" t="-762" r="0" b="-762"/>
            </a:stretch>
          </a:blipFill>
        </p:spPr>
      </p:sp>
      <p:grpSp>
        <p:nvGrpSpPr>
          <p:cNvPr name="Group 5" id="5"/>
          <p:cNvGrpSpPr/>
          <p:nvPr/>
        </p:nvGrpSpPr>
        <p:grpSpPr>
          <a:xfrm rot="0">
            <a:off x="8579494" y="3730069"/>
            <a:ext cx="5651500" cy="1282700"/>
            <a:chOff x="0" y="0"/>
            <a:chExt cx="7535333" cy="1710267"/>
          </a:xfrm>
        </p:grpSpPr>
        <p:sp>
          <p:nvSpPr>
            <p:cNvPr name="Freeform 6" id="6"/>
            <p:cNvSpPr/>
            <p:nvPr/>
          </p:nvSpPr>
          <p:spPr>
            <a:xfrm flipH="false" flipV="false" rot="0">
              <a:off x="0" y="0"/>
              <a:ext cx="7535291" cy="1710309"/>
            </a:xfrm>
            <a:custGeom>
              <a:avLst/>
              <a:gdLst/>
              <a:ahLst/>
              <a:cxnLst/>
              <a:rect r="r" b="b" t="t" l="l"/>
              <a:pathLst>
                <a:path h="1710309" w="7535291">
                  <a:moveTo>
                    <a:pt x="0" y="0"/>
                  </a:moveTo>
                  <a:lnTo>
                    <a:pt x="7535291" y="0"/>
                  </a:lnTo>
                  <a:lnTo>
                    <a:pt x="7535291" y="1710309"/>
                  </a:lnTo>
                  <a:lnTo>
                    <a:pt x="0" y="1710309"/>
                  </a:lnTo>
                  <a:lnTo>
                    <a:pt x="0" y="0"/>
                  </a:lnTo>
                  <a:close/>
                </a:path>
              </a:pathLst>
            </a:custGeom>
            <a:blipFill>
              <a:blip r:embed="rId6"/>
              <a:stretch>
                <a:fillRect l="0" t="-523" r="0" b="-520"/>
              </a:stretch>
            </a:blipFill>
          </p:spPr>
        </p:sp>
      </p:grpSp>
      <p:grpSp>
        <p:nvGrpSpPr>
          <p:cNvPr name="Group 7" id="7"/>
          <p:cNvGrpSpPr/>
          <p:nvPr/>
        </p:nvGrpSpPr>
        <p:grpSpPr>
          <a:xfrm rot="5400000">
            <a:off x="7997825" y="4295219"/>
            <a:ext cx="1282700" cy="101600"/>
            <a:chOff x="0" y="0"/>
            <a:chExt cx="1710267" cy="135467"/>
          </a:xfrm>
        </p:grpSpPr>
        <p:sp>
          <p:nvSpPr>
            <p:cNvPr name="Freeform 8" id="8"/>
            <p:cNvSpPr/>
            <p:nvPr/>
          </p:nvSpPr>
          <p:spPr>
            <a:xfrm flipH="false" flipV="false" rot="0">
              <a:off x="0" y="0"/>
              <a:ext cx="1710309" cy="135509"/>
            </a:xfrm>
            <a:custGeom>
              <a:avLst/>
              <a:gdLst/>
              <a:ahLst/>
              <a:cxnLst/>
              <a:rect r="r" b="b" t="t" l="l"/>
              <a:pathLst>
                <a:path h="135509" w="1710309">
                  <a:moveTo>
                    <a:pt x="0" y="0"/>
                  </a:moveTo>
                  <a:lnTo>
                    <a:pt x="1710309" y="0"/>
                  </a:lnTo>
                  <a:lnTo>
                    <a:pt x="1710309" y="135509"/>
                  </a:lnTo>
                  <a:lnTo>
                    <a:pt x="0" y="135509"/>
                  </a:lnTo>
                  <a:lnTo>
                    <a:pt x="0" y="0"/>
                  </a:lnTo>
                  <a:close/>
                </a:path>
              </a:pathLst>
            </a:custGeom>
            <a:blipFill>
              <a:blip r:embed="rId7"/>
              <a:stretch>
                <a:fillRect l="-3465" t="0" r="-3462" b="31"/>
              </a:stretch>
            </a:blipFill>
          </p:spPr>
        </p:sp>
      </p:grpSp>
      <p:grpSp>
        <p:nvGrpSpPr>
          <p:cNvPr name="Group 9" id="9"/>
          <p:cNvGrpSpPr/>
          <p:nvPr/>
        </p:nvGrpSpPr>
        <p:grpSpPr>
          <a:xfrm rot="5400000">
            <a:off x="10906447" y="4419600"/>
            <a:ext cx="787400" cy="25400"/>
            <a:chOff x="0" y="0"/>
            <a:chExt cx="1049867" cy="33867"/>
          </a:xfrm>
        </p:grpSpPr>
        <p:sp>
          <p:nvSpPr>
            <p:cNvPr name="Freeform 10" id="10"/>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8"/>
              <a:stretch>
                <a:fillRect l="0" t="-6016" r="4" b="-5891"/>
              </a:stretch>
            </a:blipFill>
          </p:spPr>
        </p:sp>
      </p:grpSp>
      <p:grpSp>
        <p:nvGrpSpPr>
          <p:cNvPr name="Group 11" id="11"/>
          <p:cNvGrpSpPr/>
          <p:nvPr/>
        </p:nvGrpSpPr>
        <p:grpSpPr>
          <a:xfrm rot="0">
            <a:off x="8807450" y="4193619"/>
            <a:ext cx="368300" cy="368300"/>
            <a:chOff x="0" y="0"/>
            <a:chExt cx="491067" cy="491067"/>
          </a:xfrm>
        </p:grpSpPr>
        <p:sp>
          <p:nvSpPr>
            <p:cNvPr name="Freeform 12" id="12"/>
            <p:cNvSpPr/>
            <p:nvPr/>
          </p:nvSpPr>
          <p:spPr>
            <a:xfrm flipH="false" flipV="false" rot="0">
              <a:off x="0" y="0"/>
              <a:ext cx="491109" cy="491109"/>
            </a:xfrm>
            <a:custGeom>
              <a:avLst/>
              <a:gdLst/>
              <a:ahLst/>
              <a:cxnLst/>
              <a:rect r="r" b="b" t="t" l="l"/>
              <a:pathLst>
                <a:path h="491109" w="491109">
                  <a:moveTo>
                    <a:pt x="0" y="0"/>
                  </a:moveTo>
                  <a:lnTo>
                    <a:pt x="491109" y="0"/>
                  </a:lnTo>
                  <a:lnTo>
                    <a:pt x="491109" y="491109"/>
                  </a:lnTo>
                  <a:lnTo>
                    <a:pt x="0" y="491109"/>
                  </a:lnTo>
                  <a:lnTo>
                    <a:pt x="0" y="0"/>
                  </a:lnTo>
                  <a:close/>
                </a:path>
              </a:pathLst>
            </a:custGeom>
            <a:blipFill>
              <a:blip r:embed="rId9"/>
              <a:stretch>
                <a:fillRect l="0" t="0" r="8" b="8"/>
              </a:stretch>
            </a:blipFill>
          </p:spPr>
        </p:sp>
      </p:grpSp>
      <p:grpSp>
        <p:nvGrpSpPr>
          <p:cNvPr name="Group 13" id="13"/>
          <p:cNvGrpSpPr/>
          <p:nvPr/>
        </p:nvGrpSpPr>
        <p:grpSpPr>
          <a:xfrm rot="0">
            <a:off x="9253537" y="4191978"/>
            <a:ext cx="1809750" cy="383071"/>
            <a:chOff x="0" y="0"/>
            <a:chExt cx="2413000" cy="510761"/>
          </a:xfrm>
        </p:grpSpPr>
        <p:sp>
          <p:nvSpPr>
            <p:cNvPr name="Freeform 14" id="14"/>
            <p:cNvSpPr/>
            <p:nvPr/>
          </p:nvSpPr>
          <p:spPr>
            <a:xfrm flipH="false" flipV="false" rot="0">
              <a:off x="0" y="0"/>
              <a:ext cx="2413000" cy="510761"/>
            </a:xfrm>
            <a:custGeom>
              <a:avLst/>
              <a:gdLst/>
              <a:ahLst/>
              <a:cxnLst/>
              <a:rect r="r" b="b" t="t" l="l"/>
              <a:pathLst>
                <a:path h="510761" w="2413000">
                  <a:moveTo>
                    <a:pt x="0" y="0"/>
                  </a:moveTo>
                  <a:lnTo>
                    <a:pt x="2413000" y="0"/>
                  </a:lnTo>
                  <a:lnTo>
                    <a:pt x="2413000" y="510761"/>
                  </a:lnTo>
                  <a:lnTo>
                    <a:pt x="0" y="510761"/>
                  </a:lnTo>
                  <a:close/>
                </a:path>
              </a:pathLst>
            </a:custGeom>
            <a:solidFill>
              <a:srgbClr val="000000">
                <a:alpha val="0"/>
              </a:srgbClr>
            </a:solidFill>
          </p:spPr>
        </p:sp>
        <p:sp>
          <p:nvSpPr>
            <p:cNvPr name="TextBox 15" id="15"/>
            <p:cNvSpPr txBox="true"/>
            <p:nvPr/>
          </p:nvSpPr>
          <p:spPr>
            <a:xfrm>
              <a:off x="0" y="9525"/>
              <a:ext cx="2413000" cy="501236"/>
            </a:xfrm>
            <a:prstGeom prst="rect">
              <a:avLst/>
            </a:prstGeom>
          </p:spPr>
          <p:txBody>
            <a:bodyPr anchor="ctr" rtlCol="false" tIns="0" lIns="0" bIns="0" rIns="0"/>
            <a:lstStyle/>
            <a:p>
              <a:pPr algn="ctr">
                <a:lnSpc>
                  <a:spcPts val="2190"/>
                </a:lnSpc>
              </a:pPr>
              <a:r>
                <a:rPr lang="en-US" b="true" sz="2000" spc="-100">
                  <a:solidFill>
                    <a:srgbClr val="141414"/>
                  </a:solidFill>
                  <a:latin typeface="Nanum Square Bold"/>
                  <a:ea typeface="Nanum Square Bold"/>
                  <a:cs typeface="Nanum Square Bold"/>
                  <a:sym typeface="Nanum Square Bold"/>
                </a:rPr>
                <a:t>12 manmonth</a:t>
              </a:r>
            </a:p>
          </p:txBody>
        </p:sp>
      </p:grpSp>
      <p:grpSp>
        <p:nvGrpSpPr>
          <p:cNvPr name="Group 16" id="16"/>
          <p:cNvGrpSpPr/>
          <p:nvPr/>
        </p:nvGrpSpPr>
        <p:grpSpPr>
          <a:xfrm rot="0">
            <a:off x="11618433" y="4053641"/>
            <a:ext cx="2144520" cy="677760"/>
            <a:chOff x="0" y="0"/>
            <a:chExt cx="2859361" cy="903681"/>
          </a:xfrm>
        </p:grpSpPr>
        <p:sp>
          <p:nvSpPr>
            <p:cNvPr name="Freeform 17" id="17"/>
            <p:cNvSpPr/>
            <p:nvPr/>
          </p:nvSpPr>
          <p:spPr>
            <a:xfrm flipH="false" flipV="false" rot="0">
              <a:off x="0" y="0"/>
              <a:ext cx="2859361" cy="903681"/>
            </a:xfrm>
            <a:custGeom>
              <a:avLst/>
              <a:gdLst/>
              <a:ahLst/>
              <a:cxnLst/>
              <a:rect r="r" b="b" t="t" l="l"/>
              <a:pathLst>
                <a:path h="903681" w="2859361">
                  <a:moveTo>
                    <a:pt x="0" y="0"/>
                  </a:moveTo>
                  <a:lnTo>
                    <a:pt x="2859361" y="0"/>
                  </a:lnTo>
                  <a:lnTo>
                    <a:pt x="2859361" y="903681"/>
                  </a:lnTo>
                  <a:lnTo>
                    <a:pt x="0" y="903681"/>
                  </a:lnTo>
                  <a:close/>
                </a:path>
              </a:pathLst>
            </a:custGeom>
            <a:solidFill>
              <a:srgbClr val="000000">
                <a:alpha val="0"/>
              </a:srgbClr>
            </a:solidFill>
          </p:spPr>
        </p:sp>
        <p:sp>
          <p:nvSpPr>
            <p:cNvPr name="TextBox 18" id="18"/>
            <p:cNvSpPr txBox="true"/>
            <p:nvPr/>
          </p:nvSpPr>
          <p:spPr>
            <a:xfrm>
              <a:off x="0" y="-133350"/>
              <a:ext cx="2859361" cy="1037031"/>
            </a:xfrm>
            <a:prstGeom prst="rect">
              <a:avLst/>
            </a:prstGeom>
          </p:spPr>
          <p:txBody>
            <a:bodyPr anchor="ctr" rtlCol="false" tIns="0" lIns="0" bIns="0" rIns="0"/>
            <a:lstStyle/>
            <a:p>
              <a:pPr algn="r">
                <a:lnSpc>
                  <a:spcPts val="4780"/>
                </a:lnSpc>
              </a:pPr>
              <a:r>
                <a:rPr lang="en-US" b="true" sz="3000" spc="-200">
                  <a:solidFill>
                    <a:srgbClr val="AAAAAA"/>
                  </a:solidFill>
                  <a:latin typeface="Nanum Square Bold"/>
                  <a:ea typeface="Nanum Square Bold"/>
                  <a:cs typeface="Nanum Square Bold"/>
                  <a:sym typeface="Nanum Square Bold"/>
                </a:rPr>
                <a:t>52,800 만 원</a:t>
              </a:r>
            </a:p>
          </p:txBody>
        </p:sp>
      </p:grpSp>
      <p:grpSp>
        <p:nvGrpSpPr>
          <p:cNvPr name="Group 19" id="19"/>
          <p:cNvGrpSpPr/>
          <p:nvPr/>
        </p:nvGrpSpPr>
        <p:grpSpPr>
          <a:xfrm rot="0">
            <a:off x="8579494" y="5536644"/>
            <a:ext cx="5651500" cy="1282700"/>
            <a:chOff x="0" y="0"/>
            <a:chExt cx="7535333" cy="1710267"/>
          </a:xfrm>
        </p:grpSpPr>
        <p:sp>
          <p:nvSpPr>
            <p:cNvPr name="Freeform 20" id="20"/>
            <p:cNvSpPr/>
            <p:nvPr/>
          </p:nvSpPr>
          <p:spPr>
            <a:xfrm flipH="false" flipV="false" rot="0">
              <a:off x="0" y="0"/>
              <a:ext cx="7535291" cy="1710309"/>
            </a:xfrm>
            <a:custGeom>
              <a:avLst/>
              <a:gdLst/>
              <a:ahLst/>
              <a:cxnLst/>
              <a:rect r="r" b="b" t="t" l="l"/>
              <a:pathLst>
                <a:path h="1710309" w="7535291">
                  <a:moveTo>
                    <a:pt x="0" y="0"/>
                  </a:moveTo>
                  <a:lnTo>
                    <a:pt x="7535291" y="0"/>
                  </a:lnTo>
                  <a:lnTo>
                    <a:pt x="7535291" y="1710309"/>
                  </a:lnTo>
                  <a:lnTo>
                    <a:pt x="0" y="1710309"/>
                  </a:lnTo>
                  <a:lnTo>
                    <a:pt x="0" y="0"/>
                  </a:lnTo>
                  <a:close/>
                </a:path>
              </a:pathLst>
            </a:custGeom>
            <a:blipFill>
              <a:blip r:embed="rId6"/>
              <a:stretch>
                <a:fillRect l="0" t="-523" r="0" b="-520"/>
              </a:stretch>
            </a:blipFill>
          </p:spPr>
        </p:sp>
      </p:grpSp>
      <p:grpSp>
        <p:nvGrpSpPr>
          <p:cNvPr name="Group 21" id="21"/>
          <p:cNvGrpSpPr/>
          <p:nvPr/>
        </p:nvGrpSpPr>
        <p:grpSpPr>
          <a:xfrm rot="5400000">
            <a:off x="7997825" y="6098619"/>
            <a:ext cx="1282700" cy="101600"/>
            <a:chOff x="0" y="0"/>
            <a:chExt cx="1710267" cy="135467"/>
          </a:xfrm>
        </p:grpSpPr>
        <p:sp>
          <p:nvSpPr>
            <p:cNvPr name="Freeform 22" id="22"/>
            <p:cNvSpPr/>
            <p:nvPr/>
          </p:nvSpPr>
          <p:spPr>
            <a:xfrm flipH="false" flipV="false" rot="0">
              <a:off x="0" y="0"/>
              <a:ext cx="1710309" cy="135509"/>
            </a:xfrm>
            <a:custGeom>
              <a:avLst/>
              <a:gdLst/>
              <a:ahLst/>
              <a:cxnLst/>
              <a:rect r="r" b="b" t="t" l="l"/>
              <a:pathLst>
                <a:path h="135509" w="1710309">
                  <a:moveTo>
                    <a:pt x="0" y="0"/>
                  </a:moveTo>
                  <a:lnTo>
                    <a:pt x="1710309" y="0"/>
                  </a:lnTo>
                  <a:lnTo>
                    <a:pt x="1710309" y="135509"/>
                  </a:lnTo>
                  <a:lnTo>
                    <a:pt x="0" y="135509"/>
                  </a:lnTo>
                  <a:lnTo>
                    <a:pt x="0" y="0"/>
                  </a:lnTo>
                  <a:close/>
                </a:path>
              </a:pathLst>
            </a:custGeom>
            <a:blipFill>
              <a:blip r:embed="rId7"/>
              <a:stretch>
                <a:fillRect l="-3465" t="0" r="-3462" b="31"/>
              </a:stretch>
            </a:blipFill>
          </p:spPr>
        </p:sp>
      </p:grpSp>
      <p:grpSp>
        <p:nvGrpSpPr>
          <p:cNvPr name="Group 23" id="23"/>
          <p:cNvGrpSpPr/>
          <p:nvPr/>
        </p:nvGrpSpPr>
        <p:grpSpPr>
          <a:xfrm rot="5400000">
            <a:off x="10931847" y="6217188"/>
            <a:ext cx="787400" cy="25400"/>
            <a:chOff x="0" y="0"/>
            <a:chExt cx="1049867" cy="33867"/>
          </a:xfrm>
        </p:grpSpPr>
        <p:sp>
          <p:nvSpPr>
            <p:cNvPr name="Freeform 24" id="24"/>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8"/>
              <a:stretch>
                <a:fillRect l="0" t="-6016" r="4" b="-5891"/>
              </a:stretch>
            </a:blipFill>
          </p:spPr>
        </p:sp>
      </p:grpSp>
      <p:grpSp>
        <p:nvGrpSpPr>
          <p:cNvPr name="Group 25" id="25"/>
          <p:cNvGrpSpPr/>
          <p:nvPr/>
        </p:nvGrpSpPr>
        <p:grpSpPr>
          <a:xfrm rot="0">
            <a:off x="8794750" y="5930344"/>
            <a:ext cx="368300" cy="368300"/>
            <a:chOff x="0" y="0"/>
            <a:chExt cx="491067" cy="491067"/>
          </a:xfrm>
        </p:grpSpPr>
        <p:sp>
          <p:nvSpPr>
            <p:cNvPr name="Freeform 26" id="26"/>
            <p:cNvSpPr/>
            <p:nvPr/>
          </p:nvSpPr>
          <p:spPr>
            <a:xfrm flipH="false" flipV="false" rot="0">
              <a:off x="0" y="0"/>
              <a:ext cx="491109" cy="491109"/>
            </a:xfrm>
            <a:custGeom>
              <a:avLst/>
              <a:gdLst/>
              <a:ahLst/>
              <a:cxnLst/>
              <a:rect r="r" b="b" t="t" l="l"/>
              <a:pathLst>
                <a:path h="491109" w="491109">
                  <a:moveTo>
                    <a:pt x="0" y="0"/>
                  </a:moveTo>
                  <a:lnTo>
                    <a:pt x="491109" y="0"/>
                  </a:lnTo>
                  <a:lnTo>
                    <a:pt x="491109" y="491109"/>
                  </a:lnTo>
                  <a:lnTo>
                    <a:pt x="0" y="491109"/>
                  </a:lnTo>
                  <a:lnTo>
                    <a:pt x="0" y="0"/>
                  </a:lnTo>
                  <a:close/>
                </a:path>
              </a:pathLst>
            </a:custGeom>
            <a:blipFill>
              <a:blip r:embed="rId9"/>
              <a:stretch>
                <a:fillRect l="0" t="0" r="8" b="8"/>
              </a:stretch>
            </a:blipFill>
          </p:spPr>
        </p:sp>
      </p:grpSp>
      <p:grpSp>
        <p:nvGrpSpPr>
          <p:cNvPr name="Group 27" id="27"/>
          <p:cNvGrpSpPr/>
          <p:nvPr/>
        </p:nvGrpSpPr>
        <p:grpSpPr>
          <a:xfrm rot="0">
            <a:off x="9309100" y="5979744"/>
            <a:ext cx="1698625" cy="383071"/>
            <a:chOff x="0" y="0"/>
            <a:chExt cx="2264833" cy="510761"/>
          </a:xfrm>
        </p:grpSpPr>
        <p:sp>
          <p:nvSpPr>
            <p:cNvPr name="Freeform 28" id="28"/>
            <p:cNvSpPr/>
            <p:nvPr/>
          </p:nvSpPr>
          <p:spPr>
            <a:xfrm flipH="false" flipV="false" rot="0">
              <a:off x="0" y="0"/>
              <a:ext cx="2264833" cy="510761"/>
            </a:xfrm>
            <a:custGeom>
              <a:avLst/>
              <a:gdLst/>
              <a:ahLst/>
              <a:cxnLst/>
              <a:rect r="r" b="b" t="t" l="l"/>
              <a:pathLst>
                <a:path h="510761" w="2264833">
                  <a:moveTo>
                    <a:pt x="0" y="0"/>
                  </a:moveTo>
                  <a:lnTo>
                    <a:pt x="2264833" y="0"/>
                  </a:lnTo>
                  <a:lnTo>
                    <a:pt x="2264833" y="510761"/>
                  </a:lnTo>
                  <a:lnTo>
                    <a:pt x="0" y="510761"/>
                  </a:lnTo>
                  <a:close/>
                </a:path>
              </a:pathLst>
            </a:custGeom>
            <a:solidFill>
              <a:srgbClr val="000000">
                <a:alpha val="0"/>
              </a:srgbClr>
            </a:solidFill>
          </p:spPr>
        </p:sp>
        <p:sp>
          <p:nvSpPr>
            <p:cNvPr name="TextBox 29" id="29"/>
            <p:cNvSpPr txBox="true"/>
            <p:nvPr/>
          </p:nvSpPr>
          <p:spPr>
            <a:xfrm>
              <a:off x="0" y="9525"/>
              <a:ext cx="2264833" cy="501236"/>
            </a:xfrm>
            <a:prstGeom prst="rect">
              <a:avLst/>
            </a:prstGeom>
          </p:spPr>
          <p:txBody>
            <a:bodyPr anchor="ctr" rtlCol="false" tIns="0" lIns="0" bIns="0" rIns="0"/>
            <a:lstStyle/>
            <a:p>
              <a:pPr algn="ctr">
                <a:lnSpc>
                  <a:spcPts val="2190"/>
                </a:lnSpc>
              </a:pPr>
              <a:r>
                <a:rPr lang="en-US" b="true" sz="2000" spc="-100">
                  <a:solidFill>
                    <a:srgbClr val="141414"/>
                  </a:solidFill>
                  <a:latin typeface="Nanum Square Bold"/>
                  <a:ea typeface="Nanum Square Bold"/>
                  <a:cs typeface="Nanum Square Bold"/>
                  <a:sym typeface="Nanum Square Bold"/>
                </a:rPr>
                <a:t>12 manmonth</a:t>
              </a:r>
            </a:p>
          </p:txBody>
        </p:sp>
      </p:grpSp>
      <p:grpSp>
        <p:nvGrpSpPr>
          <p:cNvPr name="Group 30" id="30"/>
          <p:cNvGrpSpPr/>
          <p:nvPr/>
        </p:nvGrpSpPr>
        <p:grpSpPr>
          <a:xfrm rot="0">
            <a:off x="11750893" y="5836188"/>
            <a:ext cx="2012060" cy="677760"/>
            <a:chOff x="0" y="0"/>
            <a:chExt cx="2682747" cy="903681"/>
          </a:xfrm>
        </p:grpSpPr>
        <p:sp>
          <p:nvSpPr>
            <p:cNvPr name="Freeform 31" id="31"/>
            <p:cNvSpPr/>
            <p:nvPr/>
          </p:nvSpPr>
          <p:spPr>
            <a:xfrm flipH="false" flipV="false" rot="0">
              <a:off x="0" y="0"/>
              <a:ext cx="2682747" cy="903681"/>
            </a:xfrm>
            <a:custGeom>
              <a:avLst/>
              <a:gdLst/>
              <a:ahLst/>
              <a:cxnLst/>
              <a:rect r="r" b="b" t="t" l="l"/>
              <a:pathLst>
                <a:path h="903681" w="2682747">
                  <a:moveTo>
                    <a:pt x="0" y="0"/>
                  </a:moveTo>
                  <a:lnTo>
                    <a:pt x="2682747" y="0"/>
                  </a:lnTo>
                  <a:lnTo>
                    <a:pt x="2682747" y="903681"/>
                  </a:lnTo>
                  <a:lnTo>
                    <a:pt x="0" y="903681"/>
                  </a:lnTo>
                  <a:close/>
                </a:path>
              </a:pathLst>
            </a:custGeom>
            <a:solidFill>
              <a:srgbClr val="000000">
                <a:alpha val="0"/>
              </a:srgbClr>
            </a:solidFill>
          </p:spPr>
        </p:sp>
        <p:sp>
          <p:nvSpPr>
            <p:cNvPr name="TextBox 32" id="32"/>
            <p:cNvSpPr txBox="true"/>
            <p:nvPr/>
          </p:nvSpPr>
          <p:spPr>
            <a:xfrm>
              <a:off x="0" y="-133350"/>
              <a:ext cx="2682747" cy="1037031"/>
            </a:xfrm>
            <a:prstGeom prst="rect">
              <a:avLst/>
            </a:prstGeom>
          </p:spPr>
          <p:txBody>
            <a:bodyPr anchor="ctr" rtlCol="false" tIns="0" lIns="0" bIns="0" rIns="0"/>
            <a:lstStyle/>
            <a:p>
              <a:pPr algn="r">
                <a:lnSpc>
                  <a:spcPts val="4780"/>
                </a:lnSpc>
              </a:pPr>
              <a:r>
                <a:rPr lang="en-US" b="true" sz="3000" spc="-200">
                  <a:solidFill>
                    <a:srgbClr val="AAAAAA"/>
                  </a:solidFill>
                  <a:latin typeface="Nanum Square Bold"/>
                  <a:ea typeface="Nanum Square Bold"/>
                  <a:cs typeface="Nanum Square Bold"/>
                  <a:sym typeface="Nanum Square Bold"/>
                </a:rPr>
                <a:t>36,000 만 원</a:t>
              </a:r>
            </a:p>
          </p:txBody>
        </p:sp>
      </p:grpSp>
      <p:grpSp>
        <p:nvGrpSpPr>
          <p:cNvPr name="Group 33" id="33"/>
          <p:cNvGrpSpPr/>
          <p:nvPr/>
        </p:nvGrpSpPr>
        <p:grpSpPr>
          <a:xfrm rot="5400000">
            <a:off x="10842947" y="8140700"/>
            <a:ext cx="787400" cy="25400"/>
            <a:chOff x="0" y="0"/>
            <a:chExt cx="1049867" cy="33867"/>
          </a:xfrm>
        </p:grpSpPr>
        <p:sp>
          <p:nvSpPr>
            <p:cNvPr name="Freeform 34" id="34"/>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8"/>
              <a:stretch>
                <a:fillRect l="0" t="-6016" r="4" b="-5891"/>
              </a:stretch>
            </a:blipFill>
          </p:spPr>
        </p:sp>
      </p:grpSp>
      <p:grpSp>
        <p:nvGrpSpPr>
          <p:cNvPr name="Group 35" id="35"/>
          <p:cNvGrpSpPr/>
          <p:nvPr/>
        </p:nvGrpSpPr>
        <p:grpSpPr>
          <a:xfrm rot="0">
            <a:off x="6179482" y="5752544"/>
            <a:ext cx="1787814" cy="1309573"/>
            <a:chOff x="0" y="0"/>
            <a:chExt cx="2383752" cy="1746097"/>
          </a:xfrm>
        </p:grpSpPr>
        <p:sp>
          <p:nvSpPr>
            <p:cNvPr name="Freeform 36" id="36"/>
            <p:cNvSpPr/>
            <p:nvPr/>
          </p:nvSpPr>
          <p:spPr>
            <a:xfrm flipH="false" flipV="false" rot="0">
              <a:off x="0" y="0"/>
              <a:ext cx="2383790" cy="1746123"/>
            </a:xfrm>
            <a:custGeom>
              <a:avLst/>
              <a:gdLst/>
              <a:ahLst/>
              <a:cxnLst/>
              <a:rect r="r" b="b" t="t" l="l"/>
              <a:pathLst>
                <a:path h="1746123" w="2383790">
                  <a:moveTo>
                    <a:pt x="0" y="0"/>
                  </a:moveTo>
                  <a:lnTo>
                    <a:pt x="2383790" y="0"/>
                  </a:lnTo>
                  <a:lnTo>
                    <a:pt x="2383790" y="1746123"/>
                  </a:lnTo>
                  <a:lnTo>
                    <a:pt x="0" y="1746123"/>
                  </a:lnTo>
                  <a:lnTo>
                    <a:pt x="0" y="0"/>
                  </a:lnTo>
                  <a:close/>
                </a:path>
              </a:pathLst>
            </a:custGeom>
            <a:blipFill>
              <a:blip r:embed="rId10">
                <a:alphaModFix amt="24000"/>
              </a:blip>
              <a:stretch>
                <a:fillRect l="0" t="-21" r="1" b="-19"/>
              </a:stretch>
            </a:blipFill>
          </p:spPr>
        </p:sp>
      </p:grpSp>
      <p:grpSp>
        <p:nvGrpSpPr>
          <p:cNvPr name="Group 37" id="37"/>
          <p:cNvGrpSpPr/>
          <p:nvPr/>
        </p:nvGrpSpPr>
        <p:grpSpPr>
          <a:xfrm rot="0">
            <a:off x="3378200" y="7447006"/>
            <a:ext cx="13093700" cy="1689100"/>
            <a:chOff x="0" y="0"/>
            <a:chExt cx="17458267" cy="2252133"/>
          </a:xfrm>
        </p:grpSpPr>
        <p:sp>
          <p:nvSpPr>
            <p:cNvPr name="Freeform 38" id="38"/>
            <p:cNvSpPr/>
            <p:nvPr/>
          </p:nvSpPr>
          <p:spPr>
            <a:xfrm flipH="false" flipV="false" rot="0">
              <a:off x="0" y="0"/>
              <a:ext cx="17458310" cy="2252091"/>
            </a:xfrm>
            <a:custGeom>
              <a:avLst/>
              <a:gdLst/>
              <a:ahLst/>
              <a:cxnLst/>
              <a:rect r="r" b="b" t="t" l="l"/>
              <a:pathLst>
                <a:path h="2252091" w="17458310">
                  <a:moveTo>
                    <a:pt x="0" y="0"/>
                  </a:moveTo>
                  <a:lnTo>
                    <a:pt x="17458310" y="0"/>
                  </a:lnTo>
                  <a:lnTo>
                    <a:pt x="17458310" y="2252091"/>
                  </a:lnTo>
                  <a:lnTo>
                    <a:pt x="0" y="2252091"/>
                  </a:lnTo>
                  <a:lnTo>
                    <a:pt x="0" y="0"/>
                  </a:lnTo>
                  <a:close/>
                </a:path>
              </a:pathLst>
            </a:custGeom>
            <a:blipFill>
              <a:blip r:embed="rId11"/>
              <a:stretch>
                <a:fillRect l="0" t="-175" r="0" b="-177"/>
              </a:stretch>
            </a:blipFill>
          </p:spPr>
        </p:sp>
      </p:grpSp>
      <p:sp>
        <p:nvSpPr>
          <p:cNvPr name="Freeform 39" id="39"/>
          <p:cNvSpPr/>
          <p:nvPr/>
        </p:nvSpPr>
        <p:spPr>
          <a:xfrm flipH="false" flipV="false" rot="0">
            <a:off x="3742890" y="7647031"/>
            <a:ext cx="1073589" cy="1171575"/>
          </a:xfrm>
          <a:custGeom>
            <a:avLst/>
            <a:gdLst/>
            <a:ahLst/>
            <a:cxnLst/>
            <a:rect r="r" b="b" t="t" l="l"/>
            <a:pathLst>
              <a:path h="1171575" w="1073589">
                <a:moveTo>
                  <a:pt x="0" y="0"/>
                </a:moveTo>
                <a:lnTo>
                  <a:pt x="1073589" y="0"/>
                </a:lnTo>
                <a:lnTo>
                  <a:pt x="1073589" y="1171575"/>
                </a:lnTo>
                <a:lnTo>
                  <a:pt x="0" y="1171575"/>
                </a:lnTo>
                <a:lnTo>
                  <a:pt x="0" y="0"/>
                </a:lnTo>
                <a:close/>
              </a:path>
            </a:pathLst>
          </a:custGeom>
          <a:blipFill>
            <a:blip r:embed="rId12">
              <a:extLst>
                <a:ext uri="{96DAC541-7B7A-43D3-8B79-37D633B846F1}">
                  <asvg:svgBlip xmlns:asvg="http://schemas.microsoft.com/office/drawing/2016/SVG/main" r:embed="rId13"/>
                </a:ext>
              </a:extLst>
            </a:blip>
            <a:stretch>
              <a:fillRect l="0" t="-278" r="0" b="-278"/>
            </a:stretch>
          </a:blipFill>
        </p:spPr>
      </p:sp>
      <p:grpSp>
        <p:nvGrpSpPr>
          <p:cNvPr name="Group 40" id="40"/>
          <p:cNvGrpSpPr/>
          <p:nvPr/>
        </p:nvGrpSpPr>
        <p:grpSpPr>
          <a:xfrm rot="0">
            <a:off x="5052250" y="8051542"/>
            <a:ext cx="1929575" cy="480028"/>
            <a:chOff x="0" y="0"/>
            <a:chExt cx="2572767" cy="640038"/>
          </a:xfrm>
        </p:grpSpPr>
        <p:sp>
          <p:nvSpPr>
            <p:cNvPr name="Freeform 41" id="41"/>
            <p:cNvSpPr/>
            <p:nvPr/>
          </p:nvSpPr>
          <p:spPr>
            <a:xfrm flipH="false" flipV="false" rot="0">
              <a:off x="0" y="0"/>
              <a:ext cx="2572767" cy="640038"/>
            </a:xfrm>
            <a:custGeom>
              <a:avLst/>
              <a:gdLst/>
              <a:ahLst/>
              <a:cxnLst/>
              <a:rect r="r" b="b" t="t" l="l"/>
              <a:pathLst>
                <a:path h="640038" w="2572767">
                  <a:moveTo>
                    <a:pt x="0" y="0"/>
                  </a:moveTo>
                  <a:lnTo>
                    <a:pt x="2572767" y="0"/>
                  </a:lnTo>
                  <a:lnTo>
                    <a:pt x="2572767" y="640038"/>
                  </a:lnTo>
                  <a:lnTo>
                    <a:pt x="0" y="640038"/>
                  </a:lnTo>
                  <a:close/>
                </a:path>
              </a:pathLst>
            </a:custGeom>
            <a:solidFill>
              <a:srgbClr val="000000">
                <a:alpha val="0"/>
              </a:srgbClr>
            </a:solidFill>
          </p:spPr>
        </p:sp>
        <p:sp>
          <p:nvSpPr>
            <p:cNvPr name="TextBox 42" id="42"/>
            <p:cNvSpPr txBox="true"/>
            <p:nvPr/>
          </p:nvSpPr>
          <p:spPr>
            <a:xfrm>
              <a:off x="0" y="9525"/>
              <a:ext cx="2572767" cy="630513"/>
            </a:xfrm>
            <a:prstGeom prst="rect">
              <a:avLst/>
            </a:prstGeom>
          </p:spPr>
          <p:txBody>
            <a:bodyPr anchor="ctr" rtlCol="false" tIns="0" lIns="0" bIns="0" rIns="0"/>
            <a:lstStyle/>
            <a:p>
              <a:pPr algn="l">
                <a:lnSpc>
                  <a:spcPts val="2738"/>
                </a:lnSpc>
              </a:pPr>
              <a:r>
                <a:rPr lang="en-US" b="true" sz="2499" spc="-124">
                  <a:solidFill>
                    <a:srgbClr val="FFFFFF"/>
                  </a:solidFill>
                  <a:latin typeface="Nanum Square Bold"/>
                  <a:ea typeface="Nanum Square Bold"/>
                  <a:cs typeface="Nanum Square Bold"/>
                  <a:sym typeface="Nanum Square Bold"/>
                </a:rPr>
                <a:t>Result</a:t>
              </a:r>
            </a:p>
          </p:txBody>
        </p:sp>
      </p:grpSp>
      <p:grpSp>
        <p:nvGrpSpPr>
          <p:cNvPr name="Group 43" id="43"/>
          <p:cNvGrpSpPr/>
          <p:nvPr/>
        </p:nvGrpSpPr>
        <p:grpSpPr>
          <a:xfrm rot="5400000">
            <a:off x="6145317" y="8305800"/>
            <a:ext cx="787400" cy="25400"/>
            <a:chOff x="0" y="0"/>
            <a:chExt cx="1049867" cy="33867"/>
          </a:xfrm>
        </p:grpSpPr>
        <p:sp>
          <p:nvSpPr>
            <p:cNvPr name="Freeform 44" id="44"/>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14">
                <a:alphaModFix amt="50000"/>
              </a:blip>
              <a:stretch>
                <a:fillRect l="0" t="-6016" r="4" b="-5891"/>
              </a:stretch>
            </a:blipFill>
          </p:spPr>
        </p:sp>
      </p:grpSp>
      <p:grpSp>
        <p:nvGrpSpPr>
          <p:cNvPr name="Group 45" id="45"/>
          <p:cNvGrpSpPr/>
          <p:nvPr/>
        </p:nvGrpSpPr>
        <p:grpSpPr>
          <a:xfrm rot="0">
            <a:off x="7219950" y="7837950"/>
            <a:ext cx="8718115" cy="907213"/>
            <a:chOff x="0" y="0"/>
            <a:chExt cx="11624153" cy="1209617"/>
          </a:xfrm>
        </p:grpSpPr>
        <p:sp>
          <p:nvSpPr>
            <p:cNvPr name="Freeform 46" id="46"/>
            <p:cNvSpPr/>
            <p:nvPr/>
          </p:nvSpPr>
          <p:spPr>
            <a:xfrm flipH="false" flipV="false" rot="0">
              <a:off x="0" y="0"/>
              <a:ext cx="11624153" cy="1209617"/>
            </a:xfrm>
            <a:custGeom>
              <a:avLst/>
              <a:gdLst/>
              <a:ahLst/>
              <a:cxnLst/>
              <a:rect r="r" b="b" t="t" l="l"/>
              <a:pathLst>
                <a:path h="1209617" w="11624153">
                  <a:moveTo>
                    <a:pt x="0" y="0"/>
                  </a:moveTo>
                  <a:lnTo>
                    <a:pt x="11624153" y="0"/>
                  </a:lnTo>
                  <a:lnTo>
                    <a:pt x="11624153" y="1209617"/>
                  </a:lnTo>
                  <a:lnTo>
                    <a:pt x="0" y="1209617"/>
                  </a:lnTo>
                  <a:close/>
                </a:path>
              </a:pathLst>
            </a:custGeom>
            <a:solidFill>
              <a:srgbClr val="000000">
                <a:alpha val="0"/>
              </a:srgbClr>
            </a:solidFill>
          </p:spPr>
        </p:sp>
        <p:sp>
          <p:nvSpPr>
            <p:cNvPr name="TextBox 47" id="47"/>
            <p:cNvSpPr txBox="true"/>
            <p:nvPr/>
          </p:nvSpPr>
          <p:spPr>
            <a:xfrm>
              <a:off x="0" y="-95250"/>
              <a:ext cx="11624153" cy="1304867"/>
            </a:xfrm>
            <a:prstGeom prst="rect">
              <a:avLst/>
            </a:prstGeom>
          </p:spPr>
          <p:txBody>
            <a:bodyPr anchor="ctr" rtlCol="false" tIns="0" lIns="0" bIns="0" rIns="0"/>
            <a:lstStyle/>
            <a:p>
              <a:pPr algn="l">
                <a:lnSpc>
                  <a:spcPts val="3345"/>
                </a:lnSpc>
              </a:pPr>
              <a:r>
                <a:rPr lang="en-US" sz="2099">
                  <a:solidFill>
                    <a:srgbClr val="FFFFFF"/>
                  </a:solidFill>
                  <a:latin typeface="Nanum Square"/>
                  <a:ea typeface="Nanum Square"/>
                  <a:cs typeface="Nanum Square"/>
                  <a:sym typeface="Nanum Square"/>
                </a:rPr>
                <a:t>1년간 7명의 개발자로 구성된 팀에 SI 외주 사업을 맡길 시,</a:t>
              </a:r>
            </a:p>
            <a:p>
              <a:pPr algn="l">
                <a:lnSpc>
                  <a:spcPts val="3346"/>
                </a:lnSpc>
              </a:pPr>
              <a:r>
                <a:rPr lang="en-US" sz="2099">
                  <a:solidFill>
                    <a:srgbClr val="FFFFFF"/>
                  </a:solidFill>
                  <a:latin typeface="Nanum Square"/>
                  <a:ea typeface="Nanum Square"/>
                  <a:cs typeface="Nanum Square"/>
                  <a:sym typeface="Nanum Square"/>
                </a:rPr>
                <a:t>약 9억원의 비용 발생</a:t>
              </a:r>
            </a:p>
          </p:txBody>
        </p:sp>
      </p:grpSp>
      <p:grpSp>
        <p:nvGrpSpPr>
          <p:cNvPr name="Group 48" id="48"/>
          <p:cNvGrpSpPr/>
          <p:nvPr/>
        </p:nvGrpSpPr>
        <p:grpSpPr>
          <a:xfrm rot="0">
            <a:off x="3742890" y="5575284"/>
            <a:ext cx="1824394" cy="1503300"/>
            <a:chOff x="0" y="0"/>
            <a:chExt cx="2432525" cy="2004400"/>
          </a:xfrm>
        </p:grpSpPr>
        <p:sp>
          <p:nvSpPr>
            <p:cNvPr name="Freeform 49" id="49"/>
            <p:cNvSpPr/>
            <p:nvPr/>
          </p:nvSpPr>
          <p:spPr>
            <a:xfrm flipH="false" flipV="false" rot="0">
              <a:off x="0" y="0"/>
              <a:ext cx="2432558" cy="2004441"/>
            </a:xfrm>
            <a:custGeom>
              <a:avLst/>
              <a:gdLst/>
              <a:ahLst/>
              <a:cxnLst/>
              <a:rect r="r" b="b" t="t" l="l"/>
              <a:pathLst>
                <a:path h="2004441" w="2432558">
                  <a:moveTo>
                    <a:pt x="0" y="0"/>
                  </a:moveTo>
                  <a:lnTo>
                    <a:pt x="2432558" y="0"/>
                  </a:lnTo>
                  <a:lnTo>
                    <a:pt x="2432558" y="2004441"/>
                  </a:lnTo>
                  <a:lnTo>
                    <a:pt x="0" y="2004441"/>
                  </a:lnTo>
                  <a:lnTo>
                    <a:pt x="0" y="0"/>
                  </a:lnTo>
                  <a:close/>
                </a:path>
              </a:pathLst>
            </a:custGeom>
            <a:blipFill>
              <a:blip r:embed="rId15"/>
              <a:stretch>
                <a:fillRect l="-156" t="0" r="-155" b="2"/>
              </a:stretch>
            </a:blipFill>
          </p:spPr>
        </p:sp>
      </p:grpSp>
      <p:grpSp>
        <p:nvGrpSpPr>
          <p:cNvPr name="Group 50" id="50"/>
          <p:cNvGrpSpPr/>
          <p:nvPr/>
        </p:nvGrpSpPr>
        <p:grpSpPr>
          <a:xfrm rot="0">
            <a:off x="3947780" y="5854320"/>
            <a:ext cx="1414614" cy="465341"/>
            <a:chOff x="0" y="0"/>
            <a:chExt cx="1886152" cy="620455"/>
          </a:xfrm>
        </p:grpSpPr>
        <p:sp>
          <p:nvSpPr>
            <p:cNvPr name="Freeform 51" id="51"/>
            <p:cNvSpPr/>
            <p:nvPr/>
          </p:nvSpPr>
          <p:spPr>
            <a:xfrm flipH="false" flipV="false" rot="0">
              <a:off x="0" y="0"/>
              <a:ext cx="1886152" cy="620455"/>
            </a:xfrm>
            <a:custGeom>
              <a:avLst/>
              <a:gdLst/>
              <a:ahLst/>
              <a:cxnLst/>
              <a:rect r="r" b="b" t="t" l="l"/>
              <a:pathLst>
                <a:path h="620455" w="1886152">
                  <a:moveTo>
                    <a:pt x="0" y="0"/>
                  </a:moveTo>
                  <a:lnTo>
                    <a:pt x="1886152" y="0"/>
                  </a:lnTo>
                  <a:lnTo>
                    <a:pt x="1886152" y="620455"/>
                  </a:lnTo>
                  <a:lnTo>
                    <a:pt x="0" y="620455"/>
                  </a:lnTo>
                  <a:close/>
                </a:path>
              </a:pathLst>
            </a:custGeom>
            <a:solidFill>
              <a:srgbClr val="000000">
                <a:alpha val="0"/>
              </a:srgbClr>
            </a:solidFill>
          </p:spPr>
        </p:sp>
        <p:sp>
          <p:nvSpPr>
            <p:cNvPr name="TextBox 52" id="52"/>
            <p:cNvSpPr txBox="true"/>
            <p:nvPr/>
          </p:nvSpPr>
          <p:spPr>
            <a:xfrm>
              <a:off x="0" y="9525"/>
              <a:ext cx="1886152" cy="610930"/>
            </a:xfrm>
            <a:prstGeom prst="rect">
              <a:avLst/>
            </a:prstGeom>
          </p:spPr>
          <p:txBody>
            <a:bodyPr anchor="ctr" rtlCol="false" tIns="0" lIns="0" bIns="0" rIns="0"/>
            <a:lstStyle/>
            <a:p>
              <a:pPr algn="ctr">
                <a:lnSpc>
                  <a:spcPts val="1752"/>
                </a:lnSpc>
              </a:pPr>
              <a:r>
                <a:rPr lang="en-US" b="true" sz="1600" spc="-100">
                  <a:solidFill>
                    <a:srgbClr val="141414"/>
                  </a:solidFill>
                  <a:latin typeface="Nanum Square Bold"/>
                  <a:ea typeface="Nanum Square Bold"/>
                  <a:cs typeface="Nanum Square Bold"/>
                  <a:sym typeface="Nanum Square Bold"/>
                </a:rPr>
                <a:t>중급 개발자, DE</a:t>
              </a:r>
            </a:p>
          </p:txBody>
        </p:sp>
      </p:grpSp>
      <p:grpSp>
        <p:nvGrpSpPr>
          <p:cNvPr name="Group 53" id="53"/>
          <p:cNvGrpSpPr/>
          <p:nvPr/>
        </p:nvGrpSpPr>
        <p:grpSpPr>
          <a:xfrm rot="0">
            <a:off x="4020087" y="6441105"/>
            <a:ext cx="1270000" cy="480028"/>
            <a:chOff x="0" y="0"/>
            <a:chExt cx="1693333" cy="640038"/>
          </a:xfrm>
        </p:grpSpPr>
        <p:sp>
          <p:nvSpPr>
            <p:cNvPr name="Freeform 54" id="54"/>
            <p:cNvSpPr/>
            <p:nvPr/>
          </p:nvSpPr>
          <p:spPr>
            <a:xfrm flipH="false" flipV="false" rot="0">
              <a:off x="0" y="0"/>
              <a:ext cx="1693333" cy="640038"/>
            </a:xfrm>
            <a:custGeom>
              <a:avLst/>
              <a:gdLst/>
              <a:ahLst/>
              <a:cxnLst/>
              <a:rect r="r" b="b" t="t" l="l"/>
              <a:pathLst>
                <a:path h="640038" w="1693333">
                  <a:moveTo>
                    <a:pt x="0" y="0"/>
                  </a:moveTo>
                  <a:lnTo>
                    <a:pt x="1693333" y="0"/>
                  </a:lnTo>
                  <a:lnTo>
                    <a:pt x="1693333" y="640038"/>
                  </a:lnTo>
                  <a:lnTo>
                    <a:pt x="0" y="640038"/>
                  </a:lnTo>
                  <a:close/>
                </a:path>
              </a:pathLst>
            </a:custGeom>
            <a:solidFill>
              <a:srgbClr val="000000">
                <a:alpha val="0"/>
              </a:srgbClr>
            </a:solidFill>
          </p:spPr>
        </p:sp>
        <p:sp>
          <p:nvSpPr>
            <p:cNvPr name="TextBox 55" id="55"/>
            <p:cNvSpPr txBox="true"/>
            <p:nvPr/>
          </p:nvSpPr>
          <p:spPr>
            <a:xfrm>
              <a:off x="0" y="9525"/>
              <a:ext cx="1693333" cy="630513"/>
            </a:xfrm>
            <a:prstGeom prst="rect">
              <a:avLst/>
            </a:prstGeom>
          </p:spPr>
          <p:txBody>
            <a:bodyPr anchor="ctr" rtlCol="false" tIns="0" lIns="0" bIns="0" rIns="0"/>
            <a:lstStyle/>
            <a:p>
              <a:pPr algn="ctr">
                <a:lnSpc>
                  <a:spcPts val="2738"/>
                </a:lnSpc>
              </a:pPr>
              <a:r>
                <a:rPr lang="en-US" b="true" sz="2499" spc="-99">
                  <a:solidFill>
                    <a:srgbClr val="141414"/>
                  </a:solidFill>
                  <a:latin typeface="Nanum Square Bold"/>
                  <a:ea typeface="Nanum Square Bold"/>
                  <a:cs typeface="Nanum Square Bold"/>
                  <a:sym typeface="Nanum Square Bold"/>
                </a:rPr>
                <a:t>600만원</a:t>
              </a:r>
            </a:p>
          </p:txBody>
        </p:sp>
      </p:grpSp>
      <p:grpSp>
        <p:nvGrpSpPr>
          <p:cNvPr name="Group 56" id="56"/>
          <p:cNvGrpSpPr/>
          <p:nvPr/>
        </p:nvGrpSpPr>
        <p:grpSpPr>
          <a:xfrm rot="0">
            <a:off x="3742890" y="5610923"/>
            <a:ext cx="1824394" cy="116761"/>
            <a:chOff x="0" y="0"/>
            <a:chExt cx="2432525" cy="155681"/>
          </a:xfrm>
        </p:grpSpPr>
        <p:sp>
          <p:nvSpPr>
            <p:cNvPr name="Freeform 57" id="57"/>
            <p:cNvSpPr/>
            <p:nvPr/>
          </p:nvSpPr>
          <p:spPr>
            <a:xfrm flipH="false" flipV="false" rot="0">
              <a:off x="0" y="0"/>
              <a:ext cx="2432558" cy="155702"/>
            </a:xfrm>
            <a:custGeom>
              <a:avLst/>
              <a:gdLst/>
              <a:ahLst/>
              <a:cxnLst/>
              <a:rect r="r" b="b" t="t" l="l"/>
              <a:pathLst>
                <a:path h="155702" w="2432558">
                  <a:moveTo>
                    <a:pt x="0" y="0"/>
                  </a:moveTo>
                  <a:lnTo>
                    <a:pt x="2432558" y="0"/>
                  </a:lnTo>
                  <a:lnTo>
                    <a:pt x="2432558" y="155702"/>
                  </a:lnTo>
                  <a:lnTo>
                    <a:pt x="0" y="155702"/>
                  </a:lnTo>
                  <a:lnTo>
                    <a:pt x="0" y="0"/>
                  </a:lnTo>
                  <a:close/>
                </a:path>
              </a:pathLst>
            </a:custGeom>
            <a:blipFill>
              <a:blip r:embed="rId16"/>
              <a:stretch>
                <a:fillRect l="-3759" t="0" r="-3758" b="13"/>
              </a:stretch>
            </a:blipFill>
          </p:spPr>
        </p:sp>
      </p:grpSp>
      <p:grpSp>
        <p:nvGrpSpPr>
          <p:cNvPr name="Group 58" id="58"/>
          <p:cNvGrpSpPr/>
          <p:nvPr/>
        </p:nvGrpSpPr>
        <p:grpSpPr>
          <a:xfrm rot="0">
            <a:off x="3742890" y="3681458"/>
            <a:ext cx="1824394" cy="1503300"/>
            <a:chOff x="0" y="0"/>
            <a:chExt cx="2432525" cy="2004400"/>
          </a:xfrm>
        </p:grpSpPr>
        <p:sp>
          <p:nvSpPr>
            <p:cNvPr name="Freeform 59" id="59"/>
            <p:cNvSpPr/>
            <p:nvPr/>
          </p:nvSpPr>
          <p:spPr>
            <a:xfrm flipH="false" flipV="false" rot="0">
              <a:off x="0" y="0"/>
              <a:ext cx="2432558" cy="2004441"/>
            </a:xfrm>
            <a:custGeom>
              <a:avLst/>
              <a:gdLst/>
              <a:ahLst/>
              <a:cxnLst/>
              <a:rect r="r" b="b" t="t" l="l"/>
              <a:pathLst>
                <a:path h="2004441" w="2432558">
                  <a:moveTo>
                    <a:pt x="0" y="0"/>
                  </a:moveTo>
                  <a:lnTo>
                    <a:pt x="2432558" y="0"/>
                  </a:lnTo>
                  <a:lnTo>
                    <a:pt x="2432558" y="2004441"/>
                  </a:lnTo>
                  <a:lnTo>
                    <a:pt x="0" y="2004441"/>
                  </a:lnTo>
                  <a:lnTo>
                    <a:pt x="0" y="0"/>
                  </a:lnTo>
                  <a:close/>
                </a:path>
              </a:pathLst>
            </a:custGeom>
            <a:blipFill>
              <a:blip r:embed="rId15"/>
              <a:stretch>
                <a:fillRect l="-156" t="0" r="-155" b="2"/>
              </a:stretch>
            </a:blipFill>
          </p:spPr>
        </p:sp>
      </p:grpSp>
      <p:grpSp>
        <p:nvGrpSpPr>
          <p:cNvPr name="Group 60" id="60"/>
          <p:cNvGrpSpPr/>
          <p:nvPr/>
        </p:nvGrpSpPr>
        <p:grpSpPr>
          <a:xfrm rot="0">
            <a:off x="3947780" y="3927180"/>
            <a:ext cx="1414614" cy="465341"/>
            <a:chOff x="0" y="0"/>
            <a:chExt cx="1886152" cy="620455"/>
          </a:xfrm>
        </p:grpSpPr>
        <p:sp>
          <p:nvSpPr>
            <p:cNvPr name="Freeform 61" id="61"/>
            <p:cNvSpPr/>
            <p:nvPr/>
          </p:nvSpPr>
          <p:spPr>
            <a:xfrm flipH="false" flipV="false" rot="0">
              <a:off x="0" y="0"/>
              <a:ext cx="1886152" cy="620455"/>
            </a:xfrm>
            <a:custGeom>
              <a:avLst/>
              <a:gdLst/>
              <a:ahLst/>
              <a:cxnLst/>
              <a:rect r="r" b="b" t="t" l="l"/>
              <a:pathLst>
                <a:path h="620455" w="1886152">
                  <a:moveTo>
                    <a:pt x="0" y="0"/>
                  </a:moveTo>
                  <a:lnTo>
                    <a:pt x="1886152" y="0"/>
                  </a:lnTo>
                  <a:lnTo>
                    <a:pt x="1886152" y="620455"/>
                  </a:lnTo>
                  <a:lnTo>
                    <a:pt x="0" y="620455"/>
                  </a:lnTo>
                  <a:close/>
                </a:path>
              </a:pathLst>
            </a:custGeom>
            <a:solidFill>
              <a:srgbClr val="000000">
                <a:alpha val="0"/>
              </a:srgbClr>
            </a:solidFill>
          </p:spPr>
        </p:sp>
        <p:sp>
          <p:nvSpPr>
            <p:cNvPr name="TextBox 62" id="62"/>
            <p:cNvSpPr txBox="true"/>
            <p:nvPr/>
          </p:nvSpPr>
          <p:spPr>
            <a:xfrm>
              <a:off x="0" y="9525"/>
              <a:ext cx="1886152" cy="610930"/>
            </a:xfrm>
            <a:prstGeom prst="rect">
              <a:avLst/>
            </a:prstGeom>
          </p:spPr>
          <p:txBody>
            <a:bodyPr anchor="ctr" rtlCol="false" tIns="0" lIns="0" bIns="0" rIns="0"/>
            <a:lstStyle/>
            <a:p>
              <a:pPr algn="ctr">
                <a:lnSpc>
                  <a:spcPts val="1752"/>
                </a:lnSpc>
              </a:pPr>
              <a:r>
                <a:rPr lang="en-US" b="true" sz="1600" spc="-100">
                  <a:solidFill>
                    <a:srgbClr val="141414"/>
                  </a:solidFill>
                  <a:latin typeface="Nanum Square Bold"/>
                  <a:ea typeface="Nanum Square Bold"/>
                  <a:cs typeface="Nanum Square Bold"/>
                  <a:sym typeface="Nanum Square Bold"/>
                </a:rPr>
                <a:t>고급 개발자 , DE</a:t>
              </a:r>
            </a:p>
          </p:txBody>
        </p:sp>
      </p:grpSp>
      <p:grpSp>
        <p:nvGrpSpPr>
          <p:cNvPr name="Group 63" id="63"/>
          <p:cNvGrpSpPr/>
          <p:nvPr/>
        </p:nvGrpSpPr>
        <p:grpSpPr>
          <a:xfrm rot="0">
            <a:off x="3947780" y="4525871"/>
            <a:ext cx="1378461" cy="480028"/>
            <a:chOff x="0" y="0"/>
            <a:chExt cx="1837948" cy="640038"/>
          </a:xfrm>
        </p:grpSpPr>
        <p:sp>
          <p:nvSpPr>
            <p:cNvPr name="Freeform 64" id="64"/>
            <p:cNvSpPr/>
            <p:nvPr/>
          </p:nvSpPr>
          <p:spPr>
            <a:xfrm flipH="false" flipV="false" rot="0">
              <a:off x="0" y="0"/>
              <a:ext cx="1837948" cy="640038"/>
            </a:xfrm>
            <a:custGeom>
              <a:avLst/>
              <a:gdLst/>
              <a:ahLst/>
              <a:cxnLst/>
              <a:rect r="r" b="b" t="t" l="l"/>
              <a:pathLst>
                <a:path h="640038" w="1837948">
                  <a:moveTo>
                    <a:pt x="0" y="0"/>
                  </a:moveTo>
                  <a:lnTo>
                    <a:pt x="1837948" y="0"/>
                  </a:lnTo>
                  <a:lnTo>
                    <a:pt x="1837948" y="640038"/>
                  </a:lnTo>
                  <a:lnTo>
                    <a:pt x="0" y="640038"/>
                  </a:lnTo>
                  <a:close/>
                </a:path>
              </a:pathLst>
            </a:custGeom>
            <a:solidFill>
              <a:srgbClr val="000000">
                <a:alpha val="0"/>
              </a:srgbClr>
            </a:solidFill>
          </p:spPr>
        </p:sp>
        <p:sp>
          <p:nvSpPr>
            <p:cNvPr name="TextBox 65" id="65"/>
            <p:cNvSpPr txBox="true"/>
            <p:nvPr/>
          </p:nvSpPr>
          <p:spPr>
            <a:xfrm>
              <a:off x="0" y="9525"/>
              <a:ext cx="1837948" cy="630513"/>
            </a:xfrm>
            <a:prstGeom prst="rect">
              <a:avLst/>
            </a:prstGeom>
          </p:spPr>
          <p:txBody>
            <a:bodyPr anchor="ctr" rtlCol="false" tIns="0" lIns="0" bIns="0" rIns="0"/>
            <a:lstStyle/>
            <a:p>
              <a:pPr algn="ctr">
                <a:lnSpc>
                  <a:spcPts val="2738"/>
                </a:lnSpc>
              </a:pPr>
              <a:r>
                <a:rPr lang="en-US" b="true" sz="2499" spc="-99">
                  <a:solidFill>
                    <a:srgbClr val="141414"/>
                  </a:solidFill>
                  <a:latin typeface="Nanum Square Bold"/>
                  <a:ea typeface="Nanum Square Bold"/>
                  <a:cs typeface="Nanum Square Bold"/>
                  <a:sym typeface="Nanum Square Bold"/>
                </a:rPr>
                <a:t>1,800만원</a:t>
              </a:r>
            </a:p>
          </p:txBody>
        </p:sp>
      </p:grpSp>
      <p:grpSp>
        <p:nvGrpSpPr>
          <p:cNvPr name="Group 66" id="66"/>
          <p:cNvGrpSpPr/>
          <p:nvPr/>
        </p:nvGrpSpPr>
        <p:grpSpPr>
          <a:xfrm rot="0">
            <a:off x="3742890" y="3681458"/>
            <a:ext cx="1824394" cy="116761"/>
            <a:chOff x="0" y="0"/>
            <a:chExt cx="2432525" cy="155681"/>
          </a:xfrm>
        </p:grpSpPr>
        <p:sp>
          <p:nvSpPr>
            <p:cNvPr name="Freeform 67" id="67"/>
            <p:cNvSpPr/>
            <p:nvPr/>
          </p:nvSpPr>
          <p:spPr>
            <a:xfrm flipH="false" flipV="false" rot="0">
              <a:off x="0" y="0"/>
              <a:ext cx="2432558" cy="155702"/>
            </a:xfrm>
            <a:custGeom>
              <a:avLst/>
              <a:gdLst/>
              <a:ahLst/>
              <a:cxnLst/>
              <a:rect r="r" b="b" t="t" l="l"/>
              <a:pathLst>
                <a:path h="155702" w="2432558">
                  <a:moveTo>
                    <a:pt x="0" y="0"/>
                  </a:moveTo>
                  <a:lnTo>
                    <a:pt x="2432558" y="0"/>
                  </a:lnTo>
                  <a:lnTo>
                    <a:pt x="2432558" y="155702"/>
                  </a:lnTo>
                  <a:lnTo>
                    <a:pt x="0" y="155702"/>
                  </a:lnTo>
                  <a:lnTo>
                    <a:pt x="0" y="0"/>
                  </a:lnTo>
                  <a:close/>
                </a:path>
              </a:pathLst>
            </a:custGeom>
            <a:blipFill>
              <a:blip r:embed="rId16"/>
              <a:stretch>
                <a:fillRect l="-3759" t="0" r="-3758" b="13"/>
              </a:stretch>
            </a:blipFill>
          </p:spPr>
        </p:sp>
      </p:grpSp>
      <p:grpSp>
        <p:nvGrpSpPr>
          <p:cNvPr name="Group 68" id="68"/>
          <p:cNvGrpSpPr/>
          <p:nvPr/>
        </p:nvGrpSpPr>
        <p:grpSpPr>
          <a:xfrm rot="0">
            <a:off x="1028700" y="978979"/>
            <a:ext cx="3557205" cy="395196"/>
            <a:chOff x="0" y="0"/>
            <a:chExt cx="4742940" cy="526928"/>
          </a:xfrm>
        </p:grpSpPr>
        <p:sp>
          <p:nvSpPr>
            <p:cNvPr name="Freeform 69" id="69"/>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70" id="70"/>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기대 효과</a:t>
              </a:r>
            </a:p>
          </p:txBody>
        </p:sp>
      </p:grpSp>
      <p:grpSp>
        <p:nvGrpSpPr>
          <p:cNvPr name="Group 71" id="71"/>
          <p:cNvGrpSpPr/>
          <p:nvPr/>
        </p:nvGrpSpPr>
        <p:grpSpPr>
          <a:xfrm rot="0">
            <a:off x="1028700" y="1374175"/>
            <a:ext cx="7789185" cy="955113"/>
            <a:chOff x="0" y="0"/>
            <a:chExt cx="10385580" cy="1273484"/>
          </a:xfrm>
        </p:grpSpPr>
        <p:sp>
          <p:nvSpPr>
            <p:cNvPr name="Freeform 72" id="72"/>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73" id="73"/>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정량적 효과</a:t>
              </a:r>
            </a:p>
          </p:txBody>
        </p:sp>
      </p:grpSp>
      <p:grpSp>
        <p:nvGrpSpPr>
          <p:cNvPr name="Group 74" id="74"/>
          <p:cNvGrpSpPr/>
          <p:nvPr/>
        </p:nvGrpSpPr>
        <p:grpSpPr>
          <a:xfrm rot="0">
            <a:off x="1047750" y="2329288"/>
            <a:ext cx="12847663" cy="871451"/>
            <a:chOff x="0" y="0"/>
            <a:chExt cx="17130218" cy="1161935"/>
          </a:xfrm>
        </p:grpSpPr>
        <p:sp>
          <p:nvSpPr>
            <p:cNvPr name="Freeform 75" id="75"/>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76" id="76"/>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SI 외주 사업 비용</a:t>
              </a:r>
            </a:p>
            <a:p>
              <a:pPr algn="l">
                <a:lnSpc>
                  <a:spcPts val="3802"/>
                </a:lnSpc>
              </a:pPr>
            </a:p>
          </p:txBody>
        </p:sp>
      </p:grpSp>
      <p:grpSp>
        <p:nvGrpSpPr>
          <p:cNvPr name="Group 77" id="77"/>
          <p:cNvGrpSpPr/>
          <p:nvPr/>
        </p:nvGrpSpPr>
        <p:grpSpPr>
          <a:xfrm rot="0">
            <a:off x="329171" y="209742"/>
            <a:ext cx="18054079" cy="115550"/>
            <a:chOff x="0" y="0"/>
            <a:chExt cx="4754984" cy="30433"/>
          </a:xfrm>
        </p:grpSpPr>
        <p:sp>
          <p:nvSpPr>
            <p:cNvPr name="Freeform 78" id="78"/>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79" id="79"/>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2986513"/>
            <a:ext cx="16700500" cy="6572811"/>
            <a:chOff x="0" y="0"/>
            <a:chExt cx="22267333" cy="8763748"/>
          </a:xfrm>
        </p:grpSpPr>
        <p:sp>
          <p:nvSpPr>
            <p:cNvPr name="Freeform 3" id="3"/>
            <p:cNvSpPr/>
            <p:nvPr/>
          </p:nvSpPr>
          <p:spPr>
            <a:xfrm flipH="false" flipV="false" rot="0">
              <a:off x="0" y="0"/>
              <a:ext cx="22267290" cy="8763747"/>
            </a:xfrm>
            <a:custGeom>
              <a:avLst/>
              <a:gdLst/>
              <a:ahLst/>
              <a:cxnLst/>
              <a:rect r="r" b="b" t="t" l="l"/>
              <a:pathLst>
                <a:path h="8763747" w="22267290">
                  <a:moveTo>
                    <a:pt x="635000" y="0"/>
                  </a:moveTo>
                  <a:lnTo>
                    <a:pt x="21632290" y="0"/>
                  </a:lnTo>
                  <a:cubicBezTo>
                    <a:pt x="21982992" y="0"/>
                    <a:pt x="22267290" y="284299"/>
                    <a:pt x="22267290" y="635000"/>
                  </a:cubicBezTo>
                  <a:lnTo>
                    <a:pt x="22267290" y="8128747"/>
                  </a:lnTo>
                  <a:cubicBezTo>
                    <a:pt x="22267290" y="8297159"/>
                    <a:pt x="22200389" y="8458674"/>
                    <a:pt x="22081303" y="8577760"/>
                  </a:cubicBezTo>
                  <a:cubicBezTo>
                    <a:pt x="21962218" y="8696846"/>
                    <a:pt x="21800703" y="8763747"/>
                    <a:pt x="21632290" y="8763747"/>
                  </a:cubicBezTo>
                  <a:lnTo>
                    <a:pt x="635000" y="8763747"/>
                  </a:lnTo>
                  <a:cubicBezTo>
                    <a:pt x="466588" y="8763747"/>
                    <a:pt x="305073" y="8696846"/>
                    <a:pt x="185987" y="8577760"/>
                  </a:cubicBezTo>
                  <a:cubicBezTo>
                    <a:pt x="66902" y="8458674"/>
                    <a:pt x="0" y="8297159"/>
                    <a:pt x="0" y="8128747"/>
                  </a:cubicBezTo>
                  <a:lnTo>
                    <a:pt x="0" y="635000"/>
                  </a:lnTo>
                  <a:cubicBezTo>
                    <a:pt x="0" y="284299"/>
                    <a:pt x="284299" y="0"/>
                    <a:pt x="635000" y="0"/>
                  </a:cubicBezTo>
                  <a:close/>
                </a:path>
              </a:pathLst>
            </a:custGeom>
            <a:blipFill>
              <a:blip r:embed="rId3"/>
              <a:stretch>
                <a:fillRect l="0" t="-16345" r="0" b="-16345"/>
              </a:stretch>
            </a:blipFill>
          </p:spPr>
        </p:sp>
      </p:grpSp>
      <p:grpSp>
        <p:nvGrpSpPr>
          <p:cNvPr name="Group 4" id="4"/>
          <p:cNvGrpSpPr/>
          <p:nvPr/>
        </p:nvGrpSpPr>
        <p:grpSpPr>
          <a:xfrm rot="0">
            <a:off x="3742890" y="3681458"/>
            <a:ext cx="1824394" cy="1503300"/>
            <a:chOff x="0" y="0"/>
            <a:chExt cx="2432525" cy="2004400"/>
          </a:xfrm>
        </p:grpSpPr>
        <p:sp>
          <p:nvSpPr>
            <p:cNvPr name="Freeform 5" id="5"/>
            <p:cNvSpPr/>
            <p:nvPr/>
          </p:nvSpPr>
          <p:spPr>
            <a:xfrm flipH="false" flipV="false" rot="0">
              <a:off x="0" y="0"/>
              <a:ext cx="2432558" cy="2004441"/>
            </a:xfrm>
            <a:custGeom>
              <a:avLst/>
              <a:gdLst/>
              <a:ahLst/>
              <a:cxnLst/>
              <a:rect r="r" b="b" t="t" l="l"/>
              <a:pathLst>
                <a:path h="2004441" w="2432558">
                  <a:moveTo>
                    <a:pt x="0" y="0"/>
                  </a:moveTo>
                  <a:lnTo>
                    <a:pt x="2432558" y="0"/>
                  </a:lnTo>
                  <a:lnTo>
                    <a:pt x="2432558" y="2004441"/>
                  </a:lnTo>
                  <a:lnTo>
                    <a:pt x="0" y="2004441"/>
                  </a:lnTo>
                  <a:lnTo>
                    <a:pt x="0" y="0"/>
                  </a:lnTo>
                  <a:close/>
                </a:path>
              </a:pathLst>
            </a:custGeom>
            <a:blipFill>
              <a:blip r:embed="rId4"/>
              <a:stretch>
                <a:fillRect l="-156" t="0" r="-155" b="2"/>
              </a:stretch>
            </a:blipFill>
          </p:spPr>
        </p:sp>
      </p:grpSp>
      <p:grpSp>
        <p:nvGrpSpPr>
          <p:cNvPr name="Group 6" id="6"/>
          <p:cNvGrpSpPr/>
          <p:nvPr/>
        </p:nvGrpSpPr>
        <p:grpSpPr>
          <a:xfrm rot="0">
            <a:off x="3742890" y="3681458"/>
            <a:ext cx="1824394" cy="116761"/>
            <a:chOff x="0" y="0"/>
            <a:chExt cx="2432525" cy="155681"/>
          </a:xfrm>
        </p:grpSpPr>
        <p:sp>
          <p:nvSpPr>
            <p:cNvPr name="Freeform 7" id="7"/>
            <p:cNvSpPr/>
            <p:nvPr/>
          </p:nvSpPr>
          <p:spPr>
            <a:xfrm flipH="false" flipV="false" rot="0">
              <a:off x="0" y="0"/>
              <a:ext cx="2432558" cy="155702"/>
            </a:xfrm>
            <a:custGeom>
              <a:avLst/>
              <a:gdLst/>
              <a:ahLst/>
              <a:cxnLst/>
              <a:rect r="r" b="b" t="t" l="l"/>
              <a:pathLst>
                <a:path h="155702" w="2432558">
                  <a:moveTo>
                    <a:pt x="0" y="0"/>
                  </a:moveTo>
                  <a:lnTo>
                    <a:pt x="2432558" y="0"/>
                  </a:lnTo>
                  <a:lnTo>
                    <a:pt x="2432558" y="155702"/>
                  </a:lnTo>
                  <a:lnTo>
                    <a:pt x="0" y="155702"/>
                  </a:lnTo>
                  <a:lnTo>
                    <a:pt x="0" y="0"/>
                  </a:lnTo>
                  <a:close/>
                </a:path>
              </a:pathLst>
            </a:custGeom>
            <a:blipFill>
              <a:blip r:embed="rId5"/>
              <a:stretch>
                <a:fillRect l="-3759" t="0" r="-3758" b="13"/>
              </a:stretch>
            </a:blipFill>
          </p:spPr>
        </p:sp>
      </p:grpSp>
      <p:grpSp>
        <p:nvGrpSpPr>
          <p:cNvPr name="Group 8" id="8"/>
          <p:cNvGrpSpPr/>
          <p:nvPr/>
        </p:nvGrpSpPr>
        <p:grpSpPr>
          <a:xfrm rot="0">
            <a:off x="3947780" y="3927180"/>
            <a:ext cx="1414614" cy="465341"/>
            <a:chOff x="0" y="0"/>
            <a:chExt cx="1886152" cy="620455"/>
          </a:xfrm>
        </p:grpSpPr>
        <p:sp>
          <p:nvSpPr>
            <p:cNvPr name="Freeform 9" id="9"/>
            <p:cNvSpPr/>
            <p:nvPr/>
          </p:nvSpPr>
          <p:spPr>
            <a:xfrm flipH="false" flipV="false" rot="0">
              <a:off x="0" y="0"/>
              <a:ext cx="1886152" cy="620455"/>
            </a:xfrm>
            <a:custGeom>
              <a:avLst/>
              <a:gdLst/>
              <a:ahLst/>
              <a:cxnLst/>
              <a:rect r="r" b="b" t="t" l="l"/>
              <a:pathLst>
                <a:path h="620455" w="1886152">
                  <a:moveTo>
                    <a:pt x="0" y="0"/>
                  </a:moveTo>
                  <a:lnTo>
                    <a:pt x="1886152" y="0"/>
                  </a:lnTo>
                  <a:lnTo>
                    <a:pt x="1886152" y="620455"/>
                  </a:lnTo>
                  <a:lnTo>
                    <a:pt x="0" y="620455"/>
                  </a:lnTo>
                  <a:close/>
                </a:path>
              </a:pathLst>
            </a:custGeom>
            <a:solidFill>
              <a:srgbClr val="000000">
                <a:alpha val="0"/>
              </a:srgbClr>
            </a:solidFill>
          </p:spPr>
        </p:sp>
        <p:sp>
          <p:nvSpPr>
            <p:cNvPr name="TextBox 10" id="10"/>
            <p:cNvSpPr txBox="true"/>
            <p:nvPr/>
          </p:nvSpPr>
          <p:spPr>
            <a:xfrm>
              <a:off x="0" y="9525"/>
              <a:ext cx="1886152" cy="610930"/>
            </a:xfrm>
            <a:prstGeom prst="rect">
              <a:avLst/>
            </a:prstGeom>
          </p:spPr>
          <p:txBody>
            <a:bodyPr anchor="ctr" rtlCol="false" tIns="0" lIns="0" bIns="0" rIns="0"/>
            <a:lstStyle/>
            <a:p>
              <a:pPr algn="ctr">
                <a:lnSpc>
                  <a:spcPts val="1752"/>
                </a:lnSpc>
              </a:pPr>
              <a:r>
                <a:rPr lang="en-US" b="true" sz="1600" spc="-100">
                  <a:solidFill>
                    <a:srgbClr val="141414"/>
                  </a:solidFill>
                  <a:latin typeface="Nanum Square Bold"/>
                  <a:ea typeface="Nanum Square Bold"/>
                  <a:cs typeface="Nanum Square Bold"/>
                  <a:sym typeface="Nanum Square Bold"/>
                </a:rPr>
                <a:t>고급 개발자 , DE</a:t>
              </a:r>
            </a:p>
          </p:txBody>
        </p:sp>
      </p:grpSp>
      <p:grpSp>
        <p:nvGrpSpPr>
          <p:cNvPr name="Group 11" id="11"/>
          <p:cNvGrpSpPr/>
          <p:nvPr/>
        </p:nvGrpSpPr>
        <p:grpSpPr>
          <a:xfrm rot="0">
            <a:off x="3882590" y="4525871"/>
            <a:ext cx="1544994" cy="480028"/>
            <a:chOff x="0" y="0"/>
            <a:chExt cx="2059992" cy="640038"/>
          </a:xfrm>
        </p:grpSpPr>
        <p:sp>
          <p:nvSpPr>
            <p:cNvPr name="Freeform 12" id="12"/>
            <p:cNvSpPr/>
            <p:nvPr/>
          </p:nvSpPr>
          <p:spPr>
            <a:xfrm flipH="false" flipV="false" rot="0">
              <a:off x="0" y="0"/>
              <a:ext cx="2059992" cy="640038"/>
            </a:xfrm>
            <a:custGeom>
              <a:avLst/>
              <a:gdLst/>
              <a:ahLst/>
              <a:cxnLst/>
              <a:rect r="r" b="b" t="t" l="l"/>
              <a:pathLst>
                <a:path h="640038" w="2059992">
                  <a:moveTo>
                    <a:pt x="0" y="0"/>
                  </a:moveTo>
                  <a:lnTo>
                    <a:pt x="2059992" y="0"/>
                  </a:lnTo>
                  <a:lnTo>
                    <a:pt x="2059992" y="640038"/>
                  </a:lnTo>
                  <a:lnTo>
                    <a:pt x="0" y="640038"/>
                  </a:lnTo>
                  <a:close/>
                </a:path>
              </a:pathLst>
            </a:custGeom>
            <a:solidFill>
              <a:srgbClr val="000000">
                <a:alpha val="0"/>
              </a:srgbClr>
            </a:solidFill>
          </p:spPr>
        </p:sp>
        <p:sp>
          <p:nvSpPr>
            <p:cNvPr name="TextBox 13" id="13"/>
            <p:cNvSpPr txBox="true"/>
            <p:nvPr/>
          </p:nvSpPr>
          <p:spPr>
            <a:xfrm>
              <a:off x="0" y="9525"/>
              <a:ext cx="2059992" cy="630513"/>
            </a:xfrm>
            <a:prstGeom prst="rect">
              <a:avLst/>
            </a:prstGeom>
          </p:spPr>
          <p:txBody>
            <a:bodyPr anchor="ctr" rtlCol="false" tIns="0" lIns="0" bIns="0" rIns="0"/>
            <a:lstStyle/>
            <a:p>
              <a:pPr algn="ctr">
                <a:lnSpc>
                  <a:spcPts val="2738"/>
                </a:lnSpc>
              </a:pPr>
              <a:r>
                <a:rPr lang="en-US" b="true" sz="2499" spc="-99">
                  <a:solidFill>
                    <a:srgbClr val="141414"/>
                  </a:solidFill>
                  <a:latin typeface="Nanum Square Bold"/>
                  <a:ea typeface="Nanum Square Bold"/>
                  <a:cs typeface="Nanum Square Bold"/>
                  <a:sym typeface="Nanum Square Bold"/>
                </a:rPr>
                <a:t>1,800만원</a:t>
              </a:r>
            </a:p>
          </p:txBody>
        </p:sp>
      </p:grpSp>
      <p:grpSp>
        <p:nvGrpSpPr>
          <p:cNvPr name="Group 14" id="14"/>
          <p:cNvGrpSpPr/>
          <p:nvPr/>
        </p:nvGrpSpPr>
        <p:grpSpPr>
          <a:xfrm rot="5400000">
            <a:off x="10842947" y="8140700"/>
            <a:ext cx="787400" cy="25400"/>
            <a:chOff x="0" y="0"/>
            <a:chExt cx="1049867" cy="33867"/>
          </a:xfrm>
        </p:grpSpPr>
        <p:sp>
          <p:nvSpPr>
            <p:cNvPr name="Freeform 15" id="15"/>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6"/>
              <a:stretch>
                <a:fillRect l="0" t="-6016" r="4" b="-5891"/>
              </a:stretch>
            </a:blipFill>
          </p:spPr>
        </p:sp>
      </p:grpSp>
      <p:grpSp>
        <p:nvGrpSpPr>
          <p:cNvPr name="Group 16" id="16"/>
          <p:cNvGrpSpPr/>
          <p:nvPr/>
        </p:nvGrpSpPr>
        <p:grpSpPr>
          <a:xfrm rot="0">
            <a:off x="3378200" y="7447006"/>
            <a:ext cx="13093700" cy="1689100"/>
            <a:chOff x="0" y="0"/>
            <a:chExt cx="17458267" cy="2252133"/>
          </a:xfrm>
        </p:grpSpPr>
        <p:sp>
          <p:nvSpPr>
            <p:cNvPr name="Freeform 17" id="17"/>
            <p:cNvSpPr/>
            <p:nvPr/>
          </p:nvSpPr>
          <p:spPr>
            <a:xfrm flipH="false" flipV="false" rot="0">
              <a:off x="0" y="0"/>
              <a:ext cx="17458310" cy="2252091"/>
            </a:xfrm>
            <a:custGeom>
              <a:avLst/>
              <a:gdLst/>
              <a:ahLst/>
              <a:cxnLst/>
              <a:rect r="r" b="b" t="t" l="l"/>
              <a:pathLst>
                <a:path h="2252091" w="17458310">
                  <a:moveTo>
                    <a:pt x="0" y="0"/>
                  </a:moveTo>
                  <a:lnTo>
                    <a:pt x="17458310" y="0"/>
                  </a:lnTo>
                  <a:lnTo>
                    <a:pt x="17458310" y="2252091"/>
                  </a:lnTo>
                  <a:lnTo>
                    <a:pt x="0" y="2252091"/>
                  </a:lnTo>
                  <a:lnTo>
                    <a:pt x="0" y="0"/>
                  </a:lnTo>
                  <a:close/>
                </a:path>
              </a:pathLst>
            </a:custGeom>
            <a:blipFill>
              <a:blip r:embed="rId7"/>
              <a:stretch>
                <a:fillRect l="0" t="-175" r="0" b="-177"/>
              </a:stretch>
            </a:blipFill>
          </p:spPr>
        </p:sp>
      </p:grpSp>
      <p:sp>
        <p:nvSpPr>
          <p:cNvPr name="Freeform 18" id="18"/>
          <p:cNvSpPr/>
          <p:nvPr/>
        </p:nvSpPr>
        <p:spPr>
          <a:xfrm flipH="false" flipV="false" rot="0">
            <a:off x="3742890" y="7647031"/>
            <a:ext cx="1073589" cy="1171575"/>
          </a:xfrm>
          <a:custGeom>
            <a:avLst/>
            <a:gdLst/>
            <a:ahLst/>
            <a:cxnLst/>
            <a:rect r="r" b="b" t="t" l="l"/>
            <a:pathLst>
              <a:path h="1171575" w="1073589">
                <a:moveTo>
                  <a:pt x="0" y="0"/>
                </a:moveTo>
                <a:lnTo>
                  <a:pt x="1073589" y="0"/>
                </a:lnTo>
                <a:lnTo>
                  <a:pt x="1073589" y="1171575"/>
                </a:lnTo>
                <a:lnTo>
                  <a:pt x="0" y="1171575"/>
                </a:lnTo>
                <a:lnTo>
                  <a:pt x="0" y="0"/>
                </a:lnTo>
                <a:close/>
              </a:path>
            </a:pathLst>
          </a:custGeom>
          <a:blipFill>
            <a:blip r:embed="rId8">
              <a:extLst>
                <a:ext uri="{96DAC541-7B7A-43D3-8B79-37D633B846F1}">
                  <asvg:svgBlip xmlns:asvg="http://schemas.microsoft.com/office/drawing/2016/SVG/main" r:embed="rId9"/>
                </a:ext>
              </a:extLst>
            </a:blip>
            <a:stretch>
              <a:fillRect l="0" t="-278" r="0" b="-278"/>
            </a:stretch>
          </a:blipFill>
        </p:spPr>
      </p:sp>
      <p:grpSp>
        <p:nvGrpSpPr>
          <p:cNvPr name="Group 19" id="19"/>
          <p:cNvGrpSpPr/>
          <p:nvPr/>
        </p:nvGrpSpPr>
        <p:grpSpPr>
          <a:xfrm rot="5400000">
            <a:off x="6145317" y="8305800"/>
            <a:ext cx="787400" cy="25400"/>
            <a:chOff x="0" y="0"/>
            <a:chExt cx="1049867" cy="33867"/>
          </a:xfrm>
        </p:grpSpPr>
        <p:sp>
          <p:nvSpPr>
            <p:cNvPr name="Freeform 20" id="20"/>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10">
                <a:alphaModFix amt="50000"/>
              </a:blip>
              <a:stretch>
                <a:fillRect l="0" t="-6016" r="4" b="-5891"/>
              </a:stretch>
            </a:blipFill>
          </p:spPr>
        </p:sp>
      </p:grpSp>
      <p:grpSp>
        <p:nvGrpSpPr>
          <p:cNvPr name="Group 21" id="21"/>
          <p:cNvGrpSpPr/>
          <p:nvPr/>
        </p:nvGrpSpPr>
        <p:grpSpPr>
          <a:xfrm rot="0">
            <a:off x="7219950" y="7890297"/>
            <a:ext cx="8718115" cy="802518"/>
            <a:chOff x="0" y="0"/>
            <a:chExt cx="11624153" cy="1070024"/>
          </a:xfrm>
        </p:grpSpPr>
        <p:sp>
          <p:nvSpPr>
            <p:cNvPr name="Freeform 22" id="22"/>
            <p:cNvSpPr/>
            <p:nvPr/>
          </p:nvSpPr>
          <p:spPr>
            <a:xfrm flipH="false" flipV="false" rot="0">
              <a:off x="0" y="0"/>
              <a:ext cx="11624153" cy="1070024"/>
            </a:xfrm>
            <a:custGeom>
              <a:avLst/>
              <a:gdLst/>
              <a:ahLst/>
              <a:cxnLst/>
              <a:rect r="r" b="b" t="t" l="l"/>
              <a:pathLst>
                <a:path h="1070024" w="11624153">
                  <a:moveTo>
                    <a:pt x="0" y="0"/>
                  </a:moveTo>
                  <a:lnTo>
                    <a:pt x="11624153" y="0"/>
                  </a:lnTo>
                  <a:lnTo>
                    <a:pt x="11624153" y="1070024"/>
                  </a:lnTo>
                  <a:lnTo>
                    <a:pt x="0" y="1070024"/>
                  </a:lnTo>
                  <a:close/>
                </a:path>
              </a:pathLst>
            </a:custGeom>
            <a:solidFill>
              <a:srgbClr val="000000">
                <a:alpha val="0"/>
              </a:srgbClr>
            </a:solidFill>
          </p:spPr>
        </p:sp>
        <p:sp>
          <p:nvSpPr>
            <p:cNvPr name="TextBox 23" id="23"/>
            <p:cNvSpPr txBox="true"/>
            <p:nvPr/>
          </p:nvSpPr>
          <p:spPr>
            <a:xfrm>
              <a:off x="0" y="-95250"/>
              <a:ext cx="11624153" cy="1165274"/>
            </a:xfrm>
            <a:prstGeom prst="rect">
              <a:avLst/>
            </a:prstGeom>
          </p:spPr>
          <p:txBody>
            <a:bodyPr anchor="ctr" rtlCol="false" tIns="0" lIns="0" bIns="0" rIns="0"/>
            <a:lstStyle/>
            <a:p>
              <a:pPr algn="l">
                <a:lnSpc>
                  <a:spcPts val="3345"/>
                </a:lnSpc>
              </a:pPr>
              <a:r>
                <a:rPr lang="en-US" sz="2099">
                  <a:solidFill>
                    <a:srgbClr val="FFFFFF"/>
                  </a:solidFill>
                  <a:latin typeface="Nanum Square"/>
                  <a:ea typeface="Nanum Square"/>
                  <a:cs typeface="Nanum Square"/>
                  <a:sym typeface="Nanum Square"/>
                </a:rPr>
                <a:t>1년간 4명으로 구성된 5gears가 제작한 플랫폼 이용시 , </a:t>
              </a:r>
            </a:p>
            <a:p>
              <a:pPr algn="l">
                <a:lnSpc>
                  <a:spcPts val="3346"/>
                </a:lnSpc>
              </a:pPr>
              <a:r>
                <a:rPr lang="en-US" sz="2099">
                  <a:solidFill>
                    <a:srgbClr val="FFFFFF"/>
                  </a:solidFill>
                  <a:latin typeface="Nanum Square"/>
                  <a:ea typeface="Nanum Square"/>
                  <a:cs typeface="Nanum Square"/>
                  <a:sym typeface="Nanum Square"/>
                </a:rPr>
                <a:t>약 4억 3천만원의 비용이 발생하므로 SI 사업 대비 약 50% 비용 절감 가능</a:t>
              </a:r>
            </a:p>
          </p:txBody>
        </p:sp>
      </p:grpSp>
      <p:grpSp>
        <p:nvGrpSpPr>
          <p:cNvPr name="Group 24" id="24"/>
          <p:cNvGrpSpPr/>
          <p:nvPr/>
        </p:nvGrpSpPr>
        <p:grpSpPr>
          <a:xfrm rot="0">
            <a:off x="3742890" y="5575284"/>
            <a:ext cx="1824394" cy="1503300"/>
            <a:chOff x="0" y="0"/>
            <a:chExt cx="2432525" cy="2004400"/>
          </a:xfrm>
        </p:grpSpPr>
        <p:sp>
          <p:nvSpPr>
            <p:cNvPr name="Freeform 25" id="25"/>
            <p:cNvSpPr/>
            <p:nvPr/>
          </p:nvSpPr>
          <p:spPr>
            <a:xfrm flipH="false" flipV="false" rot="0">
              <a:off x="0" y="0"/>
              <a:ext cx="2432558" cy="2004441"/>
            </a:xfrm>
            <a:custGeom>
              <a:avLst/>
              <a:gdLst/>
              <a:ahLst/>
              <a:cxnLst/>
              <a:rect r="r" b="b" t="t" l="l"/>
              <a:pathLst>
                <a:path h="2004441" w="2432558">
                  <a:moveTo>
                    <a:pt x="0" y="0"/>
                  </a:moveTo>
                  <a:lnTo>
                    <a:pt x="2432558" y="0"/>
                  </a:lnTo>
                  <a:lnTo>
                    <a:pt x="2432558" y="2004441"/>
                  </a:lnTo>
                  <a:lnTo>
                    <a:pt x="0" y="2004441"/>
                  </a:lnTo>
                  <a:lnTo>
                    <a:pt x="0" y="0"/>
                  </a:lnTo>
                  <a:close/>
                </a:path>
              </a:pathLst>
            </a:custGeom>
            <a:blipFill>
              <a:blip r:embed="rId4"/>
              <a:stretch>
                <a:fillRect l="-156" t="0" r="-155" b="2"/>
              </a:stretch>
            </a:blipFill>
          </p:spPr>
        </p:sp>
      </p:grpSp>
      <p:grpSp>
        <p:nvGrpSpPr>
          <p:cNvPr name="Group 26" id="26"/>
          <p:cNvGrpSpPr/>
          <p:nvPr/>
        </p:nvGrpSpPr>
        <p:grpSpPr>
          <a:xfrm rot="0">
            <a:off x="4020087" y="6441105"/>
            <a:ext cx="1270000" cy="480028"/>
            <a:chOff x="0" y="0"/>
            <a:chExt cx="1693333" cy="640038"/>
          </a:xfrm>
        </p:grpSpPr>
        <p:sp>
          <p:nvSpPr>
            <p:cNvPr name="Freeform 27" id="27"/>
            <p:cNvSpPr/>
            <p:nvPr/>
          </p:nvSpPr>
          <p:spPr>
            <a:xfrm flipH="false" flipV="false" rot="0">
              <a:off x="0" y="0"/>
              <a:ext cx="1693333" cy="640038"/>
            </a:xfrm>
            <a:custGeom>
              <a:avLst/>
              <a:gdLst/>
              <a:ahLst/>
              <a:cxnLst/>
              <a:rect r="r" b="b" t="t" l="l"/>
              <a:pathLst>
                <a:path h="640038" w="1693333">
                  <a:moveTo>
                    <a:pt x="0" y="0"/>
                  </a:moveTo>
                  <a:lnTo>
                    <a:pt x="1693333" y="0"/>
                  </a:lnTo>
                  <a:lnTo>
                    <a:pt x="1693333" y="640038"/>
                  </a:lnTo>
                  <a:lnTo>
                    <a:pt x="0" y="640038"/>
                  </a:lnTo>
                  <a:close/>
                </a:path>
              </a:pathLst>
            </a:custGeom>
            <a:solidFill>
              <a:srgbClr val="000000">
                <a:alpha val="0"/>
              </a:srgbClr>
            </a:solidFill>
          </p:spPr>
        </p:sp>
        <p:sp>
          <p:nvSpPr>
            <p:cNvPr name="TextBox 28" id="28"/>
            <p:cNvSpPr txBox="true"/>
            <p:nvPr/>
          </p:nvSpPr>
          <p:spPr>
            <a:xfrm>
              <a:off x="0" y="9525"/>
              <a:ext cx="1693333" cy="630513"/>
            </a:xfrm>
            <a:prstGeom prst="rect">
              <a:avLst/>
            </a:prstGeom>
          </p:spPr>
          <p:txBody>
            <a:bodyPr anchor="ctr" rtlCol="false" tIns="0" lIns="0" bIns="0" rIns="0"/>
            <a:lstStyle/>
            <a:p>
              <a:pPr algn="ctr">
                <a:lnSpc>
                  <a:spcPts val="2738"/>
                </a:lnSpc>
              </a:pPr>
              <a:r>
                <a:rPr lang="en-US" b="true" sz="2499" spc="-99">
                  <a:solidFill>
                    <a:srgbClr val="141414"/>
                  </a:solidFill>
                  <a:latin typeface="Nanum Square Bold"/>
                  <a:ea typeface="Nanum Square Bold"/>
                  <a:cs typeface="Nanum Square Bold"/>
                  <a:sym typeface="Nanum Square Bold"/>
                </a:rPr>
                <a:t>600만원</a:t>
              </a:r>
            </a:p>
          </p:txBody>
        </p:sp>
      </p:grpSp>
      <p:grpSp>
        <p:nvGrpSpPr>
          <p:cNvPr name="Group 29" id="29"/>
          <p:cNvGrpSpPr/>
          <p:nvPr/>
        </p:nvGrpSpPr>
        <p:grpSpPr>
          <a:xfrm rot="0">
            <a:off x="3947780" y="5854320"/>
            <a:ext cx="1414614" cy="465341"/>
            <a:chOff x="0" y="0"/>
            <a:chExt cx="1886152" cy="620455"/>
          </a:xfrm>
        </p:grpSpPr>
        <p:sp>
          <p:nvSpPr>
            <p:cNvPr name="Freeform 30" id="30"/>
            <p:cNvSpPr/>
            <p:nvPr/>
          </p:nvSpPr>
          <p:spPr>
            <a:xfrm flipH="false" flipV="false" rot="0">
              <a:off x="0" y="0"/>
              <a:ext cx="1886152" cy="620455"/>
            </a:xfrm>
            <a:custGeom>
              <a:avLst/>
              <a:gdLst/>
              <a:ahLst/>
              <a:cxnLst/>
              <a:rect r="r" b="b" t="t" l="l"/>
              <a:pathLst>
                <a:path h="620455" w="1886152">
                  <a:moveTo>
                    <a:pt x="0" y="0"/>
                  </a:moveTo>
                  <a:lnTo>
                    <a:pt x="1886152" y="0"/>
                  </a:lnTo>
                  <a:lnTo>
                    <a:pt x="1886152" y="620455"/>
                  </a:lnTo>
                  <a:lnTo>
                    <a:pt x="0" y="620455"/>
                  </a:lnTo>
                  <a:close/>
                </a:path>
              </a:pathLst>
            </a:custGeom>
            <a:solidFill>
              <a:srgbClr val="000000">
                <a:alpha val="0"/>
              </a:srgbClr>
            </a:solidFill>
          </p:spPr>
        </p:sp>
        <p:sp>
          <p:nvSpPr>
            <p:cNvPr name="TextBox 31" id="31"/>
            <p:cNvSpPr txBox="true"/>
            <p:nvPr/>
          </p:nvSpPr>
          <p:spPr>
            <a:xfrm>
              <a:off x="0" y="9525"/>
              <a:ext cx="1886152" cy="610930"/>
            </a:xfrm>
            <a:prstGeom prst="rect">
              <a:avLst/>
            </a:prstGeom>
          </p:spPr>
          <p:txBody>
            <a:bodyPr anchor="ctr" rtlCol="false" tIns="0" lIns="0" bIns="0" rIns="0"/>
            <a:lstStyle/>
            <a:p>
              <a:pPr algn="ctr">
                <a:lnSpc>
                  <a:spcPts val="1752"/>
                </a:lnSpc>
              </a:pPr>
              <a:r>
                <a:rPr lang="en-US" b="true" sz="1600" spc="-100">
                  <a:solidFill>
                    <a:srgbClr val="141414"/>
                  </a:solidFill>
                  <a:latin typeface="Nanum Square Bold"/>
                  <a:ea typeface="Nanum Square Bold"/>
                  <a:cs typeface="Nanum Square Bold"/>
                  <a:sym typeface="Nanum Square Bold"/>
                </a:rPr>
                <a:t>중급 개발자, DE</a:t>
              </a:r>
            </a:p>
          </p:txBody>
        </p:sp>
      </p:grpSp>
      <p:sp>
        <p:nvSpPr>
          <p:cNvPr name="Freeform 32" id="32"/>
          <p:cNvSpPr/>
          <p:nvPr/>
        </p:nvSpPr>
        <p:spPr>
          <a:xfrm flipH="false" flipV="false" rot="0">
            <a:off x="6460654" y="5475478"/>
            <a:ext cx="1195479" cy="1702913"/>
          </a:xfrm>
          <a:custGeom>
            <a:avLst/>
            <a:gdLst/>
            <a:ahLst/>
            <a:cxnLst/>
            <a:rect r="r" b="b" t="t" l="l"/>
            <a:pathLst>
              <a:path h="1702913" w="1195479">
                <a:moveTo>
                  <a:pt x="0" y="0"/>
                </a:moveTo>
                <a:lnTo>
                  <a:pt x="1195479" y="0"/>
                </a:lnTo>
                <a:lnTo>
                  <a:pt x="1195479" y="1702913"/>
                </a:lnTo>
                <a:lnTo>
                  <a:pt x="0" y="1702913"/>
                </a:lnTo>
                <a:lnTo>
                  <a:pt x="0" y="0"/>
                </a:lnTo>
                <a:close/>
              </a:path>
            </a:pathLst>
          </a:custGeom>
          <a:blipFill>
            <a:blip r:embed="rId11">
              <a:alphaModFix amt="41999"/>
              <a:extLst>
                <a:ext uri="{96DAC541-7B7A-43D3-8B79-37D633B846F1}">
                  <asvg:svgBlip xmlns:asvg="http://schemas.microsoft.com/office/drawing/2016/SVG/main" r:embed="rId12"/>
                </a:ext>
              </a:extLst>
            </a:blip>
            <a:stretch>
              <a:fillRect l="-134" t="0" r="-134" b="0"/>
            </a:stretch>
          </a:blipFill>
        </p:spPr>
      </p:sp>
      <p:sp>
        <p:nvSpPr>
          <p:cNvPr name="Freeform 33" id="33"/>
          <p:cNvSpPr/>
          <p:nvPr/>
        </p:nvSpPr>
        <p:spPr>
          <a:xfrm flipH="false" flipV="false" rot="0">
            <a:off x="6614777" y="3830758"/>
            <a:ext cx="887232" cy="1312742"/>
          </a:xfrm>
          <a:custGeom>
            <a:avLst/>
            <a:gdLst/>
            <a:ahLst/>
            <a:cxnLst/>
            <a:rect r="r" b="b" t="t" l="l"/>
            <a:pathLst>
              <a:path h="1312742" w="887232">
                <a:moveTo>
                  <a:pt x="0" y="0"/>
                </a:moveTo>
                <a:lnTo>
                  <a:pt x="887232" y="0"/>
                </a:lnTo>
                <a:lnTo>
                  <a:pt x="887232" y="1312742"/>
                </a:lnTo>
                <a:lnTo>
                  <a:pt x="0" y="1312742"/>
                </a:lnTo>
                <a:lnTo>
                  <a:pt x="0" y="0"/>
                </a:lnTo>
                <a:close/>
              </a:path>
            </a:pathLst>
          </a:custGeom>
          <a:blipFill>
            <a:blip r:embed="rId13">
              <a:alphaModFix amt="41999"/>
              <a:extLst>
                <a:ext uri="{96DAC541-7B7A-43D3-8B79-37D633B846F1}">
                  <asvg:svgBlip xmlns:asvg="http://schemas.microsoft.com/office/drawing/2016/SVG/main" r:embed="rId14"/>
                </a:ext>
              </a:extLst>
            </a:blip>
            <a:stretch>
              <a:fillRect l="-391" t="0" r="-391" b="0"/>
            </a:stretch>
          </a:blipFill>
        </p:spPr>
      </p:sp>
      <p:grpSp>
        <p:nvGrpSpPr>
          <p:cNvPr name="Group 34" id="34"/>
          <p:cNvGrpSpPr/>
          <p:nvPr/>
        </p:nvGrpSpPr>
        <p:grpSpPr>
          <a:xfrm rot="0">
            <a:off x="3742890" y="5610923"/>
            <a:ext cx="1824394" cy="116761"/>
            <a:chOff x="0" y="0"/>
            <a:chExt cx="2432525" cy="155681"/>
          </a:xfrm>
        </p:grpSpPr>
        <p:sp>
          <p:nvSpPr>
            <p:cNvPr name="Freeform 35" id="35"/>
            <p:cNvSpPr/>
            <p:nvPr/>
          </p:nvSpPr>
          <p:spPr>
            <a:xfrm flipH="false" flipV="false" rot="0">
              <a:off x="0" y="0"/>
              <a:ext cx="2432558" cy="155702"/>
            </a:xfrm>
            <a:custGeom>
              <a:avLst/>
              <a:gdLst/>
              <a:ahLst/>
              <a:cxnLst/>
              <a:rect r="r" b="b" t="t" l="l"/>
              <a:pathLst>
                <a:path h="155702" w="2432558">
                  <a:moveTo>
                    <a:pt x="0" y="0"/>
                  </a:moveTo>
                  <a:lnTo>
                    <a:pt x="2432558" y="0"/>
                  </a:lnTo>
                  <a:lnTo>
                    <a:pt x="2432558" y="155702"/>
                  </a:lnTo>
                  <a:lnTo>
                    <a:pt x="0" y="155702"/>
                  </a:lnTo>
                  <a:lnTo>
                    <a:pt x="0" y="0"/>
                  </a:lnTo>
                  <a:close/>
                </a:path>
              </a:pathLst>
            </a:custGeom>
            <a:blipFill>
              <a:blip r:embed="rId5"/>
              <a:stretch>
                <a:fillRect l="-3759" t="0" r="-3758" b="13"/>
              </a:stretch>
            </a:blipFill>
          </p:spPr>
        </p:sp>
      </p:grpSp>
      <p:grpSp>
        <p:nvGrpSpPr>
          <p:cNvPr name="Group 36" id="36"/>
          <p:cNvGrpSpPr/>
          <p:nvPr/>
        </p:nvGrpSpPr>
        <p:grpSpPr>
          <a:xfrm rot="0">
            <a:off x="8579494" y="3730069"/>
            <a:ext cx="5651500" cy="1282700"/>
            <a:chOff x="0" y="0"/>
            <a:chExt cx="7535333" cy="1710267"/>
          </a:xfrm>
        </p:grpSpPr>
        <p:sp>
          <p:nvSpPr>
            <p:cNvPr name="Freeform 37" id="37"/>
            <p:cNvSpPr/>
            <p:nvPr/>
          </p:nvSpPr>
          <p:spPr>
            <a:xfrm flipH="false" flipV="false" rot="0">
              <a:off x="0" y="0"/>
              <a:ext cx="7535291" cy="1710309"/>
            </a:xfrm>
            <a:custGeom>
              <a:avLst/>
              <a:gdLst/>
              <a:ahLst/>
              <a:cxnLst/>
              <a:rect r="r" b="b" t="t" l="l"/>
              <a:pathLst>
                <a:path h="1710309" w="7535291">
                  <a:moveTo>
                    <a:pt x="0" y="0"/>
                  </a:moveTo>
                  <a:lnTo>
                    <a:pt x="7535291" y="0"/>
                  </a:lnTo>
                  <a:lnTo>
                    <a:pt x="7535291" y="1710309"/>
                  </a:lnTo>
                  <a:lnTo>
                    <a:pt x="0" y="1710309"/>
                  </a:lnTo>
                  <a:lnTo>
                    <a:pt x="0" y="0"/>
                  </a:lnTo>
                  <a:close/>
                </a:path>
              </a:pathLst>
            </a:custGeom>
            <a:blipFill>
              <a:blip r:embed="rId15"/>
              <a:stretch>
                <a:fillRect l="0" t="-523" r="0" b="-520"/>
              </a:stretch>
            </a:blipFill>
          </p:spPr>
        </p:sp>
      </p:grpSp>
      <p:grpSp>
        <p:nvGrpSpPr>
          <p:cNvPr name="Group 38" id="38"/>
          <p:cNvGrpSpPr/>
          <p:nvPr/>
        </p:nvGrpSpPr>
        <p:grpSpPr>
          <a:xfrm rot="0">
            <a:off x="8579494" y="5536644"/>
            <a:ext cx="5651500" cy="1282700"/>
            <a:chOff x="0" y="0"/>
            <a:chExt cx="7535333" cy="1710267"/>
          </a:xfrm>
        </p:grpSpPr>
        <p:sp>
          <p:nvSpPr>
            <p:cNvPr name="Freeform 39" id="39"/>
            <p:cNvSpPr/>
            <p:nvPr/>
          </p:nvSpPr>
          <p:spPr>
            <a:xfrm flipH="false" flipV="false" rot="0">
              <a:off x="0" y="0"/>
              <a:ext cx="7535291" cy="1710309"/>
            </a:xfrm>
            <a:custGeom>
              <a:avLst/>
              <a:gdLst/>
              <a:ahLst/>
              <a:cxnLst/>
              <a:rect r="r" b="b" t="t" l="l"/>
              <a:pathLst>
                <a:path h="1710309" w="7535291">
                  <a:moveTo>
                    <a:pt x="0" y="0"/>
                  </a:moveTo>
                  <a:lnTo>
                    <a:pt x="7535291" y="0"/>
                  </a:lnTo>
                  <a:lnTo>
                    <a:pt x="7535291" y="1710309"/>
                  </a:lnTo>
                  <a:lnTo>
                    <a:pt x="0" y="1710309"/>
                  </a:lnTo>
                  <a:lnTo>
                    <a:pt x="0" y="0"/>
                  </a:lnTo>
                  <a:close/>
                </a:path>
              </a:pathLst>
            </a:custGeom>
            <a:blipFill>
              <a:blip r:embed="rId15"/>
              <a:stretch>
                <a:fillRect l="0" t="-523" r="0" b="-520"/>
              </a:stretch>
            </a:blipFill>
          </p:spPr>
        </p:sp>
      </p:grpSp>
      <p:grpSp>
        <p:nvGrpSpPr>
          <p:cNvPr name="Group 40" id="40"/>
          <p:cNvGrpSpPr/>
          <p:nvPr/>
        </p:nvGrpSpPr>
        <p:grpSpPr>
          <a:xfrm rot="0">
            <a:off x="9309100" y="5971860"/>
            <a:ext cx="1698625" cy="383071"/>
            <a:chOff x="0" y="0"/>
            <a:chExt cx="2264833" cy="510761"/>
          </a:xfrm>
        </p:grpSpPr>
        <p:sp>
          <p:nvSpPr>
            <p:cNvPr name="Freeform 41" id="41"/>
            <p:cNvSpPr/>
            <p:nvPr/>
          </p:nvSpPr>
          <p:spPr>
            <a:xfrm flipH="false" flipV="false" rot="0">
              <a:off x="0" y="0"/>
              <a:ext cx="2264833" cy="510761"/>
            </a:xfrm>
            <a:custGeom>
              <a:avLst/>
              <a:gdLst/>
              <a:ahLst/>
              <a:cxnLst/>
              <a:rect r="r" b="b" t="t" l="l"/>
              <a:pathLst>
                <a:path h="510761" w="2264833">
                  <a:moveTo>
                    <a:pt x="0" y="0"/>
                  </a:moveTo>
                  <a:lnTo>
                    <a:pt x="2264833" y="0"/>
                  </a:lnTo>
                  <a:lnTo>
                    <a:pt x="2264833" y="510761"/>
                  </a:lnTo>
                  <a:lnTo>
                    <a:pt x="0" y="510761"/>
                  </a:lnTo>
                  <a:close/>
                </a:path>
              </a:pathLst>
            </a:custGeom>
            <a:solidFill>
              <a:srgbClr val="000000">
                <a:alpha val="0"/>
              </a:srgbClr>
            </a:solidFill>
          </p:spPr>
        </p:sp>
        <p:sp>
          <p:nvSpPr>
            <p:cNvPr name="TextBox 42" id="42"/>
            <p:cNvSpPr txBox="true"/>
            <p:nvPr/>
          </p:nvSpPr>
          <p:spPr>
            <a:xfrm>
              <a:off x="0" y="9525"/>
              <a:ext cx="2264833" cy="501236"/>
            </a:xfrm>
            <a:prstGeom prst="rect">
              <a:avLst/>
            </a:prstGeom>
          </p:spPr>
          <p:txBody>
            <a:bodyPr anchor="ctr" rtlCol="false" tIns="0" lIns="0" bIns="0" rIns="0"/>
            <a:lstStyle/>
            <a:p>
              <a:pPr algn="ctr">
                <a:lnSpc>
                  <a:spcPts val="2190"/>
                </a:lnSpc>
              </a:pPr>
              <a:r>
                <a:rPr lang="en-US" b="true" sz="2000" spc="-100">
                  <a:solidFill>
                    <a:srgbClr val="141414"/>
                  </a:solidFill>
                  <a:latin typeface="Nanum Square Bold"/>
                  <a:ea typeface="Nanum Square Bold"/>
                  <a:cs typeface="Nanum Square Bold"/>
                  <a:sym typeface="Nanum Square Bold"/>
                </a:rPr>
                <a:t>12 manmonth</a:t>
              </a:r>
            </a:p>
          </p:txBody>
        </p:sp>
      </p:grpSp>
      <p:grpSp>
        <p:nvGrpSpPr>
          <p:cNvPr name="Group 43" id="43"/>
          <p:cNvGrpSpPr/>
          <p:nvPr/>
        </p:nvGrpSpPr>
        <p:grpSpPr>
          <a:xfrm rot="0">
            <a:off x="9253537" y="4184094"/>
            <a:ext cx="1809750" cy="383071"/>
            <a:chOff x="0" y="0"/>
            <a:chExt cx="2413000" cy="510761"/>
          </a:xfrm>
        </p:grpSpPr>
        <p:sp>
          <p:nvSpPr>
            <p:cNvPr name="Freeform 44" id="44"/>
            <p:cNvSpPr/>
            <p:nvPr/>
          </p:nvSpPr>
          <p:spPr>
            <a:xfrm flipH="false" flipV="false" rot="0">
              <a:off x="0" y="0"/>
              <a:ext cx="2413000" cy="510761"/>
            </a:xfrm>
            <a:custGeom>
              <a:avLst/>
              <a:gdLst/>
              <a:ahLst/>
              <a:cxnLst/>
              <a:rect r="r" b="b" t="t" l="l"/>
              <a:pathLst>
                <a:path h="510761" w="2413000">
                  <a:moveTo>
                    <a:pt x="0" y="0"/>
                  </a:moveTo>
                  <a:lnTo>
                    <a:pt x="2413000" y="0"/>
                  </a:lnTo>
                  <a:lnTo>
                    <a:pt x="2413000" y="510761"/>
                  </a:lnTo>
                  <a:lnTo>
                    <a:pt x="0" y="510761"/>
                  </a:lnTo>
                  <a:close/>
                </a:path>
              </a:pathLst>
            </a:custGeom>
            <a:solidFill>
              <a:srgbClr val="000000">
                <a:alpha val="0"/>
              </a:srgbClr>
            </a:solidFill>
          </p:spPr>
        </p:sp>
        <p:sp>
          <p:nvSpPr>
            <p:cNvPr name="TextBox 45" id="45"/>
            <p:cNvSpPr txBox="true"/>
            <p:nvPr/>
          </p:nvSpPr>
          <p:spPr>
            <a:xfrm>
              <a:off x="0" y="9525"/>
              <a:ext cx="2413000" cy="501236"/>
            </a:xfrm>
            <a:prstGeom prst="rect">
              <a:avLst/>
            </a:prstGeom>
          </p:spPr>
          <p:txBody>
            <a:bodyPr anchor="ctr" rtlCol="false" tIns="0" lIns="0" bIns="0" rIns="0"/>
            <a:lstStyle/>
            <a:p>
              <a:pPr algn="ctr">
                <a:lnSpc>
                  <a:spcPts val="2190"/>
                </a:lnSpc>
              </a:pPr>
              <a:r>
                <a:rPr lang="en-US" b="true" sz="2000" spc="-100">
                  <a:solidFill>
                    <a:srgbClr val="141414"/>
                  </a:solidFill>
                  <a:latin typeface="Nanum Square Bold"/>
                  <a:ea typeface="Nanum Square Bold"/>
                  <a:cs typeface="Nanum Square Bold"/>
                  <a:sym typeface="Nanum Square Bold"/>
                </a:rPr>
                <a:t>12 manmonth</a:t>
              </a:r>
            </a:p>
          </p:txBody>
        </p:sp>
      </p:grpSp>
      <p:grpSp>
        <p:nvGrpSpPr>
          <p:cNvPr name="Group 46" id="46"/>
          <p:cNvGrpSpPr/>
          <p:nvPr/>
        </p:nvGrpSpPr>
        <p:grpSpPr>
          <a:xfrm rot="0">
            <a:off x="8807450" y="4193619"/>
            <a:ext cx="368300" cy="368300"/>
            <a:chOff x="0" y="0"/>
            <a:chExt cx="491067" cy="491067"/>
          </a:xfrm>
        </p:grpSpPr>
        <p:sp>
          <p:nvSpPr>
            <p:cNvPr name="Freeform 47" id="47"/>
            <p:cNvSpPr/>
            <p:nvPr/>
          </p:nvSpPr>
          <p:spPr>
            <a:xfrm flipH="false" flipV="false" rot="0">
              <a:off x="0" y="0"/>
              <a:ext cx="491109" cy="491109"/>
            </a:xfrm>
            <a:custGeom>
              <a:avLst/>
              <a:gdLst/>
              <a:ahLst/>
              <a:cxnLst/>
              <a:rect r="r" b="b" t="t" l="l"/>
              <a:pathLst>
                <a:path h="491109" w="491109">
                  <a:moveTo>
                    <a:pt x="0" y="0"/>
                  </a:moveTo>
                  <a:lnTo>
                    <a:pt x="491109" y="0"/>
                  </a:lnTo>
                  <a:lnTo>
                    <a:pt x="491109" y="491109"/>
                  </a:lnTo>
                  <a:lnTo>
                    <a:pt x="0" y="491109"/>
                  </a:lnTo>
                  <a:lnTo>
                    <a:pt x="0" y="0"/>
                  </a:lnTo>
                  <a:close/>
                </a:path>
              </a:pathLst>
            </a:custGeom>
            <a:blipFill>
              <a:blip r:embed="rId16"/>
              <a:stretch>
                <a:fillRect l="0" t="0" r="8" b="8"/>
              </a:stretch>
            </a:blipFill>
          </p:spPr>
        </p:sp>
      </p:grpSp>
      <p:grpSp>
        <p:nvGrpSpPr>
          <p:cNvPr name="Group 48" id="48"/>
          <p:cNvGrpSpPr/>
          <p:nvPr/>
        </p:nvGrpSpPr>
        <p:grpSpPr>
          <a:xfrm rot="0">
            <a:off x="8794750" y="5930344"/>
            <a:ext cx="368300" cy="368300"/>
            <a:chOff x="0" y="0"/>
            <a:chExt cx="491067" cy="491067"/>
          </a:xfrm>
        </p:grpSpPr>
        <p:sp>
          <p:nvSpPr>
            <p:cNvPr name="Freeform 49" id="49"/>
            <p:cNvSpPr/>
            <p:nvPr/>
          </p:nvSpPr>
          <p:spPr>
            <a:xfrm flipH="false" flipV="false" rot="0">
              <a:off x="0" y="0"/>
              <a:ext cx="491109" cy="491109"/>
            </a:xfrm>
            <a:custGeom>
              <a:avLst/>
              <a:gdLst/>
              <a:ahLst/>
              <a:cxnLst/>
              <a:rect r="r" b="b" t="t" l="l"/>
              <a:pathLst>
                <a:path h="491109" w="491109">
                  <a:moveTo>
                    <a:pt x="0" y="0"/>
                  </a:moveTo>
                  <a:lnTo>
                    <a:pt x="491109" y="0"/>
                  </a:lnTo>
                  <a:lnTo>
                    <a:pt x="491109" y="491109"/>
                  </a:lnTo>
                  <a:lnTo>
                    <a:pt x="0" y="491109"/>
                  </a:lnTo>
                  <a:lnTo>
                    <a:pt x="0" y="0"/>
                  </a:lnTo>
                  <a:close/>
                </a:path>
              </a:pathLst>
            </a:custGeom>
            <a:blipFill>
              <a:blip r:embed="rId16"/>
              <a:stretch>
                <a:fillRect l="0" t="0" r="8" b="8"/>
              </a:stretch>
            </a:blipFill>
          </p:spPr>
        </p:sp>
      </p:grpSp>
      <p:grpSp>
        <p:nvGrpSpPr>
          <p:cNvPr name="Group 50" id="50"/>
          <p:cNvGrpSpPr/>
          <p:nvPr/>
        </p:nvGrpSpPr>
        <p:grpSpPr>
          <a:xfrm rot="5400000">
            <a:off x="7997825" y="4295219"/>
            <a:ext cx="1282700" cy="101600"/>
            <a:chOff x="0" y="0"/>
            <a:chExt cx="1710267" cy="135467"/>
          </a:xfrm>
        </p:grpSpPr>
        <p:sp>
          <p:nvSpPr>
            <p:cNvPr name="Freeform 51" id="51"/>
            <p:cNvSpPr/>
            <p:nvPr/>
          </p:nvSpPr>
          <p:spPr>
            <a:xfrm flipH="false" flipV="false" rot="0">
              <a:off x="0" y="0"/>
              <a:ext cx="1710309" cy="135509"/>
            </a:xfrm>
            <a:custGeom>
              <a:avLst/>
              <a:gdLst/>
              <a:ahLst/>
              <a:cxnLst/>
              <a:rect r="r" b="b" t="t" l="l"/>
              <a:pathLst>
                <a:path h="135509" w="1710309">
                  <a:moveTo>
                    <a:pt x="0" y="0"/>
                  </a:moveTo>
                  <a:lnTo>
                    <a:pt x="1710309" y="0"/>
                  </a:lnTo>
                  <a:lnTo>
                    <a:pt x="1710309" y="135509"/>
                  </a:lnTo>
                  <a:lnTo>
                    <a:pt x="0" y="135509"/>
                  </a:lnTo>
                  <a:lnTo>
                    <a:pt x="0" y="0"/>
                  </a:lnTo>
                  <a:close/>
                </a:path>
              </a:pathLst>
            </a:custGeom>
            <a:blipFill>
              <a:blip r:embed="rId17"/>
              <a:stretch>
                <a:fillRect l="-3465" t="0" r="-3462" b="31"/>
              </a:stretch>
            </a:blipFill>
          </p:spPr>
        </p:sp>
      </p:grpSp>
      <p:grpSp>
        <p:nvGrpSpPr>
          <p:cNvPr name="Group 52" id="52"/>
          <p:cNvGrpSpPr/>
          <p:nvPr/>
        </p:nvGrpSpPr>
        <p:grpSpPr>
          <a:xfrm rot="5400000">
            <a:off x="7997825" y="6098619"/>
            <a:ext cx="1282700" cy="101600"/>
            <a:chOff x="0" y="0"/>
            <a:chExt cx="1710267" cy="135467"/>
          </a:xfrm>
        </p:grpSpPr>
        <p:sp>
          <p:nvSpPr>
            <p:cNvPr name="Freeform 53" id="53"/>
            <p:cNvSpPr/>
            <p:nvPr/>
          </p:nvSpPr>
          <p:spPr>
            <a:xfrm flipH="false" flipV="false" rot="0">
              <a:off x="0" y="0"/>
              <a:ext cx="1710309" cy="135509"/>
            </a:xfrm>
            <a:custGeom>
              <a:avLst/>
              <a:gdLst/>
              <a:ahLst/>
              <a:cxnLst/>
              <a:rect r="r" b="b" t="t" l="l"/>
              <a:pathLst>
                <a:path h="135509" w="1710309">
                  <a:moveTo>
                    <a:pt x="0" y="0"/>
                  </a:moveTo>
                  <a:lnTo>
                    <a:pt x="1710309" y="0"/>
                  </a:lnTo>
                  <a:lnTo>
                    <a:pt x="1710309" y="135509"/>
                  </a:lnTo>
                  <a:lnTo>
                    <a:pt x="0" y="135509"/>
                  </a:lnTo>
                  <a:lnTo>
                    <a:pt x="0" y="0"/>
                  </a:lnTo>
                  <a:close/>
                </a:path>
              </a:pathLst>
            </a:custGeom>
            <a:blipFill>
              <a:blip r:embed="rId17"/>
              <a:stretch>
                <a:fillRect l="-3465" t="0" r="-3462" b="31"/>
              </a:stretch>
            </a:blipFill>
          </p:spPr>
        </p:sp>
      </p:grpSp>
      <p:grpSp>
        <p:nvGrpSpPr>
          <p:cNvPr name="Group 54" id="54"/>
          <p:cNvGrpSpPr/>
          <p:nvPr/>
        </p:nvGrpSpPr>
        <p:grpSpPr>
          <a:xfrm rot="0">
            <a:off x="11618433" y="4053641"/>
            <a:ext cx="2144520" cy="677760"/>
            <a:chOff x="0" y="0"/>
            <a:chExt cx="2859361" cy="903681"/>
          </a:xfrm>
        </p:grpSpPr>
        <p:sp>
          <p:nvSpPr>
            <p:cNvPr name="Freeform 55" id="55"/>
            <p:cNvSpPr/>
            <p:nvPr/>
          </p:nvSpPr>
          <p:spPr>
            <a:xfrm flipH="false" flipV="false" rot="0">
              <a:off x="0" y="0"/>
              <a:ext cx="2859361" cy="903681"/>
            </a:xfrm>
            <a:custGeom>
              <a:avLst/>
              <a:gdLst/>
              <a:ahLst/>
              <a:cxnLst/>
              <a:rect r="r" b="b" t="t" l="l"/>
              <a:pathLst>
                <a:path h="903681" w="2859361">
                  <a:moveTo>
                    <a:pt x="0" y="0"/>
                  </a:moveTo>
                  <a:lnTo>
                    <a:pt x="2859361" y="0"/>
                  </a:lnTo>
                  <a:lnTo>
                    <a:pt x="2859361" y="903681"/>
                  </a:lnTo>
                  <a:lnTo>
                    <a:pt x="0" y="903681"/>
                  </a:lnTo>
                  <a:close/>
                </a:path>
              </a:pathLst>
            </a:custGeom>
            <a:solidFill>
              <a:srgbClr val="000000">
                <a:alpha val="0"/>
              </a:srgbClr>
            </a:solidFill>
          </p:spPr>
        </p:sp>
        <p:sp>
          <p:nvSpPr>
            <p:cNvPr name="TextBox 56" id="56"/>
            <p:cNvSpPr txBox="true"/>
            <p:nvPr/>
          </p:nvSpPr>
          <p:spPr>
            <a:xfrm>
              <a:off x="0" y="-133350"/>
              <a:ext cx="2859361" cy="1037031"/>
            </a:xfrm>
            <a:prstGeom prst="rect">
              <a:avLst/>
            </a:prstGeom>
          </p:spPr>
          <p:txBody>
            <a:bodyPr anchor="ctr" rtlCol="false" tIns="0" lIns="0" bIns="0" rIns="0"/>
            <a:lstStyle/>
            <a:p>
              <a:pPr algn="r">
                <a:lnSpc>
                  <a:spcPts val="4780"/>
                </a:lnSpc>
              </a:pPr>
              <a:r>
                <a:rPr lang="en-US" b="true" sz="3000" spc="-200">
                  <a:solidFill>
                    <a:srgbClr val="AAAAAA"/>
                  </a:solidFill>
                  <a:latin typeface="Nanum Square Bold"/>
                  <a:ea typeface="Nanum Square Bold"/>
                  <a:cs typeface="Nanum Square Bold"/>
                  <a:sym typeface="Nanum Square Bold"/>
                </a:rPr>
                <a:t>21,600 만 원</a:t>
              </a:r>
            </a:p>
          </p:txBody>
        </p:sp>
      </p:grpSp>
      <p:grpSp>
        <p:nvGrpSpPr>
          <p:cNvPr name="Group 57" id="57"/>
          <p:cNvGrpSpPr/>
          <p:nvPr/>
        </p:nvGrpSpPr>
        <p:grpSpPr>
          <a:xfrm rot="0">
            <a:off x="11684663" y="5891007"/>
            <a:ext cx="2012060" cy="677760"/>
            <a:chOff x="0" y="0"/>
            <a:chExt cx="2682747" cy="903681"/>
          </a:xfrm>
        </p:grpSpPr>
        <p:sp>
          <p:nvSpPr>
            <p:cNvPr name="Freeform 58" id="58"/>
            <p:cNvSpPr/>
            <p:nvPr/>
          </p:nvSpPr>
          <p:spPr>
            <a:xfrm flipH="false" flipV="false" rot="0">
              <a:off x="0" y="0"/>
              <a:ext cx="2682747" cy="903681"/>
            </a:xfrm>
            <a:custGeom>
              <a:avLst/>
              <a:gdLst/>
              <a:ahLst/>
              <a:cxnLst/>
              <a:rect r="r" b="b" t="t" l="l"/>
              <a:pathLst>
                <a:path h="903681" w="2682747">
                  <a:moveTo>
                    <a:pt x="0" y="0"/>
                  </a:moveTo>
                  <a:lnTo>
                    <a:pt x="2682747" y="0"/>
                  </a:lnTo>
                  <a:lnTo>
                    <a:pt x="2682747" y="903681"/>
                  </a:lnTo>
                  <a:lnTo>
                    <a:pt x="0" y="903681"/>
                  </a:lnTo>
                  <a:close/>
                </a:path>
              </a:pathLst>
            </a:custGeom>
            <a:solidFill>
              <a:srgbClr val="000000">
                <a:alpha val="0"/>
              </a:srgbClr>
            </a:solidFill>
          </p:spPr>
        </p:sp>
        <p:sp>
          <p:nvSpPr>
            <p:cNvPr name="TextBox 59" id="59"/>
            <p:cNvSpPr txBox="true"/>
            <p:nvPr/>
          </p:nvSpPr>
          <p:spPr>
            <a:xfrm>
              <a:off x="0" y="-133350"/>
              <a:ext cx="2682747" cy="1037031"/>
            </a:xfrm>
            <a:prstGeom prst="rect">
              <a:avLst/>
            </a:prstGeom>
          </p:spPr>
          <p:txBody>
            <a:bodyPr anchor="ctr" rtlCol="false" tIns="0" lIns="0" bIns="0" rIns="0"/>
            <a:lstStyle/>
            <a:p>
              <a:pPr algn="r">
                <a:lnSpc>
                  <a:spcPts val="4780"/>
                </a:lnSpc>
              </a:pPr>
              <a:r>
                <a:rPr lang="en-US" b="true" sz="3000" spc="-200">
                  <a:solidFill>
                    <a:srgbClr val="AAAAAA"/>
                  </a:solidFill>
                  <a:latin typeface="Nanum Square Bold"/>
                  <a:ea typeface="Nanum Square Bold"/>
                  <a:cs typeface="Nanum Square Bold"/>
                  <a:sym typeface="Nanum Square Bold"/>
                </a:rPr>
                <a:t>21,600 만 원</a:t>
              </a:r>
            </a:p>
          </p:txBody>
        </p:sp>
      </p:grpSp>
      <p:grpSp>
        <p:nvGrpSpPr>
          <p:cNvPr name="Group 60" id="60"/>
          <p:cNvGrpSpPr/>
          <p:nvPr/>
        </p:nvGrpSpPr>
        <p:grpSpPr>
          <a:xfrm rot="5400000">
            <a:off x="10906447" y="4419600"/>
            <a:ext cx="787400" cy="25400"/>
            <a:chOff x="0" y="0"/>
            <a:chExt cx="1049867" cy="33867"/>
          </a:xfrm>
        </p:grpSpPr>
        <p:sp>
          <p:nvSpPr>
            <p:cNvPr name="Freeform 61" id="61"/>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6"/>
              <a:stretch>
                <a:fillRect l="0" t="-6016" r="4" b="-5891"/>
              </a:stretch>
            </a:blipFill>
          </p:spPr>
        </p:sp>
      </p:grpSp>
      <p:grpSp>
        <p:nvGrpSpPr>
          <p:cNvPr name="Group 62" id="62"/>
          <p:cNvGrpSpPr/>
          <p:nvPr/>
        </p:nvGrpSpPr>
        <p:grpSpPr>
          <a:xfrm rot="5400000">
            <a:off x="10931847" y="6217188"/>
            <a:ext cx="787400" cy="25400"/>
            <a:chOff x="0" y="0"/>
            <a:chExt cx="1049867" cy="33867"/>
          </a:xfrm>
        </p:grpSpPr>
        <p:sp>
          <p:nvSpPr>
            <p:cNvPr name="Freeform 63" id="63"/>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6"/>
              <a:stretch>
                <a:fillRect l="0" t="-6016" r="4" b="-5891"/>
              </a:stretch>
            </a:blipFill>
          </p:spPr>
        </p:sp>
      </p:grpSp>
      <p:grpSp>
        <p:nvGrpSpPr>
          <p:cNvPr name="Group 64" id="64"/>
          <p:cNvGrpSpPr/>
          <p:nvPr/>
        </p:nvGrpSpPr>
        <p:grpSpPr>
          <a:xfrm rot="0">
            <a:off x="1028700" y="978979"/>
            <a:ext cx="3557205" cy="395196"/>
            <a:chOff x="0" y="0"/>
            <a:chExt cx="4742940" cy="526928"/>
          </a:xfrm>
        </p:grpSpPr>
        <p:sp>
          <p:nvSpPr>
            <p:cNvPr name="Freeform 65" id="65"/>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66" id="66"/>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기대 효과</a:t>
              </a:r>
            </a:p>
          </p:txBody>
        </p:sp>
      </p:grpSp>
      <p:grpSp>
        <p:nvGrpSpPr>
          <p:cNvPr name="Group 67" id="67"/>
          <p:cNvGrpSpPr/>
          <p:nvPr/>
        </p:nvGrpSpPr>
        <p:grpSpPr>
          <a:xfrm rot="0">
            <a:off x="1028700" y="1374175"/>
            <a:ext cx="7789185" cy="955113"/>
            <a:chOff x="0" y="0"/>
            <a:chExt cx="10385580" cy="1273484"/>
          </a:xfrm>
        </p:grpSpPr>
        <p:sp>
          <p:nvSpPr>
            <p:cNvPr name="Freeform 68" id="68"/>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69" id="69"/>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정량적 효과</a:t>
              </a:r>
            </a:p>
          </p:txBody>
        </p:sp>
      </p:grpSp>
      <p:grpSp>
        <p:nvGrpSpPr>
          <p:cNvPr name="Group 70" id="70"/>
          <p:cNvGrpSpPr/>
          <p:nvPr/>
        </p:nvGrpSpPr>
        <p:grpSpPr>
          <a:xfrm rot="0">
            <a:off x="1047750" y="2329288"/>
            <a:ext cx="12847663" cy="871451"/>
            <a:chOff x="0" y="0"/>
            <a:chExt cx="17130218" cy="1161935"/>
          </a:xfrm>
        </p:grpSpPr>
        <p:sp>
          <p:nvSpPr>
            <p:cNvPr name="Freeform 71" id="71"/>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72" id="72"/>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EBAP 사업 비용</a:t>
              </a:r>
            </a:p>
            <a:p>
              <a:pPr algn="l">
                <a:lnSpc>
                  <a:spcPts val="3802"/>
                </a:lnSpc>
              </a:pPr>
            </a:p>
          </p:txBody>
        </p:sp>
      </p:grpSp>
      <p:grpSp>
        <p:nvGrpSpPr>
          <p:cNvPr name="Group 73" id="73"/>
          <p:cNvGrpSpPr/>
          <p:nvPr/>
        </p:nvGrpSpPr>
        <p:grpSpPr>
          <a:xfrm rot="0">
            <a:off x="329171" y="209742"/>
            <a:ext cx="18054079" cy="115550"/>
            <a:chOff x="0" y="0"/>
            <a:chExt cx="4754984" cy="30433"/>
          </a:xfrm>
        </p:grpSpPr>
        <p:sp>
          <p:nvSpPr>
            <p:cNvPr name="Freeform 74" id="74"/>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75" id="75"/>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grpSp>
        <p:nvGrpSpPr>
          <p:cNvPr name="Group 76" id="76"/>
          <p:cNvGrpSpPr/>
          <p:nvPr/>
        </p:nvGrpSpPr>
        <p:grpSpPr>
          <a:xfrm rot="0">
            <a:off x="5052250" y="8051542"/>
            <a:ext cx="1929575" cy="480028"/>
            <a:chOff x="0" y="0"/>
            <a:chExt cx="2572767" cy="640038"/>
          </a:xfrm>
        </p:grpSpPr>
        <p:sp>
          <p:nvSpPr>
            <p:cNvPr name="Freeform 77" id="77"/>
            <p:cNvSpPr/>
            <p:nvPr/>
          </p:nvSpPr>
          <p:spPr>
            <a:xfrm flipH="false" flipV="false" rot="0">
              <a:off x="0" y="0"/>
              <a:ext cx="2572767" cy="640038"/>
            </a:xfrm>
            <a:custGeom>
              <a:avLst/>
              <a:gdLst/>
              <a:ahLst/>
              <a:cxnLst/>
              <a:rect r="r" b="b" t="t" l="l"/>
              <a:pathLst>
                <a:path h="640038" w="2572767">
                  <a:moveTo>
                    <a:pt x="0" y="0"/>
                  </a:moveTo>
                  <a:lnTo>
                    <a:pt x="2572767" y="0"/>
                  </a:lnTo>
                  <a:lnTo>
                    <a:pt x="2572767" y="640038"/>
                  </a:lnTo>
                  <a:lnTo>
                    <a:pt x="0" y="640038"/>
                  </a:lnTo>
                  <a:close/>
                </a:path>
              </a:pathLst>
            </a:custGeom>
            <a:solidFill>
              <a:srgbClr val="000000">
                <a:alpha val="0"/>
              </a:srgbClr>
            </a:solidFill>
          </p:spPr>
        </p:sp>
        <p:sp>
          <p:nvSpPr>
            <p:cNvPr name="TextBox 78" id="78"/>
            <p:cNvSpPr txBox="true"/>
            <p:nvPr/>
          </p:nvSpPr>
          <p:spPr>
            <a:xfrm>
              <a:off x="0" y="9525"/>
              <a:ext cx="2572767" cy="630513"/>
            </a:xfrm>
            <a:prstGeom prst="rect">
              <a:avLst/>
            </a:prstGeom>
          </p:spPr>
          <p:txBody>
            <a:bodyPr anchor="ctr" rtlCol="false" tIns="0" lIns="0" bIns="0" rIns="0"/>
            <a:lstStyle/>
            <a:p>
              <a:pPr algn="l">
                <a:lnSpc>
                  <a:spcPts val="2738"/>
                </a:lnSpc>
              </a:pPr>
              <a:r>
                <a:rPr lang="en-US" b="true" sz="2499" spc="-124">
                  <a:solidFill>
                    <a:srgbClr val="FFFFFF"/>
                  </a:solidFill>
                  <a:latin typeface="Nanum Square Bold"/>
                  <a:ea typeface="Nanum Square Bold"/>
                  <a:cs typeface="Nanum Square Bold"/>
                  <a:sym typeface="Nanum Square Bold"/>
                </a:rPr>
                <a:t>Result</a:t>
              </a:r>
            </a:p>
          </p:txBody>
        </p:sp>
      </p:grpSp>
    </p:spTree>
  </p:cSld>
  <p:clrMapOvr>
    <a:masterClrMapping/>
  </p:clrMapOvr>
  <p:transition spd="fast">
    <p:fade/>
  </p:transition>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81100" y="2850360"/>
            <a:ext cx="16525068" cy="6614801"/>
            <a:chOff x="0" y="0"/>
            <a:chExt cx="4352281" cy="1742170"/>
          </a:xfrm>
        </p:grpSpPr>
        <p:sp>
          <p:nvSpPr>
            <p:cNvPr name="Freeform 3" id="3"/>
            <p:cNvSpPr/>
            <p:nvPr/>
          </p:nvSpPr>
          <p:spPr>
            <a:xfrm flipH="false" flipV="false" rot="0">
              <a:off x="0" y="0"/>
              <a:ext cx="4352281" cy="1742170"/>
            </a:xfrm>
            <a:custGeom>
              <a:avLst/>
              <a:gdLst/>
              <a:ahLst/>
              <a:cxnLst/>
              <a:rect r="r" b="b" t="t" l="l"/>
              <a:pathLst>
                <a:path h="1742170" w="4352281">
                  <a:moveTo>
                    <a:pt x="23893" y="0"/>
                  </a:moveTo>
                  <a:lnTo>
                    <a:pt x="4328388" y="0"/>
                  </a:lnTo>
                  <a:cubicBezTo>
                    <a:pt x="4341584" y="0"/>
                    <a:pt x="4352281" y="10697"/>
                    <a:pt x="4352281" y="23893"/>
                  </a:cubicBezTo>
                  <a:lnTo>
                    <a:pt x="4352281" y="1718277"/>
                  </a:lnTo>
                  <a:cubicBezTo>
                    <a:pt x="4352281" y="1731473"/>
                    <a:pt x="4341584" y="1742170"/>
                    <a:pt x="4328388" y="1742170"/>
                  </a:cubicBezTo>
                  <a:lnTo>
                    <a:pt x="23893" y="1742170"/>
                  </a:lnTo>
                  <a:cubicBezTo>
                    <a:pt x="10697" y="1742170"/>
                    <a:pt x="0" y="1731473"/>
                    <a:pt x="0" y="1718277"/>
                  </a:cubicBezTo>
                  <a:lnTo>
                    <a:pt x="0" y="23893"/>
                  </a:lnTo>
                  <a:cubicBezTo>
                    <a:pt x="0" y="10697"/>
                    <a:pt x="10697" y="0"/>
                    <a:pt x="23893" y="0"/>
                  </a:cubicBezTo>
                  <a:close/>
                </a:path>
              </a:pathLst>
            </a:custGeom>
            <a:solidFill>
              <a:srgbClr val="F3F3F3"/>
            </a:solidFill>
          </p:spPr>
        </p:sp>
        <p:sp>
          <p:nvSpPr>
            <p:cNvPr name="TextBox 4" id="4"/>
            <p:cNvSpPr txBox="true"/>
            <p:nvPr/>
          </p:nvSpPr>
          <p:spPr>
            <a:xfrm>
              <a:off x="0" y="-142875"/>
              <a:ext cx="4352281" cy="1885045"/>
            </a:xfrm>
            <a:prstGeom prst="rect">
              <a:avLst/>
            </a:prstGeom>
          </p:spPr>
          <p:txBody>
            <a:bodyPr anchor="ctr" rtlCol="false" tIns="50800" lIns="50800" bIns="50800" rIns="50800"/>
            <a:lstStyle/>
            <a:p>
              <a:pPr algn="ctr">
                <a:lnSpc>
                  <a:spcPts val="3466"/>
                </a:lnSpc>
              </a:pPr>
            </a:p>
            <a:p>
              <a:pPr algn="ctr">
                <a:lnSpc>
                  <a:spcPts val="3465"/>
                </a:lnSpc>
              </a:pPr>
            </a:p>
          </p:txBody>
        </p:sp>
      </p:grpSp>
      <p:grpSp>
        <p:nvGrpSpPr>
          <p:cNvPr name="Group 5" id="5"/>
          <p:cNvGrpSpPr/>
          <p:nvPr/>
        </p:nvGrpSpPr>
        <p:grpSpPr>
          <a:xfrm rot="0">
            <a:off x="1028700" y="3795320"/>
            <a:ext cx="2707141" cy="569841"/>
            <a:chOff x="0" y="0"/>
            <a:chExt cx="3609521" cy="759788"/>
          </a:xfrm>
        </p:grpSpPr>
        <p:sp>
          <p:nvSpPr>
            <p:cNvPr name="Freeform 6" id="6"/>
            <p:cNvSpPr/>
            <p:nvPr/>
          </p:nvSpPr>
          <p:spPr>
            <a:xfrm flipH="false" flipV="false" rot="0">
              <a:off x="0" y="0"/>
              <a:ext cx="3609521" cy="759788"/>
            </a:xfrm>
            <a:custGeom>
              <a:avLst/>
              <a:gdLst/>
              <a:ahLst/>
              <a:cxnLst/>
              <a:rect r="r" b="b" t="t" l="l"/>
              <a:pathLst>
                <a:path h="759788" w="3609521">
                  <a:moveTo>
                    <a:pt x="0" y="0"/>
                  </a:moveTo>
                  <a:lnTo>
                    <a:pt x="3609521" y="0"/>
                  </a:lnTo>
                  <a:lnTo>
                    <a:pt x="3609521" y="759788"/>
                  </a:lnTo>
                  <a:lnTo>
                    <a:pt x="0" y="759788"/>
                  </a:lnTo>
                  <a:close/>
                </a:path>
              </a:pathLst>
            </a:custGeom>
            <a:solidFill>
              <a:srgbClr val="C8D4FE">
                <a:alpha val="0"/>
              </a:srgbClr>
            </a:solidFill>
          </p:spPr>
        </p:sp>
        <p:sp>
          <p:nvSpPr>
            <p:cNvPr name="TextBox 7" id="7"/>
            <p:cNvSpPr txBox="true"/>
            <p:nvPr/>
          </p:nvSpPr>
          <p:spPr>
            <a:xfrm>
              <a:off x="0" y="9525"/>
              <a:ext cx="3609521" cy="750263"/>
            </a:xfrm>
            <a:prstGeom prst="rect">
              <a:avLst/>
            </a:prstGeom>
          </p:spPr>
          <p:txBody>
            <a:bodyPr anchor="ctr" rtlCol="false" tIns="0" lIns="0" bIns="0" rIns="0"/>
            <a:lstStyle/>
            <a:p>
              <a:pPr algn="ctr">
                <a:lnSpc>
                  <a:spcPts val="3286"/>
                </a:lnSpc>
              </a:pPr>
              <a:r>
                <a:rPr lang="en-US" b="true" sz="2999" spc="-148">
                  <a:solidFill>
                    <a:srgbClr val="5E76ED"/>
                  </a:solidFill>
                  <a:latin typeface="Nanum Square Bold"/>
                  <a:ea typeface="Nanum Square Bold"/>
                  <a:cs typeface="Nanum Square Bold"/>
                  <a:sym typeface="Nanum Square Bold"/>
                </a:rPr>
                <a:t>권 희 준</a:t>
              </a:r>
            </a:p>
          </p:txBody>
        </p:sp>
      </p:grpSp>
      <p:grpSp>
        <p:nvGrpSpPr>
          <p:cNvPr name="Group 8" id="8"/>
          <p:cNvGrpSpPr/>
          <p:nvPr/>
        </p:nvGrpSpPr>
        <p:grpSpPr>
          <a:xfrm rot="0">
            <a:off x="3281258" y="3603533"/>
            <a:ext cx="12094410" cy="1130427"/>
            <a:chOff x="0" y="0"/>
            <a:chExt cx="16125880" cy="1507236"/>
          </a:xfrm>
        </p:grpSpPr>
        <p:sp>
          <p:nvSpPr>
            <p:cNvPr name="Freeform 9" id="9"/>
            <p:cNvSpPr/>
            <p:nvPr/>
          </p:nvSpPr>
          <p:spPr>
            <a:xfrm flipH="false" flipV="false" rot="0">
              <a:off x="0" y="0"/>
              <a:ext cx="16125881" cy="1507236"/>
            </a:xfrm>
            <a:custGeom>
              <a:avLst/>
              <a:gdLst/>
              <a:ahLst/>
              <a:cxnLst/>
              <a:rect r="r" b="b" t="t" l="l"/>
              <a:pathLst>
                <a:path h="1507236" w="16125881">
                  <a:moveTo>
                    <a:pt x="0" y="0"/>
                  </a:moveTo>
                  <a:lnTo>
                    <a:pt x="16125881" y="0"/>
                  </a:lnTo>
                  <a:lnTo>
                    <a:pt x="16125881" y="1507236"/>
                  </a:lnTo>
                  <a:lnTo>
                    <a:pt x="0" y="1507236"/>
                  </a:lnTo>
                  <a:close/>
                </a:path>
              </a:pathLst>
            </a:custGeom>
            <a:solidFill>
              <a:srgbClr val="191919">
                <a:alpha val="0"/>
              </a:srgbClr>
            </a:solidFill>
          </p:spPr>
        </p:sp>
        <p:sp>
          <p:nvSpPr>
            <p:cNvPr name="TextBox 10" id="10"/>
            <p:cNvSpPr txBox="true"/>
            <p:nvPr/>
          </p:nvSpPr>
          <p:spPr>
            <a:xfrm>
              <a:off x="0" y="-85725"/>
              <a:ext cx="16125880" cy="1592961"/>
            </a:xfrm>
            <a:prstGeom prst="rect">
              <a:avLst/>
            </a:prstGeom>
          </p:spPr>
          <p:txBody>
            <a:bodyPr anchor="ctr" rtlCol="false" tIns="0" lIns="0" bIns="0" rIns="0"/>
            <a:lstStyle/>
            <a:p>
              <a:pPr algn="l">
                <a:lnSpc>
                  <a:spcPts val="3186"/>
                </a:lnSpc>
              </a:pPr>
              <a:r>
                <a:rPr lang="en-US" b="true" sz="2000" spc="-133">
                  <a:solidFill>
                    <a:srgbClr val="1C334E"/>
                  </a:solidFill>
                  <a:latin typeface="Nanum Square Bold"/>
                  <a:ea typeface="Nanum Square Bold"/>
                  <a:cs typeface="Nanum Square Bold"/>
                  <a:sym typeface="Nanum Square Bold"/>
                </a:rPr>
                <a:t>데이터를 수집하는 과정에서 제약이 있어 더 구체적인 성과를 내지 못해 아쉽습니다.  하지만 프로젝트를 진행하면서 데이터를 활용하여 부가가치를 창출하고 플랫폼 제품으로 완성을 시킴으로써 앞으로 취업하여 실무에서도 데이터를 잘 다룰 수 있을 것이라는 자신감이 생겼습니다.</a:t>
              </a:r>
            </a:p>
          </p:txBody>
        </p:sp>
      </p:grpSp>
      <p:grpSp>
        <p:nvGrpSpPr>
          <p:cNvPr name="Group 11" id="11"/>
          <p:cNvGrpSpPr/>
          <p:nvPr/>
        </p:nvGrpSpPr>
        <p:grpSpPr>
          <a:xfrm rot="0">
            <a:off x="1028700" y="5266801"/>
            <a:ext cx="2707141" cy="569841"/>
            <a:chOff x="0" y="0"/>
            <a:chExt cx="3609521" cy="759788"/>
          </a:xfrm>
        </p:grpSpPr>
        <p:sp>
          <p:nvSpPr>
            <p:cNvPr name="Freeform 12" id="12"/>
            <p:cNvSpPr/>
            <p:nvPr/>
          </p:nvSpPr>
          <p:spPr>
            <a:xfrm flipH="false" flipV="false" rot="0">
              <a:off x="0" y="0"/>
              <a:ext cx="3609521" cy="759788"/>
            </a:xfrm>
            <a:custGeom>
              <a:avLst/>
              <a:gdLst/>
              <a:ahLst/>
              <a:cxnLst/>
              <a:rect r="r" b="b" t="t" l="l"/>
              <a:pathLst>
                <a:path h="759788" w="3609521">
                  <a:moveTo>
                    <a:pt x="0" y="0"/>
                  </a:moveTo>
                  <a:lnTo>
                    <a:pt x="3609521" y="0"/>
                  </a:lnTo>
                  <a:lnTo>
                    <a:pt x="3609521" y="759788"/>
                  </a:lnTo>
                  <a:lnTo>
                    <a:pt x="0" y="759788"/>
                  </a:lnTo>
                  <a:close/>
                </a:path>
              </a:pathLst>
            </a:custGeom>
            <a:solidFill>
              <a:srgbClr val="C8D4FE">
                <a:alpha val="0"/>
              </a:srgbClr>
            </a:solidFill>
          </p:spPr>
        </p:sp>
        <p:sp>
          <p:nvSpPr>
            <p:cNvPr name="TextBox 13" id="13"/>
            <p:cNvSpPr txBox="true"/>
            <p:nvPr/>
          </p:nvSpPr>
          <p:spPr>
            <a:xfrm>
              <a:off x="0" y="9525"/>
              <a:ext cx="3609521" cy="750263"/>
            </a:xfrm>
            <a:prstGeom prst="rect">
              <a:avLst/>
            </a:prstGeom>
          </p:spPr>
          <p:txBody>
            <a:bodyPr anchor="ctr" rtlCol="false" tIns="0" lIns="0" bIns="0" rIns="0"/>
            <a:lstStyle/>
            <a:p>
              <a:pPr algn="ctr">
                <a:lnSpc>
                  <a:spcPts val="3286"/>
                </a:lnSpc>
              </a:pPr>
              <a:r>
                <a:rPr lang="en-US" b="true" sz="2999" spc="-148">
                  <a:solidFill>
                    <a:srgbClr val="5E76ED"/>
                  </a:solidFill>
                  <a:latin typeface="Nanum Square Bold"/>
                  <a:ea typeface="Nanum Square Bold"/>
                  <a:cs typeface="Nanum Square Bold"/>
                  <a:sym typeface="Nanum Square Bold"/>
                </a:rPr>
                <a:t>김 경 현</a:t>
              </a:r>
            </a:p>
          </p:txBody>
        </p:sp>
      </p:grpSp>
      <p:grpSp>
        <p:nvGrpSpPr>
          <p:cNvPr name="Group 14" id="14"/>
          <p:cNvGrpSpPr/>
          <p:nvPr/>
        </p:nvGrpSpPr>
        <p:grpSpPr>
          <a:xfrm rot="0">
            <a:off x="1028700" y="6589349"/>
            <a:ext cx="2707141" cy="569841"/>
            <a:chOff x="0" y="0"/>
            <a:chExt cx="3609521" cy="759788"/>
          </a:xfrm>
        </p:grpSpPr>
        <p:sp>
          <p:nvSpPr>
            <p:cNvPr name="Freeform 15" id="15"/>
            <p:cNvSpPr/>
            <p:nvPr/>
          </p:nvSpPr>
          <p:spPr>
            <a:xfrm flipH="false" flipV="false" rot="0">
              <a:off x="0" y="0"/>
              <a:ext cx="3609521" cy="759788"/>
            </a:xfrm>
            <a:custGeom>
              <a:avLst/>
              <a:gdLst/>
              <a:ahLst/>
              <a:cxnLst/>
              <a:rect r="r" b="b" t="t" l="l"/>
              <a:pathLst>
                <a:path h="759788" w="3609521">
                  <a:moveTo>
                    <a:pt x="0" y="0"/>
                  </a:moveTo>
                  <a:lnTo>
                    <a:pt x="3609521" y="0"/>
                  </a:lnTo>
                  <a:lnTo>
                    <a:pt x="3609521" y="759788"/>
                  </a:lnTo>
                  <a:lnTo>
                    <a:pt x="0" y="759788"/>
                  </a:lnTo>
                  <a:close/>
                </a:path>
              </a:pathLst>
            </a:custGeom>
            <a:solidFill>
              <a:srgbClr val="C8D4FE">
                <a:alpha val="0"/>
              </a:srgbClr>
            </a:solidFill>
          </p:spPr>
        </p:sp>
        <p:sp>
          <p:nvSpPr>
            <p:cNvPr name="TextBox 16" id="16"/>
            <p:cNvSpPr txBox="true"/>
            <p:nvPr/>
          </p:nvSpPr>
          <p:spPr>
            <a:xfrm>
              <a:off x="0" y="9525"/>
              <a:ext cx="3609521" cy="750263"/>
            </a:xfrm>
            <a:prstGeom prst="rect">
              <a:avLst/>
            </a:prstGeom>
          </p:spPr>
          <p:txBody>
            <a:bodyPr anchor="ctr" rtlCol="false" tIns="0" lIns="0" bIns="0" rIns="0"/>
            <a:lstStyle/>
            <a:p>
              <a:pPr algn="ctr">
                <a:lnSpc>
                  <a:spcPts val="3286"/>
                </a:lnSpc>
              </a:pPr>
              <a:r>
                <a:rPr lang="en-US" b="true" sz="2999" spc="-148">
                  <a:solidFill>
                    <a:srgbClr val="5E76ED"/>
                  </a:solidFill>
                  <a:latin typeface="Nanum Square Bold"/>
                  <a:ea typeface="Nanum Square Bold"/>
                  <a:cs typeface="Nanum Square Bold"/>
                  <a:sym typeface="Nanum Square Bold"/>
                </a:rPr>
                <a:t>송 휘 선</a:t>
              </a:r>
            </a:p>
          </p:txBody>
        </p:sp>
      </p:grpSp>
      <p:grpSp>
        <p:nvGrpSpPr>
          <p:cNvPr name="Group 17" id="17"/>
          <p:cNvGrpSpPr/>
          <p:nvPr/>
        </p:nvGrpSpPr>
        <p:grpSpPr>
          <a:xfrm rot="0">
            <a:off x="1028700" y="8086439"/>
            <a:ext cx="2707141" cy="569841"/>
            <a:chOff x="0" y="0"/>
            <a:chExt cx="3609521" cy="759788"/>
          </a:xfrm>
        </p:grpSpPr>
        <p:sp>
          <p:nvSpPr>
            <p:cNvPr name="Freeform 18" id="18"/>
            <p:cNvSpPr/>
            <p:nvPr/>
          </p:nvSpPr>
          <p:spPr>
            <a:xfrm flipH="false" flipV="false" rot="0">
              <a:off x="0" y="0"/>
              <a:ext cx="3609521" cy="759788"/>
            </a:xfrm>
            <a:custGeom>
              <a:avLst/>
              <a:gdLst/>
              <a:ahLst/>
              <a:cxnLst/>
              <a:rect r="r" b="b" t="t" l="l"/>
              <a:pathLst>
                <a:path h="759788" w="3609521">
                  <a:moveTo>
                    <a:pt x="0" y="0"/>
                  </a:moveTo>
                  <a:lnTo>
                    <a:pt x="3609521" y="0"/>
                  </a:lnTo>
                  <a:lnTo>
                    <a:pt x="3609521" y="759788"/>
                  </a:lnTo>
                  <a:lnTo>
                    <a:pt x="0" y="759788"/>
                  </a:lnTo>
                  <a:close/>
                </a:path>
              </a:pathLst>
            </a:custGeom>
            <a:solidFill>
              <a:srgbClr val="C8D4FE">
                <a:alpha val="0"/>
              </a:srgbClr>
            </a:solidFill>
          </p:spPr>
        </p:sp>
        <p:sp>
          <p:nvSpPr>
            <p:cNvPr name="TextBox 19" id="19"/>
            <p:cNvSpPr txBox="true"/>
            <p:nvPr/>
          </p:nvSpPr>
          <p:spPr>
            <a:xfrm>
              <a:off x="0" y="9525"/>
              <a:ext cx="3609521" cy="750263"/>
            </a:xfrm>
            <a:prstGeom prst="rect">
              <a:avLst/>
            </a:prstGeom>
          </p:spPr>
          <p:txBody>
            <a:bodyPr anchor="ctr" rtlCol="false" tIns="0" lIns="0" bIns="0" rIns="0"/>
            <a:lstStyle/>
            <a:p>
              <a:pPr algn="ctr">
                <a:lnSpc>
                  <a:spcPts val="3286"/>
                </a:lnSpc>
              </a:pPr>
              <a:r>
                <a:rPr lang="en-US" b="true" sz="2999" spc="-148">
                  <a:solidFill>
                    <a:srgbClr val="5E76ED"/>
                  </a:solidFill>
                  <a:latin typeface="Nanum Square Bold"/>
                  <a:ea typeface="Nanum Square Bold"/>
                  <a:cs typeface="Nanum Square Bold"/>
                  <a:sym typeface="Nanum Square Bold"/>
                </a:rPr>
                <a:t>최 규 호</a:t>
              </a:r>
            </a:p>
          </p:txBody>
        </p:sp>
      </p:grpSp>
      <p:grpSp>
        <p:nvGrpSpPr>
          <p:cNvPr name="Group 20" id="20"/>
          <p:cNvGrpSpPr/>
          <p:nvPr/>
        </p:nvGrpSpPr>
        <p:grpSpPr>
          <a:xfrm rot="0">
            <a:off x="3281258" y="4962560"/>
            <a:ext cx="12094410" cy="1259607"/>
            <a:chOff x="0" y="0"/>
            <a:chExt cx="16125880" cy="1679476"/>
          </a:xfrm>
        </p:grpSpPr>
        <p:sp>
          <p:nvSpPr>
            <p:cNvPr name="Freeform 21" id="21"/>
            <p:cNvSpPr/>
            <p:nvPr/>
          </p:nvSpPr>
          <p:spPr>
            <a:xfrm flipH="false" flipV="false" rot="0">
              <a:off x="0" y="0"/>
              <a:ext cx="16125881" cy="1679476"/>
            </a:xfrm>
            <a:custGeom>
              <a:avLst/>
              <a:gdLst/>
              <a:ahLst/>
              <a:cxnLst/>
              <a:rect r="r" b="b" t="t" l="l"/>
              <a:pathLst>
                <a:path h="1679476" w="16125881">
                  <a:moveTo>
                    <a:pt x="0" y="0"/>
                  </a:moveTo>
                  <a:lnTo>
                    <a:pt x="16125881" y="0"/>
                  </a:lnTo>
                  <a:lnTo>
                    <a:pt x="16125881" y="1679476"/>
                  </a:lnTo>
                  <a:lnTo>
                    <a:pt x="0" y="1679476"/>
                  </a:lnTo>
                  <a:close/>
                </a:path>
              </a:pathLst>
            </a:custGeom>
            <a:solidFill>
              <a:srgbClr val="191919">
                <a:alpha val="0"/>
              </a:srgbClr>
            </a:solidFill>
          </p:spPr>
        </p:sp>
        <p:sp>
          <p:nvSpPr>
            <p:cNvPr name="TextBox 22" id="22"/>
            <p:cNvSpPr txBox="true"/>
            <p:nvPr/>
          </p:nvSpPr>
          <p:spPr>
            <a:xfrm>
              <a:off x="0" y="-85725"/>
              <a:ext cx="16125880" cy="1765201"/>
            </a:xfrm>
            <a:prstGeom prst="rect">
              <a:avLst/>
            </a:prstGeom>
          </p:spPr>
          <p:txBody>
            <a:bodyPr anchor="ctr" rtlCol="false" tIns="0" lIns="0" bIns="0" rIns="0"/>
            <a:lstStyle/>
            <a:p>
              <a:pPr algn="l">
                <a:lnSpc>
                  <a:spcPts val="3186"/>
                </a:lnSpc>
              </a:pPr>
              <a:r>
                <a:rPr lang="en-US" b="true" sz="2000" spc="-133">
                  <a:solidFill>
                    <a:srgbClr val="1C334E"/>
                  </a:solidFill>
                  <a:latin typeface="Nanum Square Bold"/>
                  <a:ea typeface="Nanum Square Bold"/>
                  <a:cs typeface="Nanum Square Bold"/>
                  <a:sym typeface="Nanum Square Bold"/>
                </a:rPr>
                <a:t>크롤링 방법에 대한 문제와 감성 분석에서 모델 선정의 아쉬움이 있더라도 이번 프로젝트를 통해 분석만이 아닌 데이터의 흐름을 직접 경험해보면서 프로젝트를 수행 할 때 어떤 점을 생각하고 우선시 해야하는지, 문제를 해결할 수 있는 능력을 키울 수 있었고 앞으로의 프로젝트에 전반적인 길잡이가 되는 프로젝트였다고 생각합니다.</a:t>
              </a:r>
            </a:p>
          </p:txBody>
        </p:sp>
      </p:grpSp>
      <p:grpSp>
        <p:nvGrpSpPr>
          <p:cNvPr name="Group 23" id="23"/>
          <p:cNvGrpSpPr/>
          <p:nvPr/>
        </p:nvGrpSpPr>
        <p:grpSpPr>
          <a:xfrm rot="0">
            <a:off x="3281258" y="7934287"/>
            <a:ext cx="12094410" cy="1072717"/>
            <a:chOff x="0" y="0"/>
            <a:chExt cx="16125880" cy="1430289"/>
          </a:xfrm>
        </p:grpSpPr>
        <p:sp>
          <p:nvSpPr>
            <p:cNvPr name="Freeform 24" id="24"/>
            <p:cNvSpPr/>
            <p:nvPr/>
          </p:nvSpPr>
          <p:spPr>
            <a:xfrm flipH="false" flipV="false" rot="0">
              <a:off x="0" y="0"/>
              <a:ext cx="16125881" cy="1430289"/>
            </a:xfrm>
            <a:custGeom>
              <a:avLst/>
              <a:gdLst/>
              <a:ahLst/>
              <a:cxnLst/>
              <a:rect r="r" b="b" t="t" l="l"/>
              <a:pathLst>
                <a:path h="1430289" w="16125881">
                  <a:moveTo>
                    <a:pt x="0" y="0"/>
                  </a:moveTo>
                  <a:lnTo>
                    <a:pt x="16125881" y="0"/>
                  </a:lnTo>
                  <a:lnTo>
                    <a:pt x="16125881" y="1430289"/>
                  </a:lnTo>
                  <a:lnTo>
                    <a:pt x="0" y="1430289"/>
                  </a:lnTo>
                  <a:close/>
                </a:path>
              </a:pathLst>
            </a:custGeom>
            <a:solidFill>
              <a:srgbClr val="191919">
                <a:alpha val="0"/>
              </a:srgbClr>
            </a:solidFill>
          </p:spPr>
        </p:sp>
        <p:sp>
          <p:nvSpPr>
            <p:cNvPr name="TextBox 25" id="25"/>
            <p:cNvSpPr txBox="true"/>
            <p:nvPr/>
          </p:nvSpPr>
          <p:spPr>
            <a:xfrm>
              <a:off x="0" y="-85725"/>
              <a:ext cx="16125880" cy="1516014"/>
            </a:xfrm>
            <a:prstGeom prst="rect">
              <a:avLst/>
            </a:prstGeom>
          </p:spPr>
          <p:txBody>
            <a:bodyPr anchor="ctr" rtlCol="false" tIns="0" lIns="0" bIns="0" rIns="0"/>
            <a:lstStyle/>
            <a:p>
              <a:pPr algn="l">
                <a:lnSpc>
                  <a:spcPts val="3186"/>
                </a:lnSpc>
              </a:pPr>
              <a:r>
                <a:rPr lang="en-US" b="true" sz="2000" spc="-133">
                  <a:solidFill>
                    <a:srgbClr val="1C334E"/>
                  </a:solidFill>
                  <a:latin typeface="Nanum Square Bold"/>
                  <a:ea typeface="Nanum Square Bold"/>
                  <a:cs typeface="Nanum Square Bold"/>
                  <a:sym typeface="Nanum Square Bold"/>
                </a:rPr>
                <a:t>파이프 도금 공정뿐만 아니라, 다양한 제조 기업의 MES(Manufacturing Execution System) 공정에 적용 가능성이 있다는 점에서 큰 의미가 있다고 생각합니다.  시스템을 성공적으로 구현한 것에 대해 큰 보람을 느꼈습니다.</a:t>
              </a:r>
            </a:p>
          </p:txBody>
        </p:sp>
      </p:grpSp>
      <p:grpSp>
        <p:nvGrpSpPr>
          <p:cNvPr name="Group 26" id="26"/>
          <p:cNvGrpSpPr/>
          <p:nvPr/>
        </p:nvGrpSpPr>
        <p:grpSpPr>
          <a:xfrm rot="0">
            <a:off x="3281258" y="6446004"/>
            <a:ext cx="12094410" cy="1259683"/>
            <a:chOff x="0" y="0"/>
            <a:chExt cx="16125880" cy="1679577"/>
          </a:xfrm>
        </p:grpSpPr>
        <p:sp>
          <p:nvSpPr>
            <p:cNvPr name="Freeform 27" id="27"/>
            <p:cNvSpPr/>
            <p:nvPr/>
          </p:nvSpPr>
          <p:spPr>
            <a:xfrm flipH="false" flipV="false" rot="0">
              <a:off x="0" y="0"/>
              <a:ext cx="16125881" cy="1679577"/>
            </a:xfrm>
            <a:custGeom>
              <a:avLst/>
              <a:gdLst/>
              <a:ahLst/>
              <a:cxnLst/>
              <a:rect r="r" b="b" t="t" l="l"/>
              <a:pathLst>
                <a:path h="1679577" w="16125881">
                  <a:moveTo>
                    <a:pt x="0" y="0"/>
                  </a:moveTo>
                  <a:lnTo>
                    <a:pt x="16125881" y="0"/>
                  </a:lnTo>
                  <a:lnTo>
                    <a:pt x="16125881" y="1679577"/>
                  </a:lnTo>
                  <a:lnTo>
                    <a:pt x="0" y="1679577"/>
                  </a:lnTo>
                  <a:close/>
                </a:path>
              </a:pathLst>
            </a:custGeom>
            <a:solidFill>
              <a:srgbClr val="191919">
                <a:alpha val="0"/>
              </a:srgbClr>
            </a:solidFill>
          </p:spPr>
        </p:sp>
        <p:sp>
          <p:nvSpPr>
            <p:cNvPr name="TextBox 28" id="28"/>
            <p:cNvSpPr txBox="true"/>
            <p:nvPr/>
          </p:nvSpPr>
          <p:spPr>
            <a:xfrm>
              <a:off x="0" y="-85725"/>
              <a:ext cx="16125880" cy="1765302"/>
            </a:xfrm>
            <a:prstGeom prst="rect">
              <a:avLst/>
            </a:prstGeom>
          </p:spPr>
          <p:txBody>
            <a:bodyPr anchor="ctr" rtlCol="false" tIns="0" lIns="0" bIns="0" rIns="0"/>
            <a:lstStyle/>
            <a:p>
              <a:pPr algn="l">
                <a:lnSpc>
                  <a:spcPts val="3186"/>
                </a:lnSpc>
              </a:pPr>
              <a:r>
                <a:rPr lang="en-US" b="true" sz="2000" spc="-132">
                  <a:solidFill>
                    <a:srgbClr val="1C334E"/>
                  </a:solidFill>
                  <a:latin typeface="Nanum Square Bold"/>
                  <a:ea typeface="Nanum Square Bold"/>
                  <a:cs typeface="Nanum Square Bold"/>
                  <a:sym typeface="Nanum Square Bold"/>
                </a:rPr>
                <a:t>이번 프로젝트에서 웹 담당을 맡으며 많은 것을 배웠지만, 그중에서도 의사소통의 중요성을 깨닫게 되었습니다.</a:t>
              </a:r>
            </a:p>
            <a:p>
              <a:pPr algn="l">
                <a:lnSpc>
                  <a:spcPts val="3186"/>
                </a:lnSpc>
              </a:pPr>
              <a:r>
                <a:rPr lang="en-US" b="true" sz="2000" spc="-133">
                  <a:solidFill>
                    <a:srgbClr val="1C334E"/>
                  </a:solidFill>
                  <a:latin typeface="Nanum Square Bold"/>
                  <a:ea typeface="Nanum Square Bold"/>
                  <a:cs typeface="Nanum Square Bold"/>
                  <a:sym typeface="Nanum Square Bold"/>
                </a:rPr>
                <a:t>웹을 개발하는 과정에서 다양한 코드들이 서로 연결되다 보니 예상치 못한 오류가 발생하기도 했습니다. 하지만 팀원들과 통하며 문제를 하나씩 해결해 나가는 과정에서 협업의 가치와 성취감을 느낄 수 있었습니다.</a:t>
              </a:r>
            </a:p>
          </p:txBody>
        </p:sp>
      </p:grpSp>
      <p:grpSp>
        <p:nvGrpSpPr>
          <p:cNvPr name="Group 29" id="29"/>
          <p:cNvGrpSpPr/>
          <p:nvPr/>
        </p:nvGrpSpPr>
        <p:grpSpPr>
          <a:xfrm rot="0">
            <a:off x="1028700" y="978979"/>
            <a:ext cx="3557205" cy="395196"/>
            <a:chOff x="0" y="0"/>
            <a:chExt cx="4742940" cy="526928"/>
          </a:xfrm>
        </p:grpSpPr>
        <p:sp>
          <p:nvSpPr>
            <p:cNvPr name="Freeform 30" id="30"/>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31" id="31"/>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Impression</a:t>
              </a:r>
            </a:p>
          </p:txBody>
        </p:sp>
      </p:grpSp>
      <p:grpSp>
        <p:nvGrpSpPr>
          <p:cNvPr name="Group 32" id="32"/>
          <p:cNvGrpSpPr/>
          <p:nvPr/>
        </p:nvGrpSpPr>
        <p:grpSpPr>
          <a:xfrm rot="0">
            <a:off x="1028700" y="1374175"/>
            <a:ext cx="7789185" cy="955113"/>
            <a:chOff x="0" y="0"/>
            <a:chExt cx="10385580" cy="1273484"/>
          </a:xfrm>
        </p:grpSpPr>
        <p:sp>
          <p:nvSpPr>
            <p:cNvPr name="Freeform 33" id="33"/>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34" id="34"/>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소감</a:t>
              </a:r>
            </a:p>
          </p:txBody>
        </p:sp>
      </p:grpSp>
      <p:grpSp>
        <p:nvGrpSpPr>
          <p:cNvPr name="Group 35" id="35"/>
          <p:cNvGrpSpPr/>
          <p:nvPr/>
        </p:nvGrpSpPr>
        <p:grpSpPr>
          <a:xfrm rot="0">
            <a:off x="329171" y="209742"/>
            <a:ext cx="18054079" cy="115550"/>
            <a:chOff x="0" y="0"/>
            <a:chExt cx="4754984" cy="30433"/>
          </a:xfrm>
        </p:grpSpPr>
        <p:sp>
          <p:nvSpPr>
            <p:cNvPr name="Freeform 36" id="36"/>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37" id="37"/>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78200" y="2907506"/>
            <a:ext cx="8877300" cy="2542628"/>
            <a:chOff x="0" y="0"/>
            <a:chExt cx="11836400" cy="3390170"/>
          </a:xfrm>
        </p:grpSpPr>
        <p:sp>
          <p:nvSpPr>
            <p:cNvPr name="Freeform 3" id="3"/>
            <p:cNvSpPr/>
            <p:nvPr/>
          </p:nvSpPr>
          <p:spPr>
            <a:xfrm flipH="false" flipV="false" rot="0">
              <a:off x="0" y="0"/>
              <a:ext cx="11836400" cy="3390170"/>
            </a:xfrm>
            <a:custGeom>
              <a:avLst/>
              <a:gdLst/>
              <a:ahLst/>
              <a:cxnLst/>
              <a:rect r="r" b="b" t="t" l="l"/>
              <a:pathLst>
                <a:path h="3390170" w="11836400">
                  <a:moveTo>
                    <a:pt x="0" y="0"/>
                  </a:moveTo>
                  <a:lnTo>
                    <a:pt x="11836400" y="0"/>
                  </a:lnTo>
                  <a:lnTo>
                    <a:pt x="11836400" y="3390170"/>
                  </a:lnTo>
                  <a:lnTo>
                    <a:pt x="0" y="3390170"/>
                  </a:lnTo>
                  <a:close/>
                </a:path>
              </a:pathLst>
            </a:custGeom>
            <a:solidFill>
              <a:srgbClr val="000000">
                <a:alpha val="0"/>
              </a:srgbClr>
            </a:solidFill>
          </p:spPr>
        </p:sp>
        <p:sp>
          <p:nvSpPr>
            <p:cNvPr name="TextBox 4" id="4"/>
            <p:cNvSpPr txBox="true"/>
            <p:nvPr/>
          </p:nvSpPr>
          <p:spPr>
            <a:xfrm>
              <a:off x="0" y="-238125"/>
              <a:ext cx="11836400" cy="3628295"/>
            </a:xfrm>
            <a:prstGeom prst="rect">
              <a:avLst/>
            </a:prstGeom>
          </p:spPr>
          <p:txBody>
            <a:bodyPr anchor="ctr" rtlCol="false" tIns="0" lIns="0" bIns="0" rIns="0"/>
            <a:lstStyle/>
            <a:p>
              <a:pPr algn="l">
                <a:lnSpc>
                  <a:spcPts val="15297"/>
                </a:lnSpc>
              </a:pPr>
              <a:r>
                <a:rPr lang="en-US" b="true" sz="12800" spc="-500">
                  <a:solidFill>
                    <a:srgbClr val="141414"/>
                  </a:solidFill>
                  <a:latin typeface="Arial Bold"/>
                  <a:ea typeface="Arial Bold"/>
                  <a:cs typeface="Arial Bold"/>
                  <a:sym typeface="Arial Bold"/>
                </a:rPr>
                <a:t>Thank you</a:t>
              </a:r>
            </a:p>
          </p:txBody>
        </p:sp>
      </p:grpSp>
      <p:grpSp>
        <p:nvGrpSpPr>
          <p:cNvPr name="Group 5" id="5"/>
          <p:cNvGrpSpPr/>
          <p:nvPr/>
        </p:nvGrpSpPr>
        <p:grpSpPr>
          <a:xfrm rot="0">
            <a:off x="11887200" y="3784600"/>
            <a:ext cx="419100" cy="419100"/>
            <a:chOff x="0" y="0"/>
            <a:chExt cx="558800" cy="558800"/>
          </a:xfrm>
        </p:grpSpPr>
        <p:sp>
          <p:nvSpPr>
            <p:cNvPr name="Freeform 6" id="6"/>
            <p:cNvSpPr/>
            <p:nvPr/>
          </p:nvSpPr>
          <p:spPr>
            <a:xfrm flipH="false" flipV="false" rot="0">
              <a:off x="0" y="0"/>
              <a:ext cx="558800" cy="558800"/>
            </a:xfrm>
            <a:custGeom>
              <a:avLst/>
              <a:gdLst/>
              <a:ahLst/>
              <a:cxnLst/>
              <a:rect r="r" b="b" t="t" l="l"/>
              <a:pathLst>
                <a:path h="558800" w="558800">
                  <a:moveTo>
                    <a:pt x="0" y="0"/>
                  </a:moveTo>
                  <a:lnTo>
                    <a:pt x="558800" y="0"/>
                  </a:lnTo>
                  <a:lnTo>
                    <a:pt x="558800" y="558800"/>
                  </a:lnTo>
                  <a:lnTo>
                    <a:pt x="0" y="558800"/>
                  </a:lnTo>
                  <a:lnTo>
                    <a:pt x="0" y="0"/>
                  </a:lnTo>
                  <a:close/>
                </a:path>
              </a:pathLst>
            </a:custGeom>
            <a:blipFill>
              <a:blip r:embed="rId2"/>
              <a:stretch>
                <a:fillRect l="0" t="0" r="0" b="0"/>
              </a:stretch>
            </a:blipFill>
          </p:spPr>
        </p:sp>
      </p:grpSp>
      <p:grpSp>
        <p:nvGrpSpPr>
          <p:cNvPr name="Group 7" id="7"/>
          <p:cNvGrpSpPr/>
          <p:nvPr/>
        </p:nvGrpSpPr>
        <p:grpSpPr>
          <a:xfrm rot="0">
            <a:off x="13550900" y="3263900"/>
            <a:ext cx="2933700" cy="2933700"/>
            <a:chOff x="0" y="0"/>
            <a:chExt cx="3911600" cy="3911600"/>
          </a:xfrm>
        </p:grpSpPr>
        <p:sp>
          <p:nvSpPr>
            <p:cNvPr name="Freeform 8" id="8"/>
            <p:cNvSpPr/>
            <p:nvPr/>
          </p:nvSpPr>
          <p:spPr>
            <a:xfrm flipH="false" flipV="false" rot="0">
              <a:off x="0" y="0"/>
              <a:ext cx="3911600" cy="3911600"/>
            </a:xfrm>
            <a:custGeom>
              <a:avLst/>
              <a:gdLst/>
              <a:ahLst/>
              <a:cxnLst/>
              <a:rect r="r" b="b" t="t" l="l"/>
              <a:pathLst>
                <a:path h="3911600" w="3911600">
                  <a:moveTo>
                    <a:pt x="0" y="0"/>
                  </a:moveTo>
                  <a:lnTo>
                    <a:pt x="3911600" y="0"/>
                  </a:lnTo>
                  <a:lnTo>
                    <a:pt x="3911600" y="3911600"/>
                  </a:lnTo>
                  <a:lnTo>
                    <a:pt x="0" y="3911600"/>
                  </a:lnTo>
                  <a:lnTo>
                    <a:pt x="0" y="0"/>
                  </a:lnTo>
                  <a:close/>
                </a:path>
              </a:pathLst>
            </a:custGeom>
            <a:blipFill>
              <a:blip r:embed="rId3"/>
              <a:stretch>
                <a:fillRect l="0" t="0" r="0" b="0"/>
              </a:stretch>
            </a:blipFill>
          </p:spPr>
        </p:sp>
      </p:grpSp>
      <p:grpSp>
        <p:nvGrpSpPr>
          <p:cNvPr name="Group 9" id="9"/>
          <p:cNvGrpSpPr/>
          <p:nvPr/>
        </p:nvGrpSpPr>
        <p:grpSpPr>
          <a:xfrm rot="0">
            <a:off x="12700000" y="6426200"/>
            <a:ext cx="1231900" cy="1231900"/>
            <a:chOff x="0" y="0"/>
            <a:chExt cx="1642533" cy="1642533"/>
          </a:xfrm>
        </p:grpSpPr>
        <p:sp>
          <p:nvSpPr>
            <p:cNvPr name="Freeform 10" id="10"/>
            <p:cNvSpPr/>
            <p:nvPr/>
          </p:nvSpPr>
          <p:spPr>
            <a:xfrm flipH="false" flipV="false" rot="0">
              <a:off x="0" y="0"/>
              <a:ext cx="1642491" cy="1642491"/>
            </a:xfrm>
            <a:custGeom>
              <a:avLst/>
              <a:gdLst/>
              <a:ahLst/>
              <a:cxnLst/>
              <a:rect r="r" b="b" t="t" l="l"/>
              <a:pathLst>
                <a:path h="1642491" w="1642491">
                  <a:moveTo>
                    <a:pt x="0" y="0"/>
                  </a:moveTo>
                  <a:lnTo>
                    <a:pt x="1642491" y="0"/>
                  </a:lnTo>
                  <a:lnTo>
                    <a:pt x="1642491" y="1642491"/>
                  </a:lnTo>
                  <a:lnTo>
                    <a:pt x="0" y="1642491"/>
                  </a:lnTo>
                  <a:lnTo>
                    <a:pt x="0" y="0"/>
                  </a:lnTo>
                  <a:close/>
                </a:path>
              </a:pathLst>
            </a:custGeom>
            <a:blipFill>
              <a:blip r:embed="rId4"/>
              <a:stretch>
                <a:fillRect l="0" t="0" r="-2" b="-2"/>
              </a:stretch>
            </a:blipFill>
          </p:spPr>
        </p:sp>
      </p:grpSp>
      <p:grpSp>
        <p:nvGrpSpPr>
          <p:cNvPr name="Group 11" id="11"/>
          <p:cNvGrpSpPr/>
          <p:nvPr/>
        </p:nvGrpSpPr>
        <p:grpSpPr>
          <a:xfrm rot="0">
            <a:off x="329171" y="209742"/>
            <a:ext cx="18054079" cy="115550"/>
            <a:chOff x="0" y="0"/>
            <a:chExt cx="4754984" cy="30433"/>
          </a:xfrm>
        </p:grpSpPr>
        <p:sp>
          <p:nvSpPr>
            <p:cNvPr name="Freeform 12" id="12"/>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3" id="13"/>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045"/>
            <a:ext cx="16700500" cy="6274279"/>
            <a:chOff x="0" y="0"/>
            <a:chExt cx="22267333" cy="8365705"/>
          </a:xfrm>
        </p:grpSpPr>
        <p:sp>
          <p:nvSpPr>
            <p:cNvPr name="Freeform 3" id="3"/>
            <p:cNvSpPr/>
            <p:nvPr/>
          </p:nvSpPr>
          <p:spPr>
            <a:xfrm flipH="false" flipV="false" rot="0">
              <a:off x="0" y="0"/>
              <a:ext cx="22267290" cy="8365705"/>
            </a:xfrm>
            <a:custGeom>
              <a:avLst/>
              <a:gdLst/>
              <a:ahLst/>
              <a:cxnLst/>
              <a:rect r="r" b="b" t="t" l="l"/>
              <a:pathLst>
                <a:path h="8365705" w="22267290">
                  <a:moveTo>
                    <a:pt x="635000" y="0"/>
                  </a:moveTo>
                  <a:lnTo>
                    <a:pt x="21632290" y="0"/>
                  </a:lnTo>
                  <a:cubicBezTo>
                    <a:pt x="21982992" y="0"/>
                    <a:pt x="22267290" y="284299"/>
                    <a:pt x="22267290" y="635000"/>
                  </a:cubicBezTo>
                  <a:lnTo>
                    <a:pt x="22267290" y="7730705"/>
                  </a:lnTo>
                  <a:cubicBezTo>
                    <a:pt x="22267290" y="7899117"/>
                    <a:pt x="22200389" y="8060632"/>
                    <a:pt x="22081303" y="8179718"/>
                  </a:cubicBezTo>
                  <a:cubicBezTo>
                    <a:pt x="21962218" y="8298804"/>
                    <a:pt x="21800703" y="8365705"/>
                    <a:pt x="21632290" y="8365705"/>
                  </a:cubicBezTo>
                  <a:lnTo>
                    <a:pt x="635000" y="8365705"/>
                  </a:lnTo>
                  <a:cubicBezTo>
                    <a:pt x="284299" y="8365705"/>
                    <a:pt x="0" y="8081406"/>
                    <a:pt x="0" y="7730705"/>
                  </a:cubicBezTo>
                  <a:lnTo>
                    <a:pt x="0" y="635000"/>
                  </a:lnTo>
                  <a:cubicBezTo>
                    <a:pt x="0" y="284299"/>
                    <a:pt x="284299" y="0"/>
                    <a:pt x="635000" y="0"/>
                  </a:cubicBezTo>
                  <a:close/>
                </a:path>
              </a:pathLst>
            </a:custGeom>
            <a:blipFill>
              <a:blip r:embed="rId2"/>
              <a:stretch>
                <a:fillRect l="0" t="-19502" r="0" b="-19502"/>
              </a:stretch>
            </a:blipFill>
          </p:spPr>
        </p:sp>
      </p:grpSp>
      <p:grpSp>
        <p:nvGrpSpPr>
          <p:cNvPr name="Group 4" id="4"/>
          <p:cNvGrpSpPr/>
          <p:nvPr/>
        </p:nvGrpSpPr>
        <p:grpSpPr>
          <a:xfrm rot="5400000">
            <a:off x="10893747" y="5959716"/>
            <a:ext cx="787400" cy="25400"/>
            <a:chOff x="0" y="0"/>
            <a:chExt cx="1049867" cy="33867"/>
          </a:xfrm>
        </p:grpSpPr>
        <p:sp>
          <p:nvSpPr>
            <p:cNvPr name="Freeform 5" id="5"/>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3"/>
              <a:stretch>
                <a:fillRect l="0" t="-6016" r="4" b="-5891"/>
              </a:stretch>
            </a:blipFill>
          </p:spPr>
        </p:sp>
      </p:grpSp>
      <p:grpSp>
        <p:nvGrpSpPr>
          <p:cNvPr name="Group 6" id="6"/>
          <p:cNvGrpSpPr/>
          <p:nvPr/>
        </p:nvGrpSpPr>
        <p:grpSpPr>
          <a:xfrm rot="5400000">
            <a:off x="10842947" y="8140700"/>
            <a:ext cx="787400" cy="25400"/>
            <a:chOff x="0" y="0"/>
            <a:chExt cx="1049867" cy="33867"/>
          </a:xfrm>
        </p:grpSpPr>
        <p:sp>
          <p:nvSpPr>
            <p:cNvPr name="Freeform 7" id="7"/>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3"/>
              <a:stretch>
                <a:fillRect l="0" t="-6016" r="4" b="-5891"/>
              </a:stretch>
            </a:blipFill>
          </p:spPr>
        </p:sp>
      </p:grpSp>
      <p:grpSp>
        <p:nvGrpSpPr>
          <p:cNvPr name="Group 8" id="8"/>
          <p:cNvGrpSpPr/>
          <p:nvPr/>
        </p:nvGrpSpPr>
        <p:grpSpPr>
          <a:xfrm rot="0">
            <a:off x="3267075" y="7416800"/>
            <a:ext cx="13093700" cy="1689100"/>
            <a:chOff x="0" y="0"/>
            <a:chExt cx="17458267" cy="2252133"/>
          </a:xfrm>
        </p:grpSpPr>
        <p:sp>
          <p:nvSpPr>
            <p:cNvPr name="Freeform 9" id="9"/>
            <p:cNvSpPr/>
            <p:nvPr/>
          </p:nvSpPr>
          <p:spPr>
            <a:xfrm flipH="false" flipV="false" rot="0">
              <a:off x="0" y="0"/>
              <a:ext cx="17458310" cy="2252091"/>
            </a:xfrm>
            <a:custGeom>
              <a:avLst/>
              <a:gdLst/>
              <a:ahLst/>
              <a:cxnLst/>
              <a:rect r="r" b="b" t="t" l="l"/>
              <a:pathLst>
                <a:path h="2252091" w="17458310">
                  <a:moveTo>
                    <a:pt x="0" y="0"/>
                  </a:moveTo>
                  <a:lnTo>
                    <a:pt x="17458310" y="0"/>
                  </a:lnTo>
                  <a:lnTo>
                    <a:pt x="17458310" y="2252091"/>
                  </a:lnTo>
                  <a:lnTo>
                    <a:pt x="0" y="2252091"/>
                  </a:lnTo>
                  <a:lnTo>
                    <a:pt x="0" y="0"/>
                  </a:lnTo>
                  <a:close/>
                </a:path>
              </a:pathLst>
            </a:custGeom>
            <a:blipFill>
              <a:blip r:embed="rId4"/>
              <a:stretch>
                <a:fillRect l="0" t="-175" r="0" b="-177"/>
              </a:stretch>
            </a:blipFill>
          </p:spPr>
        </p:sp>
      </p:grpSp>
      <p:sp>
        <p:nvSpPr>
          <p:cNvPr name="Freeform 10" id="10"/>
          <p:cNvSpPr/>
          <p:nvPr/>
        </p:nvSpPr>
        <p:spPr>
          <a:xfrm flipH="false" flipV="false" rot="0">
            <a:off x="3742890" y="7587021"/>
            <a:ext cx="1073589" cy="1171575"/>
          </a:xfrm>
          <a:custGeom>
            <a:avLst/>
            <a:gdLst/>
            <a:ahLst/>
            <a:cxnLst/>
            <a:rect r="r" b="b" t="t" l="l"/>
            <a:pathLst>
              <a:path h="1171575" w="1073589">
                <a:moveTo>
                  <a:pt x="0" y="0"/>
                </a:moveTo>
                <a:lnTo>
                  <a:pt x="1073589" y="0"/>
                </a:lnTo>
                <a:lnTo>
                  <a:pt x="1073589" y="1171575"/>
                </a:lnTo>
                <a:lnTo>
                  <a:pt x="0" y="1171575"/>
                </a:lnTo>
                <a:lnTo>
                  <a:pt x="0" y="0"/>
                </a:lnTo>
                <a:close/>
              </a:path>
            </a:pathLst>
          </a:custGeom>
          <a:blipFill>
            <a:blip r:embed="rId5">
              <a:extLst>
                <a:ext uri="{96DAC541-7B7A-43D3-8B79-37D633B846F1}">
                  <asvg:svgBlip xmlns:asvg="http://schemas.microsoft.com/office/drawing/2016/SVG/main" r:embed="rId6"/>
                </a:ext>
              </a:extLst>
            </a:blip>
            <a:stretch>
              <a:fillRect l="0" t="-278" r="0" b="-278"/>
            </a:stretch>
          </a:blipFill>
        </p:spPr>
      </p:sp>
      <p:grpSp>
        <p:nvGrpSpPr>
          <p:cNvPr name="Group 11" id="11"/>
          <p:cNvGrpSpPr/>
          <p:nvPr/>
        </p:nvGrpSpPr>
        <p:grpSpPr>
          <a:xfrm rot="0">
            <a:off x="5052250" y="7975454"/>
            <a:ext cx="1929575" cy="480028"/>
            <a:chOff x="0" y="0"/>
            <a:chExt cx="2572767" cy="640038"/>
          </a:xfrm>
        </p:grpSpPr>
        <p:sp>
          <p:nvSpPr>
            <p:cNvPr name="Freeform 12" id="12"/>
            <p:cNvSpPr/>
            <p:nvPr/>
          </p:nvSpPr>
          <p:spPr>
            <a:xfrm flipH="false" flipV="false" rot="0">
              <a:off x="0" y="0"/>
              <a:ext cx="2572767" cy="640038"/>
            </a:xfrm>
            <a:custGeom>
              <a:avLst/>
              <a:gdLst/>
              <a:ahLst/>
              <a:cxnLst/>
              <a:rect r="r" b="b" t="t" l="l"/>
              <a:pathLst>
                <a:path h="640038" w="2572767">
                  <a:moveTo>
                    <a:pt x="0" y="0"/>
                  </a:moveTo>
                  <a:lnTo>
                    <a:pt x="2572767" y="0"/>
                  </a:lnTo>
                  <a:lnTo>
                    <a:pt x="2572767" y="640038"/>
                  </a:lnTo>
                  <a:lnTo>
                    <a:pt x="0" y="640038"/>
                  </a:lnTo>
                  <a:close/>
                </a:path>
              </a:pathLst>
            </a:custGeom>
            <a:solidFill>
              <a:srgbClr val="000000">
                <a:alpha val="0"/>
              </a:srgbClr>
            </a:solidFill>
          </p:spPr>
        </p:sp>
        <p:sp>
          <p:nvSpPr>
            <p:cNvPr name="TextBox 13" id="13"/>
            <p:cNvSpPr txBox="true"/>
            <p:nvPr/>
          </p:nvSpPr>
          <p:spPr>
            <a:xfrm>
              <a:off x="0" y="-28575"/>
              <a:ext cx="2572767" cy="668613"/>
            </a:xfrm>
            <a:prstGeom prst="rect">
              <a:avLst/>
            </a:prstGeom>
          </p:spPr>
          <p:txBody>
            <a:bodyPr anchor="ctr" rtlCol="false" tIns="0" lIns="0" bIns="0" rIns="0"/>
            <a:lstStyle/>
            <a:p>
              <a:pPr algn="l">
                <a:lnSpc>
                  <a:spcPts val="2738"/>
                </a:lnSpc>
              </a:pPr>
              <a:r>
                <a:rPr lang="en-US" b="true" sz="2499" spc="-124">
                  <a:solidFill>
                    <a:srgbClr val="FFFFFF"/>
                  </a:solidFill>
                  <a:latin typeface="Arial Bold"/>
                  <a:ea typeface="Arial Bold"/>
                  <a:cs typeface="Arial Bold"/>
                  <a:sym typeface="Arial Bold"/>
                </a:rPr>
                <a:t>Result</a:t>
              </a:r>
            </a:p>
          </p:txBody>
        </p:sp>
      </p:grpSp>
      <p:grpSp>
        <p:nvGrpSpPr>
          <p:cNvPr name="Group 14" id="14"/>
          <p:cNvGrpSpPr/>
          <p:nvPr/>
        </p:nvGrpSpPr>
        <p:grpSpPr>
          <a:xfrm rot="5400000">
            <a:off x="6135792" y="8213484"/>
            <a:ext cx="787400" cy="25400"/>
            <a:chOff x="0" y="0"/>
            <a:chExt cx="1049867" cy="33867"/>
          </a:xfrm>
        </p:grpSpPr>
        <p:sp>
          <p:nvSpPr>
            <p:cNvPr name="Freeform 15" id="15"/>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7">
                <a:alphaModFix amt="50000"/>
              </a:blip>
              <a:stretch>
                <a:fillRect l="0" t="-6016" r="4" b="-5891"/>
              </a:stretch>
            </a:blipFill>
          </p:spPr>
        </p:sp>
      </p:grpSp>
      <p:grpSp>
        <p:nvGrpSpPr>
          <p:cNvPr name="Group 16" id="16"/>
          <p:cNvGrpSpPr/>
          <p:nvPr/>
        </p:nvGrpSpPr>
        <p:grpSpPr>
          <a:xfrm rot="0">
            <a:off x="7258485" y="7889081"/>
            <a:ext cx="8718115" cy="651669"/>
            <a:chOff x="0" y="0"/>
            <a:chExt cx="11624153" cy="868892"/>
          </a:xfrm>
        </p:grpSpPr>
        <p:sp>
          <p:nvSpPr>
            <p:cNvPr name="Freeform 17" id="17"/>
            <p:cNvSpPr/>
            <p:nvPr/>
          </p:nvSpPr>
          <p:spPr>
            <a:xfrm flipH="false" flipV="false" rot="0">
              <a:off x="0" y="0"/>
              <a:ext cx="11624153" cy="868892"/>
            </a:xfrm>
            <a:custGeom>
              <a:avLst/>
              <a:gdLst/>
              <a:ahLst/>
              <a:cxnLst/>
              <a:rect r="r" b="b" t="t" l="l"/>
              <a:pathLst>
                <a:path h="868892" w="11624153">
                  <a:moveTo>
                    <a:pt x="0" y="0"/>
                  </a:moveTo>
                  <a:lnTo>
                    <a:pt x="11624153" y="0"/>
                  </a:lnTo>
                  <a:lnTo>
                    <a:pt x="11624153" y="868892"/>
                  </a:lnTo>
                  <a:lnTo>
                    <a:pt x="0" y="868892"/>
                  </a:lnTo>
                  <a:close/>
                </a:path>
              </a:pathLst>
            </a:custGeom>
            <a:solidFill>
              <a:srgbClr val="000000">
                <a:alpha val="0"/>
              </a:srgbClr>
            </a:solidFill>
          </p:spPr>
        </p:sp>
        <p:sp>
          <p:nvSpPr>
            <p:cNvPr name="TextBox 18" id="18"/>
            <p:cNvSpPr txBox="true"/>
            <p:nvPr/>
          </p:nvSpPr>
          <p:spPr>
            <a:xfrm>
              <a:off x="0" y="-123825"/>
              <a:ext cx="11624153" cy="992717"/>
            </a:xfrm>
            <a:prstGeom prst="rect">
              <a:avLst/>
            </a:prstGeom>
          </p:spPr>
          <p:txBody>
            <a:bodyPr anchor="ctr" rtlCol="false" tIns="0" lIns="0" bIns="0" rIns="0"/>
            <a:lstStyle/>
            <a:p>
              <a:pPr algn="l">
                <a:lnSpc>
                  <a:spcPts val="3346"/>
                </a:lnSpc>
              </a:pPr>
              <a:r>
                <a:rPr lang="en-US" sz="2099">
                  <a:solidFill>
                    <a:srgbClr val="FFFFFF"/>
                  </a:solidFill>
                  <a:latin typeface="Arial"/>
                  <a:ea typeface="Arial"/>
                  <a:cs typeface="Arial"/>
                  <a:sym typeface="Arial"/>
                </a:rPr>
                <a:t>1년간 2개의 플랫폼 판매 시,</a:t>
              </a:r>
              <a:r>
                <a:rPr lang="en-US" sz="2099">
                  <a:solidFill>
                    <a:srgbClr val="FBCE45"/>
                  </a:solidFill>
                  <a:latin typeface="Arial"/>
                  <a:ea typeface="Arial"/>
                  <a:cs typeface="Arial"/>
                  <a:sym typeface="Arial"/>
                </a:rPr>
                <a:t> </a:t>
              </a:r>
              <a:r>
                <a:rPr lang="en-US" sz="2099">
                  <a:solidFill>
                    <a:srgbClr val="FFFFFF"/>
                  </a:solidFill>
                  <a:latin typeface="Arial"/>
                  <a:ea typeface="Arial"/>
                  <a:cs typeface="Arial"/>
                  <a:sym typeface="Arial"/>
                </a:rPr>
                <a:t>4억원의 순이익 예상</a:t>
              </a:r>
            </a:p>
          </p:txBody>
        </p:sp>
      </p:grpSp>
      <p:grpSp>
        <p:nvGrpSpPr>
          <p:cNvPr name="Group 19" id="19"/>
          <p:cNvGrpSpPr/>
          <p:nvPr/>
        </p:nvGrpSpPr>
        <p:grpSpPr>
          <a:xfrm rot="0">
            <a:off x="5051673" y="3644659"/>
            <a:ext cx="8489454" cy="3422059"/>
            <a:chOff x="0" y="0"/>
            <a:chExt cx="11319272" cy="4562745"/>
          </a:xfrm>
        </p:grpSpPr>
        <p:sp>
          <p:nvSpPr>
            <p:cNvPr name="Freeform 20" id="20"/>
            <p:cNvSpPr/>
            <p:nvPr/>
          </p:nvSpPr>
          <p:spPr>
            <a:xfrm flipH="false" flipV="false" rot="0">
              <a:off x="0" y="0"/>
              <a:ext cx="11319256" cy="4562729"/>
            </a:xfrm>
            <a:custGeom>
              <a:avLst/>
              <a:gdLst/>
              <a:ahLst/>
              <a:cxnLst/>
              <a:rect r="r" b="b" t="t" l="l"/>
              <a:pathLst>
                <a:path h="4562729" w="11319256">
                  <a:moveTo>
                    <a:pt x="0" y="0"/>
                  </a:moveTo>
                  <a:lnTo>
                    <a:pt x="11319256" y="0"/>
                  </a:lnTo>
                  <a:lnTo>
                    <a:pt x="11319256" y="4562729"/>
                  </a:lnTo>
                  <a:lnTo>
                    <a:pt x="0" y="4562729"/>
                  </a:lnTo>
                  <a:lnTo>
                    <a:pt x="0" y="0"/>
                  </a:lnTo>
                  <a:close/>
                </a:path>
              </a:pathLst>
            </a:custGeom>
            <a:blipFill>
              <a:blip r:embed="rId8"/>
              <a:stretch>
                <a:fillRect l="-153770" t="0" r="-153770" b="0"/>
              </a:stretch>
            </a:blipFill>
          </p:spPr>
        </p:sp>
      </p:grpSp>
      <p:grpSp>
        <p:nvGrpSpPr>
          <p:cNvPr name="Group 21" id="21"/>
          <p:cNvGrpSpPr/>
          <p:nvPr/>
        </p:nvGrpSpPr>
        <p:grpSpPr>
          <a:xfrm rot="0">
            <a:off x="5052250" y="3665418"/>
            <a:ext cx="8488877" cy="594902"/>
            <a:chOff x="0" y="0"/>
            <a:chExt cx="11318503" cy="793203"/>
          </a:xfrm>
        </p:grpSpPr>
        <p:sp>
          <p:nvSpPr>
            <p:cNvPr name="Freeform 22" id="22"/>
            <p:cNvSpPr/>
            <p:nvPr/>
          </p:nvSpPr>
          <p:spPr>
            <a:xfrm flipH="false" flipV="false" rot="0">
              <a:off x="0" y="0"/>
              <a:ext cx="11318494" cy="793242"/>
            </a:xfrm>
            <a:custGeom>
              <a:avLst/>
              <a:gdLst/>
              <a:ahLst/>
              <a:cxnLst/>
              <a:rect r="r" b="b" t="t" l="l"/>
              <a:pathLst>
                <a:path h="793242" w="11318494">
                  <a:moveTo>
                    <a:pt x="0" y="0"/>
                  </a:moveTo>
                  <a:lnTo>
                    <a:pt x="11318494" y="0"/>
                  </a:lnTo>
                  <a:lnTo>
                    <a:pt x="11318494" y="793242"/>
                  </a:lnTo>
                  <a:lnTo>
                    <a:pt x="0" y="793242"/>
                  </a:lnTo>
                  <a:close/>
                </a:path>
              </a:pathLst>
            </a:custGeom>
            <a:solidFill>
              <a:srgbClr val="5E76ED"/>
            </a:solidFill>
          </p:spPr>
        </p:sp>
      </p:grpSp>
      <p:grpSp>
        <p:nvGrpSpPr>
          <p:cNvPr name="Group 23" id="23"/>
          <p:cNvGrpSpPr/>
          <p:nvPr/>
        </p:nvGrpSpPr>
        <p:grpSpPr>
          <a:xfrm rot="0">
            <a:off x="5051673" y="3556922"/>
            <a:ext cx="8488877" cy="811893"/>
            <a:chOff x="0" y="0"/>
            <a:chExt cx="11318503" cy="1082525"/>
          </a:xfrm>
        </p:grpSpPr>
        <p:sp>
          <p:nvSpPr>
            <p:cNvPr name="Freeform 24" id="24"/>
            <p:cNvSpPr/>
            <p:nvPr/>
          </p:nvSpPr>
          <p:spPr>
            <a:xfrm flipH="false" flipV="false" rot="0">
              <a:off x="0" y="0"/>
              <a:ext cx="11318503" cy="1082525"/>
            </a:xfrm>
            <a:custGeom>
              <a:avLst/>
              <a:gdLst/>
              <a:ahLst/>
              <a:cxnLst/>
              <a:rect r="r" b="b" t="t" l="l"/>
              <a:pathLst>
                <a:path h="1082525" w="11318503">
                  <a:moveTo>
                    <a:pt x="0" y="0"/>
                  </a:moveTo>
                  <a:lnTo>
                    <a:pt x="11318503" y="0"/>
                  </a:lnTo>
                  <a:lnTo>
                    <a:pt x="11318503" y="1082525"/>
                  </a:lnTo>
                  <a:lnTo>
                    <a:pt x="0" y="1082525"/>
                  </a:lnTo>
                  <a:close/>
                </a:path>
              </a:pathLst>
            </a:custGeom>
            <a:solidFill>
              <a:srgbClr val="000000">
                <a:alpha val="0"/>
              </a:srgbClr>
            </a:solidFill>
          </p:spPr>
        </p:sp>
        <p:sp>
          <p:nvSpPr>
            <p:cNvPr name="TextBox 25" id="25"/>
            <p:cNvSpPr txBox="true"/>
            <p:nvPr/>
          </p:nvSpPr>
          <p:spPr>
            <a:xfrm>
              <a:off x="0" y="-57150"/>
              <a:ext cx="11318503" cy="1139675"/>
            </a:xfrm>
            <a:prstGeom prst="rect">
              <a:avLst/>
            </a:prstGeom>
          </p:spPr>
          <p:txBody>
            <a:bodyPr anchor="ctr" rtlCol="false" tIns="0" lIns="0" bIns="0" rIns="0"/>
            <a:lstStyle/>
            <a:p>
              <a:pPr algn="ctr">
                <a:lnSpc>
                  <a:spcPts val="3238"/>
                </a:lnSpc>
              </a:pPr>
              <a:r>
                <a:rPr lang="en-US" sz="2699" b="true">
                  <a:solidFill>
                    <a:srgbClr val="FFFFFF"/>
                  </a:solidFill>
                  <a:latin typeface="Arial Bold"/>
                  <a:ea typeface="Arial Bold"/>
                  <a:cs typeface="Arial Bold"/>
                  <a:sym typeface="Arial Bold"/>
                </a:rPr>
                <a:t>Total cost </a:t>
              </a:r>
            </a:p>
          </p:txBody>
        </p:sp>
      </p:grpSp>
      <p:grpSp>
        <p:nvGrpSpPr>
          <p:cNvPr name="Group 26" id="26"/>
          <p:cNvGrpSpPr/>
          <p:nvPr/>
        </p:nvGrpSpPr>
        <p:grpSpPr>
          <a:xfrm rot="0">
            <a:off x="5501613" y="4609126"/>
            <a:ext cx="368300" cy="368300"/>
            <a:chOff x="0" y="0"/>
            <a:chExt cx="491067" cy="491067"/>
          </a:xfrm>
        </p:grpSpPr>
        <p:sp>
          <p:nvSpPr>
            <p:cNvPr name="Freeform 27" id="27"/>
            <p:cNvSpPr/>
            <p:nvPr/>
          </p:nvSpPr>
          <p:spPr>
            <a:xfrm flipH="false" flipV="false" rot="0">
              <a:off x="0" y="0"/>
              <a:ext cx="491109" cy="491109"/>
            </a:xfrm>
            <a:custGeom>
              <a:avLst/>
              <a:gdLst/>
              <a:ahLst/>
              <a:cxnLst/>
              <a:rect r="r" b="b" t="t" l="l"/>
              <a:pathLst>
                <a:path h="491109" w="491109">
                  <a:moveTo>
                    <a:pt x="0" y="0"/>
                  </a:moveTo>
                  <a:lnTo>
                    <a:pt x="491109" y="0"/>
                  </a:lnTo>
                  <a:lnTo>
                    <a:pt x="491109" y="491109"/>
                  </a:lnTo>
                  <a:lnTo>
                    <a:pt x="0" y="491109"/>
                  </a:lnTo>
                  <a:lnTo>
                    <a:pt x="0" y="0"/>
                  </a:lnTo>
                  <a:close/>
                </a:path>
              </a:pathLst>
            </a:custGeom>
            <a:blipFill>
              <a:blip r:embed="rId9"/>
              <a:stretch>
                <a:fillRect l="0" t="0" r="8" b="8"/>
              </a:stretch>
            </a:blipFill>
          </p:spPr>
        </p:sp>
      </p:grpSp>
      <p:grpSp>
        <p:nvGrpSpPr>
          <p:cNvPr name="Group 28" id="28"/>
          <p:cNvGrpSpPr/>
          <p:nvPr/>
        </p:nvGrpSpPr>
        <p:grpSpPr>
          <a:xfrm rot="0">
            <a:off x="6305664" y="4525225"/>
            <a:ext cx="2707141" cy="383071"/>
            <a:chOff x="0" y="0"/>
            <a:chExt cx="3609521" cy="510761"/>
          </a:xfrm>
        </p:grpSpPr>
        <p:sp>
          <p:nvSpPr>
            <p:cNvPr name="Freeform 29" id="29"/>
            <p:cNvSpPr/>
            <p:nvPr/>
          </p:nvSpPr>
          <p:spPr>
            <a:xfrm flipH="false" flipV="false" rot="0">
              <a:off x="0" y="0"/>
              <a:ext cx="3609521" cy="510761"/>
            </a:xfrm>
            <a:custGeom>
              <a:avLst/>
              <a:gdLst/>
              <a:ahLst/>
              <a:cxnLst/>
              <a:rect r="r" b="b" t="t" l="l"/>
              <a:pathLst>
                <a:path h="510761" w="3609521">
                  <a:moveTo>
                    <a:pt x="0" y="0"/>
                  </a:moveTo>
                  <a:lnTo>
                    <a:pt x="3609521" y="0"/>
                  </a:lnTo>
                  <a:lnTo>
                    <a:pt x="3609521" y="510761"/>
                  </a:lnTo>
                  <a:lnTo>
                    <a:pt x="0" y="510761"/>
                  </a:lnTo>
                  <a:close/>
                </a:path>
              </a:pathLst>
            </a:custGeom>
            <a:solidFill>
              <a:srgbClr val="000000">
                <a:alpha val="0"/>
              </a:srgbClr>
            </a:solidFill>
          </p:spPr>
        </p:sp>
        <p:sp>
          <p:nvSpPr>
            <p:cNvPr name="TextBox 30" id="30"/>
            <p:cNvSpPr txBox="true"/>
            <p:nvPr/>
          </p:nvSpPr>
          <p:spPr>
            <a:xfrm>
              <a:off x="0" y="-19050"/>
              <a:ext cx="3609521" cy="529811"/>
            </a:xfrm>
            <a:prstGeom prst="rect">
              <a:avLst/>
            </a:prstGeom>
          </p:spPr>
          <p:txBody>
            <a:bodyPr anchor="ctr" rtlCol="false" tIns="0" lIns="0" bIns="0" rIns="0"/>
            <a:lstStyle/>
            <a:p>
              <a:pPr algn="ctr">
                <a:lnSpc>
                  <a:spcPts val="2190"/>
                </a:lnSpc>
              </a:pPr>
              <a:r>
                <a:rPr lang="en-US" b="true" sz="2000" spc="-100">
                  <a:solidFill>
                    <a:srgbClr val="141414"/>
                  </a:solidFill>
                  <a:latin typeface="Arial Bold"/>
                  <a:ea typeface="Arial Bold"/>
                  <a:cs typeface="Arial Bold"/>
                  <a:sym typeface="Arial Bold"/>
                </a:rPr>
                <a:t>플랫폼 1개 가격 </a:t>
              </a:r>
              <a:r>
                <a:rPr lang="en-US" b="true" sz="2000" spc="-100">
                  <a:solidFill>
                    <a:srgbClr val="FF0000"/>
                  </a:solidFill>
                  <a:latin typeface="Arial Bold"/>
                  <a:ea typeface="Arial Bold"/>
                  <a:cs typeface="Arial Bold"/>
                  <a:sym typeface="Arial Bold"/>
                </a:rPr>
                <a:t>6억원</a:t>
              </a:r>
              <a:r>
                <a:rPr lang="en-US" b="true" sz="2000" spc="-100">
                  <a:solidFill>
                    <a:srgbClr val="141414"/>
                  </a:solidFill>
                  <a:latin typeface="Arial Bold"/>
                  <a:ea typeface="Arial Bold"/>
                  <a:cs typeface="Arial Bold"/>
                  <a:sym typeface="Arial Bold"/>
                </a:rPr>
                <a:t> 책정</a:t>
              </a:r>
            </a:p>
          </p:txBody>
        </p:sp>
      </p:grpSp>
      <p:grpSp>
        <p:nvGrpSpPr>
          <p:cNvPr name="Group 31" id="31"/>
          <p:cNvGrpSpPr/>
          <p:nvPr/>
        </p:nvGrpSpPr>
        <p:grpSpPr>
          <a:xfrm rot="0">
            <a:off x="10817513" y="4348273"/>
            <a:ext cx="1879600" cy="677760"/>
            <a:chOff x="0" y="0"/>
            <a:chExt cx="2506133" cy="903681"/>
          </a:xfrm>
        </p:grpSpPr>
        <p:sp>
          <p:nvSpPr>
            <p:cNvPr name="Freeform 32" id="32"/>
            <p:cNvSpPr/>
            <p:nvPr/>
          </p:nvSpPr>
          <p:spPr>
            <a:xfrm flipH="false" flipV="false" rot="0">
              <a:off x="0" y="0"/>
              <a:ext cx="2506133" cy="903681"/>
            </a:xfrm>
            <a:custGeom>
              <a:avLst/>
              <a:gdLst/>
              <a:ahLst/>
              <a:cxnLst/>
              <a:rect r="r" b="b" t="t" l="l"/>
              <a:pathLst>
                <a:path h="903681" w="2506133">
                  <a:moveTo>
                    <a:pt x="0" y="0"/>
                  </a:moveTo>
                  <a:lnTo>
                    <a:pt x="2506133" y="0"/>
                  </a:lnTo>
                  <a:lnTo>
                    <a:pt x="2506133" y="903681"/>
                  </a:lnTo>
                  <a:lnTo>
                    <a:pt x="0" y="903681"/>
                  </a:lnTo>
                  <a:close/>
                </a:path>
              </a:pathLst>
            </a:custGeom>
            <a:solidFill>
              <a:srgbClr val="000000">
                <a:alpha val="0"/>
              </a:srgbClr>
            </a:solidFill>
          </p:spPr>
        </p:sp>
        <p:sp>
          <p:nvSpPr>
            <p:cNvPr name="TextBox 33" id="33"/>
            <p:cNvSpPr txBox="true"/>
            <p:nvPr/>
          </p:nvSpPr>
          <p:spPr>
            <a:xfrm>
              <a:off x="0" y="-171450"/>
              <a:ext cx="2506133" cy="1075131"/>
            </a:xfrm>
            <a:prstGeom prst="rect">
              <a:avLst/>
            </a:prstGeom>
          </p:spPr>
          <p:txBody>
            <a:bodyPr anchor="ctr" rtlCol="false" tIns="0" lIns="0" bIns="0" rIns="0"/>
            <a:lstStyle/>
            <a:p>
              <a:pPr algn="r">
                <a:lnSpc>
                  <a:spcPts val="4780"/>
                </a:lnSpc>
              </a:pPr>
              <a:r>
                <a:rPr lang="en-US" b="true" sz="3000" spc="-200">
                  <a:solidFill>
                    <a:srgbClr val="AAAAAA"/>
                  </a:solidFill>
                  <a:latin typeface="Arial Bold"/>
                  <a:ea typeface="Arial Bold"/>
                  <a:cs typeface="Arial Bold"/>
                  <a:sym typeface="Arial Bold"/>
                </a:rPr>
                <a:t>12 억원</a:t>
              </a:r>
            </a:p>
          </p:txBody>
        </p:sp>
      </p:grpSp>
      <p:grpSp>
        <p:nvGrpSpPr>
          <p:cNvPr name="Group 34" id="34"/>
          <p:cNvGrpSpPr/>
          <p:nvPr/>
        </p:nvGrpSpPr>
        <p:grpSpPr>
          <a:xfrm rot="0">
            <a:off x="6021780" y="5341400"/>
            <a:ext cx="3274908" cy="383071"/>
            <a:chOff x="0" y="0"/>
            <a:chExt cx="4366544" cy="510761"/>
          </a:xfrm>
        </p:grpSpPr>
        <p:sp>
          <p:nvSpPr>
            <p:cNvPr name="Freeform 35" id="35"/>
            <p:cNvSpPr/>
            <p:nvPr/>
          </p:nvSpPr>
          <p:spPr>
            <a:xfrm flipH="false" flipV="false" rot="0">
              <a:off x="0" y="0"/>
              <a:ext cx="4366544" cy="510761"/>
            </a:xfrm>
            <a:custGeom>
              <a:avLst/>
              <a:gdLst/>
              <a:ahLst/>
              <a:cxnLst/>
              <a:rect r="r" b="b" t="t" l="l"/>
              <a:pathLst>
                <a:path h="510761" w="4366544">
                  <a:moveTo>
                    <a:pt x="0" y="0"/>
                  </a:moveTo>
                  <a:lnTo>
                    <a:pt x="4366544" y="0"/>
                  </a:lnTo>
                  <a:lnTo>
                    <a:pt x="4366544" y="510761"/>
                  </a:lnTo>
                  <a:lnTo>
                    <a:pt x="0" y="510761"/>
                  </a:lnTo>
                  <a:close/>
                </a:path>
              </a:pathLst>
            </a:custGeom>
            <a:solidFill>
              <a:srgbClr val="000000">
                <a:alpha val="0"/>
              </a:srgbClr>
            </a:solidFill>
          </p:spPr>
        </p:sp>
        <p:sp>
          <p:nvSpPr>
            <p:cNvPr name="TextBox 36" id="36"/>
            <p:cNvSpPr txBox="true"/>
            <p:nvPr/>
          </p:nvSpPr>
          <p:spPr>
            <a:xfrm>
              <a:off x="0" y="-19050"/>
              <a:ext cx="4366544" cy="529811"/>
            </a:xfrm>
            <a:prstGeom prst="rect">
              <a:avLst/>
            </a:prstGeom>
          </p:spPr>
          <p:txBody>
            <a:bodyPr anchor="ctr" rtlCol="false" tIns="0" lIns="0" bIns="0" rIns="0"/>
            <a:lstStyle/>
            <a:p>
              <a:pPr algn="ctr">
                <a:lnSpc>
                  <a:spcPts val="2190"/>
                </a:lnSpc>
              </a:pPr>
              <a:r>
                <a:rPr lang="en-US" b="true" sz="2000" spc="-100">
                  <a:solidFill>
                    <a:srgbClr val="141414"/>
                  </a:solidFill>
                  <a:latin typeface="Arial Bold"/>
                  <a:ea typeface="Arial Bold"/>
                  <a:cs typeface="Arial Bold"/>
                  <a:sym typeface="Arial Bold"/>
                </a:rPr>
                <a:t>인건비, 유지보수 비용</a:t>
              </a:r>
            </a:p>
          </p:txBody>
        </p:sp>
      </p:grpSp>
      <p:grpSp>
        <p:nvGrpSpPr>
          <p:cNvPr name="Group 37" id="37"/>
          <p:cNvGrpSpPr/>
          <p:nvPr/>
        </p:nvGrpSpPr>
        <p:grpSpPr>
          <a:xfrm rot="0">
            <a:off x="10817513" y="5147031"/>
            <a:ext cx="1879600" cy="677760"/>
            <a:chOff x="0" y="0"/>
            <a:chExt cx="2506133" cy="903681"/>
          </a:xfrm>
        </p:grpSpPr>
        <p:sp>
          <p:nvSpPr>
            <p:cNvPr name="Freeform 38" id="38"/>
            <p:cNvSpPr/>
            <p:nvPr/>
          </p:nvSpPr>
          <p:spPr>
            <a:xfrm flipH="false" flipV="false" rot="0">
              <a:off x="0" y="0"/>
              <a:ext cx="2506133" cy="903681"/>
            </a:xfrm>
            <a:custGeom>
              <a:avLst/>
              <a:gdLst/>
              <a:ahLst/>
              <a:cxnLst/>
              <a:rect r="r" b="b" t="t" l="l"/>
              <a:pathLst>
                <a:path h="903681" w="2506133">
                  <a:moveTo>
                    <a:pt x="0" y="0"/>
                  </a:moveTo>
                  <a:lnTo>
                    <a:pt x="2506133" y="0"/>
                  </a:lnTo>
                  <a:lnTo>
                    <a:pt x="2506133" y="903681"/>
                  </a:lnTo>
                  <a:lnTo>
                    <a:pt x="0" y="903681"/>
                  </a:lnTo>
                  <a:close/>
                </a:path>
              </a:pathLst>
            </a:custGeom>
            <a:solidFill>
              <a:srgbClr val="000000">
                <a:alpha val="0"/>
              </a:srgbClr>
            </a:solidFill>
          </p:spPr>
        </p:sp>
        <p:sp>
          <p:nvSpPr>
            <p:cNvPr name="TextBox 39" id="39"/>
            <p:cNvSpPr txBox="true"/>
            <p:nvPr/>
          </p:nvSpPr>
          <p:spPr>
            <a:xfrm>
              <a:off x="0" y="-171450"/>
              <a:ext cx="2506133" cy="1075131"/>
            </a:xfrm>
            <a:prstGeom prst="rect">
              <a:avLst/>
            </a:prstGeom>
          </p:spPr>
          <p:txBody>
            <a:bodyPr anchor="ctr" rtlCol="false" tIns="0" lIns="0" bIns="0" rIns="0"/>
            <a:lstStyle/>
            <a:p>
              <a:pPr algn="r">
                <a:lnSpc>
                  <a:spcPts val="4780"/>
                </a:lnSpc>
              </a:pPr>
              <a:r>
                <a:rPr lang="en-US" b="true" sz="3000" spc="-200">
                  <a:solidFill>
                    <a:srgbClr val="AAAAAA"/>
                  </a:solidFill>
                  <a:latin typeface="Arial Bold"/>
                  <a:ea typeface="Arial Bold"/>
                  <a:cs typeface="Arial Bold"/>
                  <a:sym typeface="Arial Bold"/>
                </a:rPr>
                <a:t>6 억원</a:t>
              </a:r>
            </a:p>
          </p:txBody>
        </p:sp>
      </p:grpSp>
      <p:grpSp>
        <p:nvGrpSpPr>
          <p:cNvPr name="Group 40" id="40"/>
          <p:cNvGrpSpPr/>
          <p:nvPr/>
        </p:nvGrpSpPr>
        <p:grpSpPr>
          <a:xfrm rot="0">
            <a:off x="6021780" y="6084887"/>
            <a:ext cx="3274908" cy="659372"/>
            <a:chOff x="0" y="0"/>
            <a:chExt cx="4366544" cy="879162"/>
          </a:xfrm>
        </p:grpSpPr>
        <p:sp>
          <p:nvSpPr>
            <p:cNvPr name="Freeform 41" id="41"/>
            <p:cNvSpPr/>
            <p:nvPr/>
          </p:nvSpPr>
          <p:spPr>
            <a:xfrm flipH="false" flipV="false" rot="0">
              <a:off x="0" y="0"/>
              <a:ext cx="4366544" cy="879162"/>
            </a:xfrm>
            <a:custGeom>
              <a:avLst/>
              <a:gdLst/>
              <a:ahLst/>
              <a:cxnLst/>
              <a:rect r="r" b="b" t="t" l="l"/>
              <a:pathLst>
                <a:path h="879162" w="4366544">
                  <a:moveTo>
                    <a:pt x="0" y="0"/>
                  </a:moveTo>
                  <a:lnTo>
                    <a:pt x="4366544" y="0"/>
                  </a:lnTo>
                  <a:lnTo>
                    <a:pt x="4366544" y="879162"/>
                  </a:lnTo>
                  <a:lnTo>
                    <a:pt x="0" y="879162"/>
                  </a:lnTo>
                  <a:close/>
                </a:path>
              </a:pathLst>
            </a:custGeom>
            <a:solidFill>
              <a:srgbClr val="000000">
                <a:alpha val="0"/>
              </a:srgbClr>
            </a:solidFill>
          </p:spPr>
        </p:sp>
        <p:sp>
          <p:nvSpPr>
            <p:cNvPr name="TextBox 42" id="42"/>
            <p:cNvSpPr txBox="true"/>
            <p:nvPr/>
          </p:nvSpPr>
          <p:spPr>
            <a:xfrm>
              <a:off x="0" y="-19050"/>
              <a:ext cx="4366544" cy="898212"/>
            </a:xfrm>
            <a:prstGeom prst="rect">
              <a:avLst/>
            </a:prstGeom>
          </p:spPr>
          <p:txBody>
            <a:bodyPr anchor="ctr" rtlCol="false" tIns="0" lIns="0" bIns="0" rIns="0"/>
            <a:lstStyle/>
            <a:p>
              <a:pPr algn="ctr">
                <a:lnSpc>
                  <a:spcPts val="2190"/>
                </a:lnSpc>
              </a:pPr>
              <a:r>
                <a:rPr lang="en-US" b="true" sz="2000" spc="-100">
                  <a:solidFill>
                    <a:srgbClr val="141414"/>
                  </a:solidFill>
                  <a:latin typeface="Arial Bold"/>
                  <a:ea typeface="Arial Bold"/>
                  <a:cs typeface="Arial Bold"/>
                  <a:sym typeface="Arial Bold"/>
                </a:rPr>
                <a:t>운영  유지보수 비용</a:t>
              </a:r>
            </a:p>
            <a:p>
              <a:pPr algn="ctr">
                <a:lnSpc>
                  <a:spcPts val="2190"/>
                </a:lnSpc>
              </a:pPr>
              <a:r>
                <a:rPr lang="en-US" b="true" sz="2000" spc="-100">
                  <a:solidFill>
                    <a:srgbClr val="141414"/>
                  </a:solidFill>
                  <a:latin typeface="Arial Bold"/>
                  <a:ea typeface="Arial Bold"/>
                  <a:cs typeface="Arial Bold"/>
                  <a:sym typeface="Arial Bold"/>
                </a:rPr>
                <a:t>( 서버, 인프라, 마케팅, 영업포함 )</a:t>
              </a:r>
            </a:p>
          </p:txBody>
        </p:sp>
      </p:grpSp>
      <p:grpSp>
        <p:nvGrpSpPr>
          <p:cNvPr name="Group 43" id="43"/>
          <p:cNvGrpSpPr/>
          <p:nvPr/>
        </p:nvGrpSpPr>
        <p:grpSpPr>
          <a:xfrm rot="0">
            <a:off x="10817513" y="6064455"/>
            <a:ext cx="1879600" cy="677760"/>
            <a:chOff x="0" y="0"/>
            <a:chExt cx="2506133" cy="903681"/>
          </a:xfrm>
        </p:grpSpPr>
        <p:sp>
          <p:nvSpPr>
            <p:cNvPr name="Freeform 44" id="44"/>
            <p:cNvSpPr/>
            <p:nvPr/>
          </p:nvSpPr>
          <p:spPr>
            <a:xfrm flipH="false" flipV="false" rot="0">
              <a:off x="0" y="0"/>
              <a:ext cx="2506133" cy="903681"/>
            </a:xfrm>
            <a:custGeom>
              <a:avLst/>
              <a:gdLst/>
              <a:ahLst/>
              <a:cxnLst/>
              <a:rect r="r" b="b" t="t" l="l"/>
              <a:pathLst>
                <a:path h="903681" w="2506133">
                  <a:moveTo>
                    <a:pt x="0" y="0"/>
                  </a:moveTo>
                  <a:lnTo>
                    <a:pt x="2506133" y="0"/>
                  </a:lnTo>
                  <a:lnTo>
                    <a:pt x="2506133" y="903681"/>
                  </a:lnTo>
                  <a:lnTo>
                    <a:pt x="0" y="903681"/>
                  </a:lnTo>
                  <a:close/>
                </a:path>
              </a:pathLst>
            </a:custGeom>
            <a:solidFill>
              <a:srgbClr val="000000">
                <a:alpha val="0"/>
              </a:srgbClr>
            </a:solidFill>
          </p:spPr>
        </p:sp>
        <p:sp>
          <p:nvSpPr>
            <p:cNvPr name="TextBox 45" id="45"/>
            <p:cNvSpPr txBox="true"/>
            <p:nvPr/>
          </p:nvSpPr>
          <p:spPr>
            <a:xfrm>
              <a:off x="0" y="-171450"/>
              <a:ext cx="2506133" cy="1075131"/>
            </a:xfrm>
            <a:prstGeom prst="rect">
              <a:avLst/>
            </a:prstGeom>
          </p:spPr>
          <p:txBody>
            <a:bodyPr anchor="ctr" rtlCol="false" tIns="0" lIns="0" bIns="0" rIns="0"/>
            <a:lstStyle/>
            <a:p>
              <a:pPr algn="r">
                <a:lnSpc>
                  <a:spcPts val="4780"/>
                </a:lnSpc>
              </a:pPr>
              <a:r>
                <a:rPr lang="en-US" b="true" sz="3000" spc="-200">
                  <a:solidFill>
                    <a:srgbClr val="AAAAAA"/>
                  </a:solidFill>
                  <a:latin typeface="Arial Bold"/>
                  <a:ea typeface="Arial Bold"/>
                  <a:cs typeface="Arial Bold"/>
                  <a:sym typeface="Arial Bold"/>
                </a:rPr>
                <a:t>2 억원</a:t>
              </a:r>
            </a:p>
          </p:txBody>
        </p:sp>
      </p:grpSp>
      <p:sp>
        <p:nvSpPr>
          <p:cNvPr name="Freeform 46" id="46"/>
          <p:cNvSpPr/>
          <p:nvPr/>
        </p:nvSpPr>
        <p:spPr>
          <a:xfrm flipH="false" flipV="false" rot="0">
            <a:off x="5535976" y="5503627"/>
            <a:ext cx="299576" cy="299576"/>
          </a:xfrm>
          <a:custGeom>
            <a:avLst/>
            <a:gdLst/>
            <a:ahLst/>
            <a:cxnLst/>
            <a:rect r="r" b="b" t="t" l="l"/>
            <a:pathLst>
              <a:path h="299576" w="299576">
                <a:moveTo>
                  <a:pt x="0" y="0"/>
                </a:moveTo>
                <a:lnTo>
                  <a:pt x="299576" y="0"/>
                </a:lnTo>
                <a:lnTo>
                  <a:pt x="299576" y="299576"/>
                </a:lnTo>
                <a:lnTo>
                  <a:pt x="0" y="2995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7" id="47"/>
          <p:cNvGrpSpPr/>
          <p:nvPr/>
        </p:nvGrpSpPr>
        <p:grpSpPr>
          <a:xfrm rot="0">
            <a:off x="5516926" y="5634365"/>
            <a:ext cx="337676" cy="38100"/>
            <a:chOff x="0" y="0"/>
            <a:chExt cx="450235" cy="50800"/>
          </a:xfrm>
        </p:grpSpPr>
        <p:sp>
          <p:nvSpPr>
            <p:cNvPr name="Freeform 48" id="48"/>
            <p:cNvSpPr/>
            <p:nvPr/>
          </p:nvSpPr>
          <p:spPr>
            <a:xfrm flipH="false" flipV="false" rot="0">
              <a:off x="25400" y="0"/>
              <a:ext cx="399415" cy="50800"/>
            </a:xfrm>
            <a:custGeom>
              <a:avLst/>
              <a:gdLst/>
              <a:ahLst/>
              <a:cxnLst/>
              <a:rect r="r" b="b" t="t" l="l"/>
              <a:pathLst>
                <a:path h="50800" w="399415">
                  <a:moveTo>
                    <a:pt x="0" y="0"/>
                  </a:moveTo>
                  <a:lnTo>
                    <a:pt x="399415" y="0"/>
                  </a:lnTo>
                  <a:lnTo>
                    <a:pt x="399415" y="50800"/>
                  </a:lnTo>
                  <a:lnTo>
                    <a:pt x="0" y="50800"/>
                  </a:lnTo>
                  <a:close/>
                </a:path>
              </a:pathLst>
            </a:custGeom>
            <a:solidFill>
              <a:srgbClr val="FFFFFF"/>
            </a:solidFill>
          </p:spPr>
        </p:sp>
      </p:grpSp>
      <p:sp>
        <p:nvSpPr>
          <p:cNvPr name="Freeform 49" id="49"/>
          <p:cNvSpPr/>
          <p:nvPr/>
        </p:nvSpPr>
        <p:spPr>
          <a:xfrm flipH="false" flipV="false" rot="0">
            <a:off x="5535976" y="6421717"/>
            <a:ext cx="299576" cy="299576"/>
          </a:xfrm>
          <a:custGeom>
            <a:avLst/>
            <a:gdLst/>
            <a:ahLst/>
            <a:cxnLst/>
            <a:rect r="r" b="b" t="t" l="l"/>
            <a:pathLst>
              <a:path h="299576" w="299576">
                <a:moveTo>
                  <a:pt x="0" y="0"/>
                </a:moveTo>
                <a:lnTo>
                  <a:pt x="299576" y="0"/>
                </a:lnTo>
                <a:lnTo>
                  <a:pt x="299576" y="299576"/>
                </a:lnTo>
                <a:lnTo>
                  <a:pt x="0" y="2995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0" id="50"/>
          <p:cNvGrpSpPr/>
          <p:nvPr/>
        </p:nvGrpSpPr>
        <p:grpSpPr>
          <a:xfrm rot="0">
            <a:off x="5516926" y="6552455"/>
            <a:ext cx="337676" cy="38100"/>
            <a:chOff x="0" y="0"/>
            <a:chExt cx="450235" cy="50800"/>
          </a:xfrm>
        </p:grpSpPr>
        <p:sp>
          <p:nvSpPr>
            <p:cNvPr name="Freeform 51" id="51"/>
            <p:cNvSpPr/>
            <p:nvPr/>
          </p:nvSpPr>
          <p:spPr>
            <a:xfrm flipH="false" flipV="false" rot="0">
              <a:off x="25400" y="0"/>
              <a:ext cx="399415" cy="50800"/>
            </a:xfrm>
            <a:custGeom>
              <a:avLst/>
              <a:gdLst/>
              <a:ahLst/>
              <a:cxnLst/>
              <a:rect r="r" b="b" t="t" l="l"/>
              <a:pathLst>
                <a:path h="50800" w="399415">
                  <a:moveTo>
                    <a:pt x="0" y="0"/>
                  </a:moveTo>
                  <a:lnTo>
                    <a:pt x="399415" y="0"/>
                  </a:lnTo>
                  <a:lnTo>
                    <a:pt x="399415" y="50800"/>
                  </a:lnTo>
                  <a:lnTo>
                    <a:pt x="0" y="50800"/>
                  </a:lnTo>
                  <a:close/>
                </a:path>
              </a:pathLst>
            </a:custGeom>
            <a:solidFill>
              <a:srgbClr val="FFFFFF"/>
            </a:solidFill>
          </p:spPr>
        </p:sp>
      </p:grpSp>
      <p:grpSp>
        <p:nvGrpSpPr>
          <p:cNvPr name="Group 52" id="52"/>
          <p:cNvGrpSpPr/>
          <p:nvPr/>
        </p:nvGrpSpPr>
        <p:grpSpPr>
          <a:xfrm rot="0">
            <a:off x="1028700" y="978979"/>
            <a:ext cx="3557205" cy="395196"/>
            <a:chOff x="0" y="0"/>
            <a:chExt cx="4742940" cy="526928"/>
          </a:xfrm>
        </p:grpSpPr>
        <p:sp>
          <p:nvSpPr>
            <p:cNvPr name="Freeform 53" id="53"/>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54" id="54"/>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55" id="55"/>
          <p:cNvGrpSpPr/>
          <p:nvPr/>
        </p:nvGrpSpPr>
        <p:grpSpPr>
          <a:xfrm rot="0">
            <a:off x="1028700" y="1374175"/>
            <a:ext cx="7789185" cy="955113"/>
            <a:chOff x="0" y="0"/>
            <a:chExt cx="10385580" cy="1273484"/>
          </a:xfrm>
        </p:grpSpPr>
        <p:sp>
          <p:nvSpPr>
            <p:cNvPr name="Freeform 56" id="56"/>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57" id="57"/>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플랫폼 최종 손익</a:t>
              </a:r>
            </a:p>
          </p:txBody>
        </p:sp>
      </p:grpSp>
      <p:grpSp>
        <p:nvGrpSpPr>
          <p:cNvPr name="Group 58" id="58"/>
          <p:cNvGrpSpPr/>
          <p:nvPr/>
        </p:nvGrpSpPr>
        <p:grpSpPr>
          <a:xfrm rot="0">
            <a:off x="1047750" y="2329288"/>
            <a:ext cx="12847663" cy="871451"/>
            <a:chOff x="0" y="0"/>
            <a:chExt cx="17130218" cy="1161935"/>
          </a:xfrm>
        </p:grpSpPr>
        <p:sp>
          <p:nvSpPr>
            <p:cNvPr name="Freeform 59" id="59"/>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60" id="60"/>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1년간 플랫폼 2개 판매 가정 ( 철강, 반도체 )</a:t>
              </a:r>
            </a:p>
            <a:p>
              <a:pPr algn="l">
                <a:lnSpc>
                  <a:spcPts val="3802"/>
                </a:lnSpc>
              </a:pPr>
            </a:p>
          </p:txBody>
        </p:sp>
      </p:grpSp>
      <p:grpSp>
        <p:nvGrpSpPr>
          <p:cNvPr name="Group 61" id="61"/>
          <p:cNvGrpSpPr/>
          <p:nvPr/>
        </p:nvGrpSpPr>
        <p:grpSpPr>
          <a:xfrm rot="0">
            <a:off x="329171" y="209742"/>
            <a:ext cx="18054079" cy="115550"/>
            <a:chOff x="0" y="0"/>
            <a:chExt cx="4754984" cy="30433"/>
          </a:xfrm>
        </p:grpSpPr>
        <p:sp>
          <p:nvSpPr>
            <p:cNvPr name="Freeform 62" id="62"/>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63" id="63"/>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045"/>
            <a:ext cx="16700500" cy="6274279"/>
            <a:chOff x="0" y="0"/>
            <a:chExt cx="22267333" cy="8365705"/>
          </a:xfrm>
        </p:grpSpPr>
        <p:sp>
          <p:nvSpPr>
            <p:cNvPr name="Freeform 3" id="3"/>
            <p:cNvSpPr/>
            <p:nvPr/>
          </p:nvSpPr>
          <p:spPr>
            <a:xfrm flipH="false" flipV="false" rot="0">
              <a:off x="0" y="0"/>
              <a:ext cx="22267290" cy="8365705"/>
            </a:xfrm>
            <a:custGeom>
              <a:avLst/>
              <a:gdLst/>
              <a:ahLst/>
              <a:cxnLst/>
              <a:rect r="r" b="b" t="t" l="l"/>
              <a:pathLst>
                <a:path h="8365705" w="22267290">
                  <a:moveTo>
                    <a:pt x="635000" y="0"/>
                  </a:moveTo>
                  <a:lnTo>
                    <a:pt x="21632290" y="0"/>
                  </a:lnTo>
                  <a:cubicBezTo>
                    <a:pt x="21982992" y="0"/>
                    <a:pt x="22267290" y="284299"/>
                    <a:pt x="22267290" y="635000"/>
                  </a:cubicBezTo>
                  <a:lnTo>
                    <a:pt x="22267290" y="7730705"/>
                  </a:lnTo>
                  <a:cubicBezTo>
                    <a:pt x="22267290" y="7899117"/>
                    <a:pt x="22200389" y="8060632"/>
                    <a:pt x="22081303" y="8179718"/>
                  </a:cubicBezTo>
                  <a:cubicBezTo>
                    <a:pt x="21962218" y="8298804"/>
                    <a:pt x="21800703" y="8365705"/>
                    <a:pt x="21632290" y="8365705"/>
                  </a:cubicBezTo>
                  <a:lnTo>
                    <a:pt x="635000" y="8365705"/>
                  </a:lnTo>
                  <a:cubicBezTo>
                    <a:pt x="284299" y="8365705"/>
                    <a:pt x="0" y="8081406"/>
                    <a:pt x="0" y="7730705"/>
                  </a:cubicBezTo>
                  <a:lnTo>
                    <a:pt x="0" y="635000"/>
                  </a:lnTo>
                  <a:cubicBezTo>
                    <a:pt x="0" y="284299"/>
                    <a:pt x="284299" y="0"/>
                    <a:pt x="635000" y="0"/>
                  </a:cubicBezTo>
                  <a:close/>
                </a:path>
              </a:pathLst>
            </a:custGeom>
            <a:blipFill>
              <a:blip r:embed="rId3"/>
              <a:stretch>
                <a:fillRect l="0" t="-19502" r="0" b="-19502"/>
              </a:stretch>
            </a:blipFill>
          </p:spPr>
        </p:sp>
      </p:grpSp>
      <p:sp>
        <p:nvSpPr>
          <p:cNvPr name="Freeform 4" id="4"/>
          <p:cNvSpPr/>
          <p:nvPr/>
        </p:nvSpPr>
        <p:spPr>
          <a:xfrm flipH="false" flipV="false" rot="0">
            <a:off x="12520131" y="3149236"/>
            <a:ext cx="3648135" cy="5956552"/>
          </a:xfrm>
          <a:custGeom>
            <a:avLst/>
            <a:gdLst/>
            <a:ahLst/>
            <a:cxnLst/>
            <a:rect r="r" b="b" t="t" l="l"/>
            <a:pathLst>
              <a:path h="5956552" w="3648135">
                <a:moveTo>
                  <a:pt x="0" y="0"/>
                </a:moveTo>
                <a:lnTo>
                  <a:pt x="3648135" y="0"/>
                </a:lnTo>
                <a:lnTo>
                  <a:pt x="3648135" y="5956552"/>
                </a:lnTo>
                <a:lnTo>
                  <a:pt x="0" y="5956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92070" y="3149236"/>
            <a:ext cx="1841666" cy="5956552"/>
          </a:xfrm>
          <a:custGeom>
            <a:avLst/>
            <a:gdLst/>
            <a:ahLst/>
            <a:cxnLst/>
            <a:rect r="r" b="b" t="t" l="l"/>
            <a:pathLst>
              <a:path h="5956552" w="1841666">
                <a:moveTo>
                  <a:pt x="0" y="0"/>
                </a:moveTo>
                <a:lnTo>
                  <a:pt x="1841666" y="0"/>
                </a:lnTo>
                <a:lnTo>
                  <a:pt x="1841666" y="5956552"/>
                </a:lnTo>
                <a:lnTo>
                  <a:pt x="0" y="59565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3747839" y="4178644"/>
            <a:ext cx="1330128" cy="971362"/>
            <a:chOff x="0" y="0"/>
            <a:chExt cx="1773504" cy="1295149"/>
          </a:xfrm>
        </p:grpSpPr>
        <p:sp>
          <p:nvSpPr>
            <p:cNvPr name="Freeform 7" id="7"/>
            <p:cNvSpPr/>
            <p:nvPr/>
          </p:nvSpPr>
          <p:spPr>
            <a:xfrm flipH="false" flipV="false" rot="0">
              <a:off x="0" y="0"/>
              <a:ext cx="1773428" cy="1295146"/>
            </a:xfrm>
            <a:custGeom>
              <a:avLst/>
              <a:gdLst/>
              <a:ahLst/>
              <a:cxnLst/>
              <a:rect r="r" b="b" t="t" l="l"/>
              <a:pathLst>
                <a:path h="1295146" w="1773428">
                  <a:moveTo>
                    <a:pt x="353568" y="0"/>
                  </a:moveTo>
                  <a:lnTo>
                    <a:pt x="1419860" y="0"/>
                  </a:lnTo>
                  <a:cubicBezTo>
                    <a:pt x="1513586" y="0"/>
                    <a:pt x="1603629" y="37211"/>
                    <a:pt x="1669923" y="103505"/>
                  </a:cubicBezTo>
                  <a:cubicBezTo>
                    <a:pt x="1736217" y="169799"/>
                    <a:pt x="1773428" y="259715"/>
                    <a:pt x="1773428" y="353568"/>
                  </a:cubicBezTo>
                  <a:lnTo>
                    <a:pt x="1773428" y="941578"/>
                  </a:lnTo>
                  <a:cubicBezTo>
                    <a:pt x="1773428" y="1136904"/>
                    <a:pt x="1615059" y="1295146"/>
                    <a:pt x="1419860" y="1295146"/>
                  </a:cubicBezTo>
                  <a:lnTo>
                    <a:pt x="353568" y="1295146"/>
                  </a:lnTo>
                  <a:cubicBezTo>
                    <a:pt x="259842" y="1295146"/>
                    <a:pt x="169799" y="1257935"/>
                    <a:pt x="103505" y="1191641"/>
                  </a:cubicBezTo>
                  <a:cubicBezTo>
                    <a:pt x="37211" y="1125347"/>
                    <a:pt x="0" y="1035304"/>
                    <a:pt x="0" y="941578"/>
                  </a:cubicBezTo>
                  <a:lnTo>
                    <a:pt x="0" y="353568"/>
                  </a:lnTo>
                  <a:cubicBezTo>
                    <a:pt x="0" y="158369"/>
                    <a:pt x="158369" y="0"/>
                    <a:pt x="353568" y="0"/>
                  </a:cubicBezTo>
                  <a:close/>
                </a:path>
              </a:pathLst>
            </a:custGeom>
            <a:solidFill>
              <a:srgbClr val="BFBFBF"/>
            </a:solidFill>
          </p:spPr>
        </p:sp>
      </p:grpSp>
      <p:grpSp>
        <p:nvGrpSpPr>
          <p:cNvPr name="Group 8" id="8"/>
          <p:cNvGrpSpPr/>
          <p:nvPr/>
        </p:nvGrpSpPr>
        <p:grpSpPr>
          <a:xfrm rot="0">
            <a:off x="3747839" y="3961653"/>
            <a:ext cx="1330128" cy="1188353"/>
            <a:chOff x="0" y="0"/>
            <a:chExt cx="1773504" cy="1584471"/>
          </a:xfrm>
        </p:grpSpPr>
        <p:sp>
          <p:nvSpPr>
            <p:cNvPr name="Freeform 9" id="9"/>
            <p:cNvSpPr/>
            <p:nvPr/>
          </p:nvSpPr>
          <p:spPr>
            <a:xfrm flipH="false" flipV="false" rot="0">
              <a:off x="0" y="0"/>
              <a:ext cx="1773504" cy="1584471"/>
            </a:xfrm>
            <a:custGeom>
              <a:avLst/>
              <a:gdLst/>
              <a:ahLst/>
              <a:cxnLst/>
              <a:rect r="r" b="b" t="t" l="l"/>
              <a:pathLst>
                <a:path h="1584471" w="1773504">
                  <a:moveTo>
                    <a:pt x="0" y="0"/>
                  </a:moveTo>
                  <a:lnTo>
                    <a:pt x="1773504" y="0"/>
                  </a:lnTo>
                  <a:lnTo>
                    <a:pt x="1773504" y="1584471"/>
                  </a:lnTo>
                  <a:lnTo>
                    <a:pt x="0" y="1584471"/>
                  </a:lnTo>
                  <a:close/>
                </a:path>
              </a:pathLst>
            </a:custGeom>
            <a:solidFill>
              <a:srgbClr val="000000">
                <a:alpha val="0"/>
              </a:srgbClr>
            </a:solidFill>
          </p:spPr>
        </p:sp>
        <p:sp>
          <p:nvSpPr>
            <p:cNvPr name="TextBox 10" id="10"/>
            <p:cNvSpPr txBox="true"/>
            <p:nvPr/>
          </p:nvSpPr>
          <p:spPr>
            <a:xfrm>
              <a:off x="0" y="-57150"/>
              <a:ext cx="1773504" cy="1641621"/>
            </a:xfrm>
            <a:prstGeom prst="rect">
              <a:avLst/>
            </a:prstGeom>
          </p:spPr>
          <p:txBody>
            <a:bodyPr anchor="ctr" rtlCol="false" tIns="0" lIns="0" bIns="0" rIns="0"/>
            <a:lstStyle/>
            <a:p>
              <a:pPr algn="ctr">
                <a:lnSpc>
                  <a:spcPts val="3119"/>
                </a:lnSpc>
              </a:pPr>
              <a:r>
                <a:rPr lang="en-US" sz="2599" b="true">
                  <a:solidFill>
                    <a:srgbClr val="FFFFFF"/>
                  </a:solidFill>
                  <a:latin typeface="Arial Bold"/>
                  <a:ea typeface="Arial Bold"/>
                  <a:cs typeface="Arial Bold"/>
                  <a:sym typeface="Arial Bold"/>
                </a:rPr>
                <a:t>MES</a:t>
              </a:r>
            </a:p>
          </p:txBody>
        </p:sp>
      </p:grpSp>
      <p:grpSp>
        <p:nvGrpSpPr>
          <p:cNvPr name="Group 11" id="11"/>
          <p:cNvGrpSpPr/>
          <p:nvPr/>
        </p:nvGrpSpPr>
        <p:grpSpPr>
          <a:xfrm rot="0">
            <a:off x="3747839" y="5327727"/>
            <a:ext cx="1330128" cy="971362"/>
            <a:chOff x="0" y="0"/>
            <a:chExt cx="1773504" cy="1295149"/>
          </a:xfrm>
        </p:grpSpPr>
        <p:sp>
          <p:nvSpPr>
            <p:cNvPr name="Freeform 12" id="12"/>
            <p:cNvSpPr/>
            <p:nvPr/>
          </p:nvSpPr>
          <p:spPr>
            <a:xfrm flipH="false" flipV="false" rot="0">
              <a:off x="0" y="0"/>
              <a:ext cx="1773428" cy="1295146"/>
            </a:xfrm>
            <a:custGeom>
              <a:avLst/>
              <a:gdLst/>
              <a:ahLst/>
              <a:cxnLst/>
              <a:rect r="r" b="b" t="t" l="l"/>
              <a:pathLst>
                <a:path h="1295146" w="1773428">
                  <a:moveTo>
                    <a:pt x="353568" y="0"/>
                  </a:moveTo>
                  <a:lnTo>
                    <a:pt x="1419860" y="0"/>
                  </a:lnTo>
                  <a:cubicBezTo>
                    <a:pt x="1513586" y="0"/>
                    <a:pt x="1603629" y="37211"/>
                    <a:pt x="1669923" y="103505"/>
                  </a:cubicBezTo>
                  <a:cubicBezTo>
                    <a:pt x="1736217" y="169799"/>
                    <a:pt x="1773428" y="259715"/>
                    <a:pt x="1773428" y="353568"/>
                  </a:cubicBezTo>
                  <a:lnTo>
                    <a:pt x="1773428" y="941578"/>
                  </a:lnTo>
                  <a:cubicBezTo>
                    <a:pt x="1773428" y="1136904"/>
                    <a:pt x="1615059" y="1295146"/>
                    <a:pt x="1419860" y="1295146"/>
                  </a:cubicBezTo>
                  <a:lnTo>
                    <a:pt x="353568" y="1295146"/>
                  </a:lnTo>
                  <a:cubicBezTo>
                    <a:pt x="259842" y="1295146"/>
                    <a:pt x="169799" y="1257935"/>
                    <a:pt x="103505" y="1191641"/>
                  </a:cubicBezTo>
                  <a:cubicBezTo>
                    <a:pt x="37211" y="1125347"/>
                    <a:pt x="0" y="1035304"/>
                    <a:pt x="0" y="941578"/>
                  </a:cubicBezTo>
                  <a:lnTo>
                    <a:pt x="0" y="353568"/>
                  </a:lnTo>
                  <a:cubicBezTo>
                    <a:pt x="0" y="158369"/>
                    <a:pt x="158369" y="0"/>
                    <a:pt x="353568" y="0"/>
                  </a:cubicBezTo>
                  <a:close/>
                </a:path>
              </a:pathLst>
            </a:custGeom>
            <a:solidFill>
              <a:srgbClr val="BFBFBF"/>
            </a:solidFill>
          </p:spPr>
        </p:sp>
      </p:grpSp>
      <p:grpSp>
        <p:nvGrpSpPr>
          <p:cNvPr name="Group 13" id="13"/>
          <p:cNvGrpSpPr/>
          <p:nvPr/>
        </p:nvGrpSpPr>
        <p:grpSpPr>
          <a:xfrm rot="0">
            <a:off x="3747839" y="5110736"/>
            <a:ext cx="1330128" cy="1188353"/>
            <a:chOff x="0" y="0"/>
            <a:chExt cx="1773504" cy="1584471"/>
          </a:xfrm>
        </p:grpSpPr>
        <p:sp>
          <p:nvSpPr>
            <p:cNvPr name="Freeform 14" id="14"/>
            <p:cNvSpPr/>
            <p:nvPr/>
          </p:nvSpPr>
          <p:spPr>
            <a:xfrm flipH="false" flipV="false" rot="0">
              <a:off x="0" y="0"/>
              <a:ext cx="1773504" cy="1584471"/>
            </a:xfrm>
            <a:custGeom>
              <a:avLst/>
              <a:gdLst/>
              <a:ahLst/>
              <a:cxnLst/>
              <a:rect r="r" b="b" t="t" l="l"/>
              <a:pathLst>
                <a:path h="1584471" w="1773504">
                  <a:moveTo>
                    <a:pt x="0" y="0"/>
                  </a:moveTo>
                  <a:lnTo>
                    <a:pt x="1773504" y="0"/>
                  </a:lnTo>
                  <a:lnTo>
                    <a:pt x="1773504" y="1584471"/>
                  </a:lnTo>
                  <a:lnTo>
                    <a:pt x="0" y="1584471"/>
                  </a:lnTo>
                  <a:close/>
                </a:path>
              </a:pathLst>
            </a:custGeom>
            <a:solidFill>
              <a:srgbClr val="000000">
                <a:alpha val="0"/>
              </a:srgbClr>
            </a:solidFill>
          </p:spPr>
        </p:sp>
        <p:sp>
          <p:nvSpPr>
            <p:cNvPr name="TextBox 15" id="15"/>
            <p:cNvSpPr txBox="true"/>
            <p:nvPr/>
          </p:nvSpPr>
          <p:spPr>
            <a:xfrm>
              <a:off x="0" y="-57150"/>
              <a:ext cx="1773504" cy="1641621"/>
            </a:xfrm>
            <a:prstGeom prst="rect">
              <a:avLst/>
            </a:prstGeom>
          </p:spPr>
          <p:txBody>
            <a:bodyPr anchor="ctr" rtlCol="false" tIns="0" lIns="0" bIns="0" rIns="0"/>
            <a:lstStyle/>
            <a:p>
              <a:pPr algn="ctr">
                <a:lnSpc>
                  <a:spcPts val="3119"/>
                </a:lnSpc>
              </a:pPr>
              <a:r>
                <a:rPr lang="en-US" sz="2599" b="true">
                  <a:solidFill>
                    <a:srgbClr val="FFFFFF"/>
                  </a:solidFill>
                  <a:latin typeface="Arial Bold"/>
                  <a:ea typeface="Arial Bold"/>
                  <a:cs typeface="Arial Bold"/>
                  <a:sym typeface="Arial Bold"/>
                </a:rPr>
                <a:t>ERP</a:t>
              </a:r>
            </a:p>
          </p:txBody>
        </p:sp>
      </p:grpSp>
      <p:grpSp>
        <p:nvGrpSpPr>
          <p:cNvPr name="Group 16" id="16"/>
          <p:cNvGrpSpPr/>
          <p:nvPr/>
        </p:nvGrpSpPr>
        <p:grpSpPr>
          <a:xfrm rot="0">
            <a:off x="3747839" y="6476809"/>
            <a:ext cx="1330128" cy="971362"/>
            <a:chOff x="0" y="0"/>
            <a:chExt cx="1773504" cy="1295149"/>
          </a:xfrm>
        </p:grpSpPr>
        <p:sp>
          <p:nvSpPr>
            <p:cNvPr name="Freeform 17" id="17"/>
            <p:cNvSpPr/>
            <p:nvPr/>
          </p:nvSpPr>
          <p:spPr>
            <a:xfrm flipH="false" flipV="false" rot="0">
              <a:off x="0" y="0"/>
              <a:ext cx="1773428" cy="1295146"/>
            </a:xfrm>
            <a:custGeom>
              <a:avLst/>
              <a:gdLst/>
              <a:ahLst/>
              <a:cxnLst/>
              <a:rect r="r" b="b" t="t" l="l"/>
              <a:pathLst>
                <a:path h="1295146" w="1773428">
                  <a:moveTo>
                    <a:pt x="353568" y="0"/>
                  </a:moveTo>
                  <a:lnTo>
                    <a:pt x="1419860" y="0"/>
                  </a:lnTo>
                  <a:cubicBezTo>
                    <a:pt x="1513586" y="0"/>
                    <a:pt x="1603629" y="37211"/>
                    <a:pt x="1669923" y="103505"/>
                  </a:cubicBezTo>
                  <a:cubicBezTo>
                    <a:pt x="1736217" y="169799"/>
                    <a:pt x="1773428" y="259715"/>
                    <a:pt x="1773428" y="353568"/>
                  </a:cubicBezTo>
                  <a:lnTo>
                    <a:pt x="1773428" y="941578"/>
                  </a:lnTo>
                  <a:cubicBezTo>
                    <a:pt x="1773428" y="1136904"/>
                    <a:pt x="1615059" y="1295146"/>
                    <a:pt x="1419860" y="1295146"/>
                  </a:cubicBezTo>
                  <a:lnTo>
                    <a:pt x="353568" y="1295146"/>
                  </a:lnTo>
                  <a:cubicBezTo>
                    <a:pt x="259842" y="1295146"/>
                    <a:pt x="169799" y="1257935"/>
                    <a:pt x="103505" y="1191641"/>
                  </a:cubicBezTo>
                  <a:cubicBezTo>
                    <a:pt x="37211" y="1125347"/>
                    <a:pt x="0" y="1035304"/>
                    <a:pt x="0" y="941578"/>
                  </a:cubicBezTo>
                  <a:lnTo>
                    <a:pt x="0" y="353568"/>
                  </a:lnTo>
                  <a:cubicBezTo>
                    <a:pt x="0" y="158369"/>
                    <a:pt x="158369" y="0"/>
                    <a:pt x="353568" y="0"/>
                  </a:cubicBezTo>
                  <a:close/>
                </a:path>
              </a:pathLst>
            </a:custGeom>
            <a:solidFill>
              <a:srgbClr val="BFBFBF"/>
            </a:solidFill>
          </p:spPr>
        </p:sp>
      </p:grpSp>
      <p:grpSp>
        <p:nvGrpSpPr>
          <p:cNvPr name="Group 18" id="18"/>
          <p:cNvGrpSpPr/>
          <p:nvPr/>
        </p:nvGrpSpPr>
        <p:grpSpPr>
          <a:xfrm rot="0">
            <a:off x="3747839" y="6259818"/>
            <a:ext cx="1330128" cy="1188353"/>
            <a:chOff x="0" y="0"/>
            <a:chExt cx="1773504" cy="1584471"/>
          </a:xfrm>
        </p:grpSpPr>
        <p:sp>
          <p:nvSpPr>
            <p:cNvPr name="Freeform 19" id="19"/>
            <p:cNvSpPr/>
            <p:nvPr/>
          </p:nvSpPr>
          <p:spPr>
            <a:xfrm flipH="false" flipV="false" rot="0">
              <a:off x="0" y="0"/>
              <a:ext cx="1773504" cy="1584471"/>
            </a:xfrm>
            <a:custGeom>
              <a:avLst/>
              <a:gdLst/>
              <a:ahLst/>
              <a:cxnLst/>
              <a:rect r="r" b="b" t="t" l="l"/>
              <a:pathLst>
                <a:path h="1584471" w="1773504">
                  <a:moveTo>
                    <a:pt x="0" y="0"/>
                  </a:moveTo>
                  <a:lnTo>
                    <a:pt x="1773504" y="0"/>
                  </a:lnTo>
                  <a:lnTo>
                    <a:pt x="1773504" y="1584471"/>
                  </a:lnTo>
                  <a:lnTo>
                    <a:pt x="0" y="1584471"/>
                  </a:lnTo>
                  <a:close/>
                </a:path>
              </a:pathLst>
            </a:custGeom>
            <a:solidFill>
              <a:srgbClr val="000000">
                <a:alpha val="0"/>
              </a:srgbClr>
            </a:solidFill>
          </p:spPr>
        </p:sp>
        <p:sp>
          <p:nvSpPr>
            <p:cNvPr name="TextBox 20" id="20"/>
            <p:cNvSpPr txBox="true"/>
            <p:nvPr/>
          </p:nvSpPr>
          <p:spPr>
            <a:xfrm>
              <a:off x="0" y="-57150"/>
              <a:ext cx="1773504" cy="1641621"/>
            </a:xfrm>
            <a:prstGeom prst="rect">
              <a:avLst/>
            </a:prstGeom>
          </p:spPr>
          <p:txBody>
            <a:bodyPr anchor="ctr" rtlCol="false" tIns="0" lIns="0" bIns="0" rIns="0"/>
            <a:lstStyle/>
            <a:p>
              <a:pPr algn="ctr">
                <a:lnSpc>
                  <a:spcPts val="3119"/>
                </a:lnSpc>
              </a:pPr>
              <a:r>
                <a:rPr lang="en-US" sz="2599" b="true">
                  <a:solidFill>
                    <a:srgbClr val="FFFFFF"/>
                  </a:solidFill>
                  <a:latin typeface="Arial Bold"/>
                  <a:ea typeface="Arial Bold"/>
                  <a:cs typeface="Arial Bold"/>
                  <a:sym typeface="Arial Bold"/>
                </a:rPr>
                <a:t>FDC</a:t>
              </a:r>
            </a:p>
          </p:txBody>
        </p:sp>
      </p:grpSp>
      <p:sp>
        <p:nvSpPr>
          <p:cNvPr name="Freeform 21" id="21"/>
          <p:cNvSpPr/>
          <p:nvPr/>
        </p:nvSpPr>
        <p:spPr>
          <a:xfrm flipH="false" flipV="false" rot="0">
            <a:off x="5628280" y="3149236"/>
            <a:ext cx="6709751" cy="5956552"/>
          </a:xfrm>
          <a:custGeom>
            <a:avLst/>
            <a:gdLst/>
            <a:ahLst/>
            <a:cxnLst/>
            <a:rect r="r" b="b" t="t" l="l"/>
            <a:pathLst>
              <a:path h="5956552" w="6709751">
                <a:moveTo>
                  <a:pt x="0" y="0"/>
                </a:moveTo>
                <a:lnTo>
                  <a:pt x="6709751" y="0"/>
                </a:lnTo>
                <a:lnTo>
                  <a:pt x="6709751" y="5956552"/>
                </a:lnTo>
                <a:lnTo>
                  <a:pt x="0" y="5956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5874312" y="5626405"/>
            <a:ext cx="947534" cy="1092544"/>
          </a:xfrm>
          <a:custGeom>
            <a:avLst/>
            <a:gdLst/>
            <a:ahLst/>
            <a:cxnLst/>
            <a:rect r="r" b="b" t="t" l="l"/>
            <a:pathLst>
              <a:path h="1092544" w="947534">
                <a:moveTo>
                  <a:pt x="0" y="0"/>
                </a:moveTo>
                <a:lnTo>
                  <a:pt x="947534" y="0"/>
                </a:lnTo>
                <a:lnTo>
                  <a:pt x="947534" y="1092544"/>
                </a:lnTo>
                <a:lnTo>
                  <a:pt x="0" y="1092544"/>
                </a:lnTo>
                <a:lnTo>
                  <a:pt x="0" y="0"/>
                </a:lnTo>
                <a:close/>
              </a:path>
            </a:pathLst>
          </a:custGeom>
          <a:blipFill>
            <a:blip r:embed="rId10">
              <a:extLst>
                <a:ext uri="{96DAC541-7B7A-43D3-8B79-37D633B846F1}">
                  <asvg:svgBlip xmlns:asvg="http://schemas.microsoft.com/office/drawing/2016/SVG/main" r:embed="rId11"/>
                </a:ext>
              </a:extLst>
            </a:blip>
            <a:stretch>
              <a:fillRect l="-132" t="0" r="-132" b="0"/>
            </a:stretch>
          </a:blipFill>
        </p:spPr>
      </p:sp>
      <p:sp>
        <p:nvSpPr>
          <p:cNvPr name="Freeform 23" id="23"/>
          <p:cNvSpPr/>
          <p:nvPr/>
        </p:nvSpPr>
        <p:spPr>
          <a:xfrm flipH="false" flipV="false" rot="0">
            <a:off x="6026712" y="5778805"/>
            <a:ext cx="947534" cy="1092544"/>
          </a:xfrm>
          <a:custGeom>
            <a:avLst/>
            <a:gdLst/>
            <a:ahLst/>
            <a:cxnLst/>
            <a:rect r="r" b="b" t="t" l="l"/>
            <a:pathLst>
              <a:path h="1092544" w="947534">
                <a:moveTo>
                  <a:pt x="0" y="0"/>
                </a:moveTo>
                <a:lnTo>
                  <a:pt x="947534" y="0"/>
                </a:lnTo>
                <a:lnTo>
                  <a:pt x="947534" y="1092544"/>
                </a:lnTo>
                <a:lnTo>
                  <a:pt x="0" y="1092544"/>
                </a:lnTo>
                <a:lnTo>
                  <a:pt x="0" y="0"/>
                </a:lnTo>
                <a:close/>
              </a:path>
            </a:pathLst>
          </a:custGeom>
          <a:blipFill>
            <a:blip r:embed="rId10">
              <a:extLst>
                <a:ext uri="{96DAC541-7B7A-43D3-8B79-37D633B846F1}">
                  <asvg:svgBlip xmlns:asvg="http://schemas.microsoft.com/office/drawing/2016/SVG/main" r:embed="rId11"/>
                </a:ext>
              </a:extLst>
            </a:blip>
            <a:stretch>
              <a:fillRect l="-132" t="0" r="-132" b="0"/>
            </a:stretch>
          </a:blipFill>
        </p:spPr>
      </p:sp>
      <p:sp>
        <p:nvSpPr>
          <p:cNvPr name="Freeform 24" id="24"/>
          <p:cNvSpPr/>
          <p:nvPr/>
        </p:nvSpPr>
        <p:spPr>
          <a:xfrm flipH="false" flipV="false" rot="0">
            <a:off x="6179112" y="5931205"/>
            <a:ext cx="947534" cy="1092544"/>
          </a:xfrm>
          <a:custGeom>
            <a:avLst/>
            <a:gdLst/>
            <a:ahLst/>
            <a:cxnLst/>
            <a:rect r="r" b="b" t="t" l="l"/>
            <a:pathLst>
              <a:path h="1092544" w="947534">
                <a:moveTo>
                  <a:pt x="0" y="0"/>
                </a:moveTo>
                <a:lnTo>
                  <a:pt x="947534" y="0"/>
                </a:lnTo>
                <a:lnTo>
                  <a:pt x="947534" y="1092544"/>
                </a:lnTo>
                <a:lnTo>
                  <a:pt x="0" y="1092544"/>
                </a:lnTo>
                <a:lnTo>
                  <a:pt x="0" y="0"/>
                </a:lnTo>
                <a:close/>
              </a:path>
            </a:pathLst>
          </a:custGeom>
          <a:blipFill>
            <a:blip r:embed="rId10">
              <a:extLst>
                <a:ext uri="{96DAC541-7B7A-43D3-8B79-37D633B846F1}">
                  <asvg:svgBlip xmlns:asvg="http://schemas.microsoft.com/office/drawing/2016/SVG/main" r:embed="rId11"/>
                </a:ext>
              </a:extLst>
            </a:blip>
            <a:stretch>
              <a:fillRect l="-132" t="0" r="-132" b="0"/>
            </a:stretch>
          </a:blipFill>
        </p:spPr>
      </p:sp>
      <p:grpSp>
        <p:nvGrpSpPr>
          <p:cNvPr name="Group 25" id="25"/>
          <p:cNvGrpSpPr/>
          <p:nvPr/>
        </p:nvGrpSpPr>
        <p:grpSpPr>
          <a:xfrm rot="0">
            <a:off x="7649820" y="4885013"/>
            <a:ext cx="2938955" cy="1414076"/>
            <a:chOff x="0" y="0"/>
            <a:chExt cx="3918607" cy="1885435"/>
          </a:xfrm>
        </p:grpSpPr>
        <p:sp>
          <p:nvSpPr>
            <p:cNvPr name="Freeform 26" id="26"/>
            <p:cNvSpPr/>
            <p:nvPr/>
          </p:nvSpPr>
          <p:spPr>
            <a:xfrm flipH="false" flipV="false" rot="0">
              <a:off x="0" y="0"/>
              <a:ext cx="3918585" cy="1885442"/>
            </a:xfrm>
            <a:custGeom>
              <a:avLst/>
              <a:gdLst/>
              <a:ahLst/>
              <a:cxnLst/>
              <a:rect r="r" b="b" t="t" l="l"/>
              <a:pathLst>
                <a:path h="1885442" w="3918585">
                  <a:moveTo>
                    <a:pt x="160020" y="0"/>
                  </a:moveTo>
                  <a:lnTo>
                    <a:pt x="3758565" y="0"/>
                  </a:lnTo>
                  <a:cubicBezTo>
                    <a:pt x="3800983" y="0"/>
                    <a:pt x="3841750" y="16891"/>
                    <a:pt x="3871722" y="46863"/>
                  </a:cubicBezTo>
                  <a:cubicBezTo>
                    <a:pt x="3901694" y="76835"/>
                    <a:pt x="3918585" y="117602"/>
                    <a:pt x="3918585" y="160020"/>
                  </a:cubicBezTo>
                  <a:lnTo>
                    <a:pt x="3918585" y="1725422"/>
                  </a:lnTo>
                  <a:cubicBezTo>
                    <a:pt x="3918585" y="1767840"/>
                    <a:pt x="3901694" y="1808607"/>
                    <a:pt x="3871722" y="1838579"/>
                  </a:cubicBezTo>
                  <a:cubicBezTo>
                    <a:pt x="3841750" y="1868551"/>
                    <a:pt x="3800983" y="1885442"/>
                    <a:pt x="3758565" y="1885442"/>
                  </a:cubicBezTo>
                  <a:lnTo>
                    <a:pt x="160020" y="1885442"/>
                  </a:lnTo>
                  <a:cubicBezTo>
                    <a:pt x="117602" y="1885442"/>
                    <a:pt x="76835" y="1868551"/>
                    <a:pt x="46863" y="1838579"/>
                  </a:cubicBezTo>
                  <a:cubicBezTo>
                    <a:pt x="16891" y="1808607"/>
                    <a:pt x="0" y="1767840"/>
                    <a:pt x="0" y="1725422"/>
                  </a:cubicBezTo>
                  <a:lnTo>
                    <a:pt x="0" y="160020"/>
                  </a:lnTo>
                  <a:cubicBezTo>
                    <a:pt x="0" y="117602"/>
                    <a:pt x="16891" y="76835"/>
                    <a:pt x="46863" y="46863"/>
                  </a:cubicBezTo>
                  <a:cubicBezTo>
                    <a:pt x="76835" y="16891"/>
                    <a:pt x="117602" y="0"/>
                    <a:pt x="160020" y="0"/>
                  </a:cubicBezTo>
                  <a:close/>
                </a:path>
              </a:pathLst>
            </a:custGeom>
            <a:solidFill>
              <a:srgbClr val="F3F3F3"/>
            </a:solidFill>
          </p:spPr>
        </p:sp>
      </p:grpSp>
      <p:grpSp>
        <p:nvGrpSpPr>
          <p:cNvPr name="Group 27" id="27"/>
          <p:cNvGrpSpPr/>
          <p:nvPr/>
        </p:nvGrpSpPr>
        <p:grpSpPr>
          <a:xfrm rot="0">
            <a:off x="7649820" y="4668021"/>
            <a:ext cx="2938955" cy="1631068"/>
            <a:chOff x="0" y="0"/>
            <a:chExt cx="3918607" cy="2174757"/>
          </a:xfrm>
        </p:grpSpPr>
        <p:sp>
          <p:nvSpPr>
            <p:cNvPr name="Freeform 28" id="28"/>
            <p:cNvSpPr/>
            <p:nvPr/>
          </p:nvSpPr>
          <p:spPr>
            <a:xfrm flipH="false" flipV="false" rot="0">
              <a:off x="0" y="0"/>
              <a:ext cx="3918607" cy="2174757"/>
            </a:xfrm>
            <a:custGeom>
              <a:avLst/>
              <a:gdLst/>
              <a:ahLst/>
              <a:cxnLst/>
              <a:rect r="r" b="b" t="t" l="l"/>
              <a:pathLst>
                <a:path h="2174757" w="3918607">
                  <a:moveTo>
                    <a:pt x="0" y="0"/>
                  </a:moveTo>
                  <a:lnTo>
                    <a:pt x="3918607" y="0"/>
                  </a:lnTo>
                  <a:lnTo>
                    <a:pt x="3918607" y="2174757"/>
                  </a:lnTo>
                  <a:lnTo>
                    <a:pt x="0" y="2174757"/>
                  </a:lnTo>
                  <a:close/>
                </a:path>
              </a:pathLst>
            </a:custGeom>
            <a:solidFill>
              <a:srgbClr val="000000">
                <a:alpha val="0"/>
              </a:srgbClr>
            </a:solidFill>
          </p:spPr>
        </p:sp>
        <p:sp>
          <p:nvSpPr>
            <p:cNvPr name="TextBox 29" id="29"/>
            <p:cNvSpPr txBox="true"/>
            <p:nvPr/>
          </p:nvSpPr>
          <p:spPr>
            <a:xfrm>
              <a:off x="0" y="-57150"/>
              <a:ext cx="3918607" cy="2231907"/>
            </a:xfrm>
            <a:prstGeom prst="rect">
              <a:avLst/>
            </a:prstGeom>
          </p:spPr>
          <p:txBody>
            <a:bodyPr anchor="ctr" rtlCol="false" tIns="0" lIns="0" bIns="0" rIns="0"/>
            <a:lstStyle/>
            <a:p>
              <a:pPr algn="ctr">
                <a:lnSpc>
                  <a:spcPts val="3119"/>
                </a:lnSpc>
              </a:pPr>
              <a:r>
                <a:rPr lang="en-US" sz="2599" b="true">
                  <a:solidFill>
                    <a:srgbClr val="000000"/>
                  </a:solidFill>
                  <a:latin typeface="Arial Bold"/>
                  <a:ea typeface="Arial Bold"/>
                  <a:cs typeface="Arial Bold"/>
                  <a:sym typeface="Arial Bold"/>
                </a:rPr>
                <a:t>Batch Layer</a:t>
              </a:r>
            </a:p>
          </p:txBody>
        </p:sp>
      </p:grpSp>
      <p:grpSp>
        <p:nvGrpSpPr>
          <p:cNvPr name="Group 30" id="30"/>
          <p:cNvGrpSpPr/>
          <p:nvPr/>
        </p:nvGrpSpPr>
        <p:grpSpPr>
          <a:xfrm rot="0">
            <a:off x="7649820" y="6697999"/>
            <a:ext cx="2938955" cy="1414076"/>
            <a:chOff x="0" y="0"/>
            <a:chExt cx="3918607" cy="1885435"/>
          </a:xfrm>
        </p:grpSpPr>
        <p:sp>
          <p:nvSpPr>
            <p:cNvPr name="Freeform 31" id="31"/>
            <p:cNvSpPr/>
            <p:nvPr/>
          </p:nvSpPr>
          <p:spPr>
            <a:xfrm flipH="false" flipV="false" rot="0">
              <a:off x="0" y="0"/>
              <a:ext cx="3918585" cy="1885442"/>
            </a:xfrm>
            <a:custGeom>
              <a:avLst/>
              <a:gdLst/>
              <a:ahLst/>
              <a:cxnLst/>
              <a:rect r="r" b="b" t="t" l="l"/>
              <a:pathLst>
                <a:path h="1885442" w="3918585">
                  <a:moveTo>
                    <a:pt x="160020" y="0"/>
                  </a:moveTo>
                  <a:lnTo>
                    <a:pt x="3758565" y="0"/>
                  </a:lnTo>
                  <a:cubicBezTo>
                    <a:pt x="3800983" y="0"/>
                    <a:pt x="3841750" y="16891"/>
                    <a:pt x="3871722" y="46863"/>
                  </a:cubicBezTo>
                  <a:cubicBezTo>
                    <a:pt x="3901694" y="76835"/>
                    <a:pt x="3918585" y="117602"/>
                    <a:pt x="3918585" y="160020"/>
                  </a:cubicBezTo>
                  <a:lnTo>
                    <a:pt x="3918585" y="1725422"/>
                  </a:lnTo>
                  <a:cubicBezTo>
                    <a:pt x="3918585" y="1767840"/>
                    <a:pt x="3901694" y="1808607"/>
                    <a:pt x="3871722" y="1838579"/>
                  </a:cubicBezTo>
                  <a:cubicBezTo>
                    <a:pt x="3841750" y="1868551"/>
                    <a:pt x="3800983" y="1885442"/>
                    <a:pt x="3758565" y="1885442"/>
                  </a:cubicBezTo>
                  <a:lnTo>
                    <a:pt x="160020" y="1885442"/>
                  </a:lnTo>
                  <a:cubicBezTo>
                    <a:pt x="117602" y="1885442"/>
                    <a:pt x="76835" y="1868551"/>
                    <a:pt x="46863" y="1838579"/>
                  </a:cubicBezTo>
                  <a:cubicBezTo>
                    <a:pt x="16891" y="1808607"/>
                    <a:pt x="0" y="1767840"/>
                    <a:pt x="0" y="1725422"/>
                  </a:cubicBezTo>
                  <a:lnTo>
                    <a:pt x="0" y="160020"/>
                  </a:lnTo>
                  <a:cubicBezTo>
                    <a:pt x="0" y="117602"/>
                    <a:pt x="16891" y="76835"/>
                    <a:pt x="46863" y="46863"/>
                  </a:cubicBezTo>
                  <a:cubicBezTo>
                    <a:pt x="76835" y="16891"/>
                    <a:pt x="117602" y="0"/>
                    <a:pt x="160020" y="0"/>
                  </a:cubicBezTo>
                  <a:close/>
                </a:path>
              </a:pathLst>
            </a:custGeom>
            <a:solidFill>
              <a:srgbClr val="F3F3F3"/>
            </a:solidFill>
          </p:spPr>
        </p:sp>
      </p:grpSp>
      <p:grpSp>
        <p:nvGrpSpPr>
          <p:cNvPr name="Group 32" id="32"/>
          <p:cNvGrpSpPr/>
          <p:nvPr/>
        </p:nvGrpSpPr>
        <p:grpSpPr>
          <a:xfrm rot="0">
            <a:off x="7649820" y="6481007"/>
            <a:ext cx="2938955" cy="1631068"/>
            <a:chOff x="0" y="0"/>
            <a:chExt cx="3918607" cy="2174757"/>
          </a:xfrm>
        </p:grpSpPr>
        <p:sp>
          <p:nvSpPr>
            <p:cNvPr name="Freeform 33" id="33"/>
            <p:cNvSpPr/>
            <p:nvPr/>
          </p:nvSpPr>
          <p:spPr>
            <a:xfrm flipH="false" flipV="false" rot="0">
              <a:off x="0" y="0"/>
              <a:ext cx="3918607" cy="2174757"/>
            </a:xfrm>
            <a:custGeom>
              <a:avLst/>
              <a:gdLst/>
              <a:ahLst/>
              <a:cxnLst/>
              <a:rect r="r" b="b" t="t" l="l"/>
              <a:pathLst>
                <a:path h="2174757" w="3918607">
                  <a:moveTo>
                    <a:pt x="0" y="0"/>
                  </a:moveTo>
                  <a:lnTo>
                    <a:pt x="3918607" y="0"/>
                  </a:lnTo>
                  <a:lnTo>
                    <a:pt x="3918607" y="2174757"/>
                  </a:lnTo>
                  <a:lnTo>
                    <a:pt x="0" y="2174757"/>
                  </a:lnTo>
                  <a:close/>
                </a:path>
              </a:pathLst>
            </a:custGeom>
            <a:solidFill>
              <a:srgbClr val="000000">
                <a:alpha val="0"/>
              </a:srgbClr>
            </a:solidFill>
          </p:spPr>
        </p:sp>
        <p:sp>
          <p:nvSpPr>
            <p:cNvPr name="TextBox 34" id="34"/>
            <p:cNvSpPr txBox="true"/>
            <p:nvPr/>
          </p:nvSpPr>
          <p:spPr>
            <a:xfrm>
              <a:off x="0" y="-57150"/>
              <a:ext cx="3918607" cy="2231907"/>
            </a:xfrm>
            <a:prstGeom prst="rect">
              <a:avLst/>
            </a:prstGeom>
          </p:spPr>
          <p:txBody>
            <a:bodyPr anchor="ctr" rtlCol="false" tIns="0" lIns="0" bIns="0" rIns="0"/>
            <a:lstStyle/>
            <a:p>
              <a:pPr algn="ctr">
                <a:lnSpc>
                  <a:spcPts val="3119"/>
                </a:lnSpc>
              </a:pPr>
              <a:r>
                <a:rPr lang="en-US" sz="2599" b="true">
                  <a:solidFill>
                    <a:srgbClr val="000000"/>
                  </a:solidFill>
                  <a:latin typeface="Arial Bold"/>
                  <a:ea typeface="Arial Bold"/>
                  <a:cs typeface="Arial Bold"/>
                  <a:sym typeface="Arial Bold"/>
                </a:rPr>
                <a:t>Speed Layer</a:t>
              </a:r>
            </a:p>
          </p:txBody>
        </p:sp>
      </p:grpSp>
      <p:sp>
        <p:nvSpPr>
          <p:cNvPr name="Freeform 35" id="35"/>
          <p:cNvSpPr/>
          <p:nvPr/>
        </p:nvSpPr>
        <p:spPr>
          <a:xfrm flipH="false" flipV="false" rot="0">
            <a:off x="11077534" y="4885013"/>
            <a:ext cx="1112240" cy="1409608"/>
          </a:xfrm>
          <a:custGeom>
            <a:avLst/>
            <a:gdLst/>
            <a:ahLst/>
            <a:cxnLst/>
            <a:rect r="r" b="b" t="t" l="l"/>
            <a:pathLst>
              <a:path h="1409608" w="1112240">
                <a:moveTo>
                  <a:pt x="0" y="0"/>
                </a:moveTo>
                <a:lnTo>
                  <a:pt x="1112240" y="0"/>
                </a:lnTo>
                <a:lnTo>
                  <a:pt x="1112240" y="1409608"/>
                </a:lnTo>
                <a:lnTo>
                  <a:pt x="0" y="1409608"/>
                </a:lnTo>
                <a:lnTo>
                  <a:pt x="0" y="0"/>
                </a:lnTo>
                <a:close/>
              </a:path>
            </a:pathLst>
          </a:custGeom>
          <a:blipFill>
            <a:blip r:embed="rId12">
              <a:extLst>
                <a:ext uri="{96DAC541-7B7A-43D3-8B79-37D633B846F1}">
                  <asvg:svgBlip xmlns:asvg="http://schemas.microsoft.com/office/drawing/2016/SVG/main" r:embed="rId13"/>
                </a:ext>
              </a:extLst>
            </a:blip>
            <a:stretch>
              <a:fillRect l="-94" t="0" r="-94" b="0"/>
            </a:stretch>
          </a:blipFill>
        </p:spPr>
      </p:sp>
      <p:grpSp>
        <p:nvGrpSpPr>
          <p:cNvPr name="Group 36" id="36"/>
          <p:cNvGrpSpPr/>
          <p:nvPr/>
        </p:nvGrpSpPr>
        <p:grpSpPr>
          <a:xfrm rot="0">
            <a:off x="3747839" y="7581521"/>
            <a:ext cx="1289891" cy="1133475"/>
            <a:chOff x="0" y="0"/>
            <a:chExt cx="1719855" cy="1511300"/>
          </a:xfrm>
        </p:grpSpPr>
        <p:sp>
          <p:nvSpPr>
            <p:cNvPr name="Freeform 37" id="37"/>
            <p:cNvSpPr/>
            <p:nvPr/>
          </p:nvSpPr>
          <p:spPr>
            <a:xfrm flipH="false" flipV="false" rot="0">
              <a:off x="0" y="0"/>
              <a:ext cx="1719855" cy="1511300"/>
            </a:xfrm>
            <a:custGeom>
              <a:avLst/>
              <a:gdLst/>
              <a:ahLst/>
              <a:cxnLst/>
              <a:rect r="r" b="b" t="t" l="l"/>
              <a:pathLst>
                <a:path h="1511300" w="1719855">
                  <a:moveTo>
                    <a:pt x="0" y="0"/>
                  </a:moveTo>
                  <a:lnTo>
                    <a:pt x="1719855" y="0"/>
                  </a:lnTo>
                  <a:lnTo>
                    <a:pt x="1719855" y="1511300"/>
                  </a:lnTo>
                  <a:lnTo>
                    <a:pt x="0" y="1511300"/>
                  </a:lnTo>
                  <a:close/>
                </a:path>
              </a:pathLst>
            </a:custGeom>
            <a:solidFill>
              <a:srgbClr val="000000">
                <a:alpha val="0"/>
              </a:srgbClr>
            </a:solidFill>
          </p:spPr>
        </p:sp>
        <p:sp>
          <p:nvSpPr>
            <p:cNvPr name="TextBox 38" id="38"/>
            <p:cNvSpPr txBox="true"/>
            <p:nvPr/>
          </p:nvSpPr>
          <p:spPr>
            <a:xfrm>
              <a:off x="0" y="-47625"/>
              <a:ext cx="1719855" cy="1558925"/>
            </a:xfrm>
            <a:prstGeom prst="rect">
              <a:avLst/>
            </a:prstGeom>
          </p:spPr>
          <p:txBody>
            <a:bodyPr anchor="t" rtlCol="false" tIns="0" lIns="0" bIns="0" rIns="0"/>
            <a:lstStyle/>
            <a:p>
              <a:pPr algn="ctr">
                <a:lnSpc>
                  <a:spcPts val="2879"/>
                </a:lnSpc>
              </a:pPr>
              <a:r>
                <a:rPr lang="en-US" sz="2399" b="true">
                  <a:solidFill>
                    <a:srgbClr val="000000"/>
                  </a:solidFill>
                  <a:latin typeface="Arial Bold"/>
                  <a:ea typeface="Arial Bold"/>
                  <a:cs typeface="Arial Bold"/>
                  <a:sym typeface="Arial Bold"/>
                </a:rPr>
                <a:t>.</a:t>
              </a:r>
            </a:p>
            <a:p>
              <a:pPr algn="ctr">
                <a:lnSpc>
                  <a:spcPts val="2879"/>
                </a:lnSpc>
              </a:pPr>
              <a:r>
                <a:rPr lang="en-US" sz="2399" b="true">
                  <a:solidFill>
                    <a:srgbClr val="000000"/>
                  </a:solidFill>
                  <a:latin typeface="Arial Bold"/>
                  <a:ea typeface="Arial Bold"/>
                  <a:cs typeface="Arial Bold"/>
                  <a:sym typeface="Arial Bold"/>
                </a:rPr>
                <a:t>.</a:t>
              </a:r>
            </a:p>
            <a:p>
              <a:pPr algn="ctr">
                <a:lnSpc>
                  <a:spcPts val="2879"/>
                </a:lnSpc>
              </a:pPr>
              <a:r>
                <a:rPr lang="en-US" sz="2399" b="true">
                  <a:solidFill>
                    <a:srgbClr val="000000"/>
                  </a:solidFill>
                  <a:latin typeface="Arial Bold"/>
                  <a:ea typeface="Arial Bold"/>
                  <a:cs typeface="Arial Bold"/>
                  <a:sym typeface="Arial Bold"/>
                </a:rPr>
                <a:t>.</a:t>
              </a:r>
            </a:p>
          </p:txBody>
        </p:sp>
      </p:grpSp>
      <p:sp>
        <p:nvSpPr>
          <p:cNvPr name="Freeform 39" id="39"/>
          <p:cNvSpPr/>
          <p:nvPr/>
        </p:nvSpPr>
        <p:spPr>
          <a:xfrm flipH="false" flipV="false" rot="0">
            <a:off x="11077534" y="6697999"/>
            <a:ext cx="1112240" cy="1409608"/>
          </a:xfrm>
          <a:custGeom>
            <a:avLst/>
            <a:gdLst/>
            <a:ahLst/>
            <a:cxnLst/>
            <a:rect r="r" b="b" t="t" l="l"/>
            <a:pathLst>
              <a:path h="1409608" w="1112240">
                <a:moveTo>
                  <a:pt x="0" y="0"/>
                </a:moveTo>
                <a:lnTo>
                  <a:pt x="1112240" y="0"/>
                </a:lnTo>
                <a:lnTo>
                  <a:pt x="1112240" y="1409608"/>
                </a:lnTo>
                <a:lnTo>
                  <a:pt x="0" y="1409608"/>
                </a:lnTo>
                <a:lnTo>
                  <a:pt x="0" y="0"/>
                </a:lnTo>
                <a:close/>
              </a:path>
            </a:pathLst>
          </a:custGeom>
          <a:blipFill>
            <a:blip r:embed="rId12">
              <a:extLst>
                <a:ext uri="{96DAC541-7B7A-43D3-8B79-37D633B846F1}">
                  <asvg:svgBlip xmlns:asvg="http://schemas.microsoft.com/office/drawing/2016/SVG/main" r:embed="rId13"/>
                </a:ext>
              </a:extLst>
            </a:blip>
            <a:stretch>
              <a:fillRect l="-94" t="0" r="-94" b="0"/>
            </a:stretch>
          </a:blipFill>
        </p:spPr>
      </p:sp>
      <p:grpSp>
        <p:nvGrpSpPr>
          <p:cNvPr name="Group 40" id="40"/>
          <p:cNvGrpSpPr/>
          <p:nvPr/>
        </p:nvGrpSpPr>
        <p:grpSpPr>
          <a:xfrm rot="0">
            <a:off x="10512576" y="8110262"/>
            <a:ext cx="2242157" cy="571500"/>
            <a:chOff x="0" y="0"/>
            <a:chExt cx="2989543" cy="762000"/>
          </a:xfrm>
        </p:grpSpPr>
        <p:sp>
          <p:nvSpPr>
            <p:cNvPr name="Freeform 41" id="41"/>
            <p:cNvSpPr/>
            <p:nvPr/>
          </p:nvSpPr>
          <p:spPr>
            <a:xfrm flipH="false" flipV="false" rot="0">
              <a:off x="0" y="0"/>
              <a:ext cx="2989543" cy="762000"/>
            </a:xfrm>
            <a:custGeom>
              <a:avLst/>
              <a:gdLst/>
              <a:ahLst/>
              <a:cxnLst/>
              <a:rect r="r" b="b" t="t" l="l"/>
              <a:pathLst>
                <a:path h="762000" w="2989543">
                  <a:moveTo>
                    <a:pt x="0" y="0"/>
                  </a:moveTo>
                  <a:lnTo>
                    <a:pt x="2989543" y="0"/>
                  </a:lnTo>
                  <a:lnTo>
                    <a:pt x="2989543" y="762000"/>
                  </a:lnTo>
                  <a:lnTo>
                    <a:pt x="0" y="762000"/>
                  </a:lnTo>
                  <a:close/>
                </a:path>
              </a:pathLst>
            </a:custGeom>
            <a:solidFill>
              <a:srgbClr val="000000">
                <a:alpha val="0"/>
              </a:srgbClr>
            </a:solidFill>
          </p:spPr>
        </p:sp>
        <p:sp>
          <p:nvSpPr>
            <p:cNvPr name="TextBox 42" id="42"/>
            <p:cNvSpPr txBox="true"/>
            <p:nvPr/>
          </p:nvSpPr>
          <p:spPr>
            <a:xfrm>
              <a:off x="0" y="-38100"/>
              <a:ext cx="2989543" cy="800100"/>
            </a:xfrm>
            <a:prstGeom prst="rect">
              <a:avLst/>
            </a:prstGeom>
          </p:spPr>
          <p:txBody>
            <a:bodyPr anchor="t" rtlCol="false" tIns="0" lIns="0" bIns="0" rIns="0"/>
            <a:lstStyle/>
            <a:p>
              <a:pPr algn="ctr">
                <a:lnSpc>
                  <a:spcPts val="2160"/>
                </a:lnSpc>
              </a:pPr>
              <a:r>
                <a:rPr lang="en-US" sz="1800" b="true">
                  <a:solidFill>
                    <a:srgbClr val="000000"/>
                  </a:solidFill>
                  <a:latin typeface="Arial Bold"/>
                  <a:ea typeface="Arial Bold"/>
                  <a:cs typeface="Arial Bold"/>
                  <a:sym typeface="Arial Bold"/>
                </a:rPr>
                <a:t>Operation Data Store</a:t>
              </a:r>
            </a:p>
          </p:txBody>
        </p:sp>
      </p:grpSp>
      <p:grpSp>
        <p:nvGrpSpPr>
          <p:cNvPr name="Group 43" id="43"/>
          <p:cNvGrpSpPr/>
          <p:nvPr/>
        </p:nvGrpSpPr>
        <p:grpSpPr>
          <a:xfrm rot="0">
            <a:off x="5058917" y="4645275"/>
            <a:ext cx="834445" cy="1698852"/>
            <a:chOff x="0" y="0"/>
            <a:chExt cx="1112593" cy="2265136"/>
          </a:xfrm>
        </p:grpSpPr>
        <p:sp>
          <p:nvSpPr>
            <p:cNvPr name="Freeform 44" id="44"/>
            <p:cNvSpPr/>
            <p:nvPr/>
          </p:nvSpPr>
          <p:spPr>
            <a:xfrm flipH="false" flipV="false" rot="0">
              <a:off x="2540" y="14478"/>
              <a:ext cx="812673" cy="2389759"/>
            </a:xfrm>
            <a:custGeom>
              <a:avLst/>
              <a:gdLst/>
              <a:ahLst/>
              <a:cxnLst/>
              <a:rect r="r" b="b" t="t" l="l"/>
              <a:pathLst>
                <a:path h="2389759" w="812673">
                  <a:moveTo>
                    <a:pt x="89662" y="91567"/>
                  </a:moveTo>
                  <a:lnTo>
                    <a:pt x="111633" y="137414"/>
                  </a:lnTo>
                  <a:lnTo>
                    <a:pt x="65786" y="159385"/>
                  </a:lnTo>
                  <a:lnTo>
                    <a:pt x="43815" y="113538"/>
                  </a:lnTo>
                  <a:close/>
                  <a:moveTo>
                    <a:pt x="87757" y="205105"/>
                  </a:moveTo>
                  <a:lnTo>
                    <a:pt x="109728" y="250952"/>
                  </a:lnTo>
                  <a:lnTo>
                    <a:pt x="87757" y="205105"/>
                  </a:lnTo>
                  <a:close/>
                  <a:moveTo>
                    <a:pt x="131699" y="296672"/>
                  </a:moveTo>
                  <a:lnTo>
                    <a:pt x="153670" y="342519"/>
                  </a:lnTo>
                  <a:lnTo>
                    <a:pt x="107823" y="364490"/>
                  </a:lnTo>
                  <a:lnTo>
                    <a:pt x="85852" y="318643"/>
                  </a:lnTo>
                  <a:close/>
                  <a:moveTo>
                    <a:pt x="129794" y="410210"/>
                  </a:moveTo>
                  <a:lnTo>
                    <a:pt x="151765" y="456057"/>
                  </a:lnTo>
                  <a:lnTo>
                    <a:pt x="105918" y="478028"/>
                  </a:lnTo>
                  <a:lnTo>
                    <a:pt x="83947" y="432181"/>
                  </a:lnTo>
                  <a:close/>
                  <a:moveTo>
                    <a:pt x="265430" y="457962"/>
                  </a:moveTo>
                  <a:lnTo>
                    <a:pt x="287401" y="503809"/>
                  </a:lnTo>
                  <a:lnTo>
                    <a:pt x="241554" y="525780"/>
                  </a:lnTo>
                  <a:lnTo>
                    <a:pt x="219583" y="479933"/>
                  </a:lnTo>
                  <a:close/>
                  <a:moveTo>
                    <a:pt x="263525" y="571500"/>
                  </a:moveTo>
                  <a:lnTo>
                    <a:pt x="285496" y="617347"/>
                  </a:lnTo>
                  <a:lnTo>
                    <a:pt x="239649" y="639318"/>
                  </a:lnTo>
                  <a:lnTo>
                    <a:pt x="217678" y="593471"/>
                  </a:lnTo>
                  <a:close/>
                  <a:moveTo>
                    <a:pt x="261620" y="685038"/>
                  </a:moveTo>
                  <a:lnTo>
                    <a:pt x="283591" y="730885"/>
                  </a:lnTo>
                  <a:lnTo>
                    <a:pt x="237744" y="752856"/>
                  </a:lnTo>
                  <a:lnTo>
                    <a:pt x="215773" y="707009"/>
                  </a:lnTo>
                  <a:close/>
                  <a:moveTo>
                    <a:pt x="259715" y="798576"/>
                  </a:moveTo>
                  <a:lnTo>
                    <a:pt x="281686" y="844423"/>
                  </a:lnTo>
                  <a:lnTo>
                    <a:pt x="235839" y="866394"/>
                  </a:lnTo>
                  <a:lnTo>
                    <a:pt x="213868" y="820547"/>
                  </a:lnTo>
                  <a:close/>
                  <a:moveTo>
                    <a:pt x="257810" y="912114"/>
                  </a:moveTo>
                  <a:lnTo>
                    <a:pt x="279781" y="957961"/>
                  </a:lnTo>
                  <a:lnTo>
                    <a:pt x="233934" y="979932"/>
                  </a:lnTo>
                  <a:lnTo>
                    <a:pt x="211963" y="934085"/>
                  </a:lnTo>
                  <a:close/>
                  <a:moveTo>
                    <a:pt x="255905" y="1025652"/>
                  </a:moveTo>
                  <a:lnTo>
                    <a:pt x="277876" y="1071499"/>
                  </a:lnTo>
                  <a:lnTo>
                    <a:pt x="232029" y="1093470"/>
                  </a:lnTo>
                  <a:lnTo>
                    <a:pt x="439293" y="938022"/>
                  </a:lnTo>
                  <a:close/>
                  <a:moveTo>
                    <a:pt x="483235" y="1029589"/>
                  </a:moveTo>
                  <a:lnTo>
                    <a:pt x="505206" y="1075436"/>
                  </a:lnTo>
                  <a:lnTo>
                    <a:pt x="459359" y="1097407"/>
                  </a:lnTo>
                  <a:lnTo>
                    <a:pt x="437388" y="1051560"/>
                  </a:lnTo>
                  <a:close/>
                  <a:moveTo>
                    <a:pt x="481330" y="1143127"/>
                  </a:moveTo>
                  <a:lnTo>
                    <a:pt x="503301" y="1188974"/>
                  </a:lnTo>
                  <a:lnTo>
                    <a:pt x="457454" y="1210945"/>
                  </a:lnTo>
                  <a:lnTo>
                    <a:pt x="435483" y="1165098"/>
                  </a:lnTo>
                  <a:close/>
                  <a:moveTo>
                    <a:pt x="479425" y="1256665"/>
                  </a:moveTo>
                  <a:lnTo>
                    <a:pt x="501396" y="1302512"/>
                  </a:lnTo>
                  <a:lnTo>
                    <a:pt x="455549" y="1324483"/>
                  </a:lnTo>
                  <a:lnTo>
                    <a:pt x="433578" y="1278636"/>
                  </a:lnTo>
                  <a:close/>
                  <a:moveTo>
                    <a:pt x="477520" y="1370203"/>
                  </a:moveTo>
                  <a:lnTo>
                    <a:pt x="499491" y="1416050"/>
                  </a:lnTo>
                  <a:lnTo>
                    <a:pt x="453644" y="1438021"/>
                  </a:lnTo>
                  <a:lnTo>
                    <a:pt x="431673" y="1392174"/>
                  </a:lnTo>
                  <a:close/>
                  <a:moveTo>
                    <a:pt x="475615" y="1483741"/>
                  </a:moveTo>
                  <a:lnTo>
                    <a:pt x="497586" y="1529588"/>
                  </a:lnTo>
                  <a:lnTo>
                    <a:pt x="451739" y="1551559"/>
                  </a:lnTo>
                  <a:lnTo>
                    <a:pt x="429768" y="1505712"/>
                  </a:lnTo>
                  <a:close/>
                  <a:moveTo>
                    <a:pt x="473710" y="1597279"/>
                  </a:moveTo>
                  <a:lnTo>
                    <a:pt x="495681" y="1643126"/>
                  </a:lnTo>
                  <a:lnTo>
                    <a:pt x="449834" y="1665097"/>
                  </a:lnTo>
                  <a:lnTo>
                    <a:pt x="427863" y="1619250"/>
                  </a:lnTo>
                  <a:close/>
                  <a:moveTo>
                    <a:pt x="471805" y="1710817"/>
                  </a:moveTo>
                  <a:lnTo>
                    <a:pt x="493776" y="1756664"/>
                  </a:lnTo>
                  <a:lnTo>
                    <a:pt x="447929" y="1778635"/>
                  </a:lnTo>
                  <a:lnTo>
                    <a:pt x="746760" y="1579372"/>
                  </a:lnTo>
                  <a:close/>
                  <a:moveTo>
                    <a:pt x="790702" y="1670939"/>
                  </a:moveTo>
                  <a:lnTo>
                    <a:pt x="812673" y="1716786"/>
                  </a:lnTo>
                  <a:lnTo>
                    <a:pt x="766826" y="1738757"/>
                  </a:lnTo>
                  <a:lnTo>
                    <a:pt x="744855" y="1692910"/>
                  </a:lnTo>
                  <a:close/>
                  <a:moveTo>
                    <a:pt x="788797" y="1784477"/>
                  </a:moveTo>
                  <a:lnTo>
                    <a:pt x="810768" y="1830324"/>
                  </a:lnTo>
                  <a:lnTo>
                    <a:pt x="764921" y="1852295"/>
                  </a:lnTo>
                  <a:lnTo>
                    <a:pt x="742950" y="1806448"/>
                  </a:lnTo>
                  <a:close/>
                  <a:moveTo>
                    <a:pt x="786892" y="1898015"/>
                  </a:moveTo>
                  <a:lnTo>
                    <a:pt x="808863" y="1943862"/>
                  </a:lnTo>
                  <a:lnTo>
                    <a:pt x="763016" y="1965833"/>
                  </a:lnTo>
                  <a:lnTo>
                    <a:pt x="741045" y="1919986"/>
                  </a:lnTo>
                  <a:close/>
                  <a:moveTo>
                    <a:pt x="784987" y="2011553"/>
                  </a:moveTo>
                  <a:lnTo>
                    <a:pt x="806958" y="2057400"/>
                  </a:lnTo>
                  <a:lnTo>
                    <a:pt x="761111" y="2079371"/>
                  </a:lnTo>
                  <a:lnTo>
                    <a:pt x="739140" y="2033524"/>
                  </a:lnTo>
                  <a:close/>
                  <a:moveTo>
                    <a:pt x="783082" y="2125091"/>
                  </a:moveTo>
                  <a:lnTo>
                    <a:pt x="805053" y="2170938"/>
                  </a:lnTo>
                  <a:lnTo>
                    <a:pt x="759206" y="2192909"/>
                  </a:lnTo>
                  <a:lnTo>
                    <a:pt x="737235" y="2147062"/>
                  </a:lnTo>
                  <a:close/>
                  <a:moveTo>
                    <a:pt x="781177" y="2238629"/>
                  </a:moveTo>
                  <a:lnTo>
                    <a:pt x="803148" y="2284476"/>
                  </a:lnTo>
                  <a:lnTo>
                    <a:pt x="757301" y="2306447"/>
                  </a:lnTo>
                  <a:lnTo>
                    <a:pt x="735330" y="2260600"/>
                  </a:lnTo>
                  <a:close/>
                  <a:moveTo>
                    <a:pt x="779272" y="2352167"/>
                  </a:moveTo>
                  <a:lnTo>
                    <a:pt x="786765" y="2367788"/>
                  </a:lnTo>
                  <a:lnTo>
                    <a:pt x="740918" y="2389759"/>
                  </a:lnTo>
                  <a:lnTo>
                    <a:pt x="733425" y="2374138"/>
                  </a:lnTo>
                  <a:close/>
                  <a:moveTo>
                    <a:pt x="45720" y="0"/>
                  </a:moveTo>
                  <a:lnTo>
                    <a:pt x="67691" y="45720"/>
                  </a:lnTo>
                  <a:lnTo>
                    <a:pt x="21971" y="67691"/>
                  </a:lnTo>
                  <a:lnTo>
                    <a:pt x="0" y="21844"/>
                  </a:lnTo>
                  <a:close/>
                </a:path>
              </a:pathLst>
            </a:custGeom>
            <a:solidFill>
              <a:srgbClr val="9E9E9E"/>
            </a:solidFill>
          </p:spPr>
        </p:sp>
      </p:grpSp>
      <p:grpSp>
        <p:nvGrpSpPr>
          <p:cNvPr name="Group 45" id="45"/>
          <p:cNvGrpSpPr/>
          <p:nvPr/>
        </p:nvGrpSpPr>
        <p:grpSpPr>
          <a:xfrm rot="0">
            <a:off x="5058917" y="5794358"/>
            <a:ext cx="834445" cy="549769"/>
            <a:chOff x="0" y="0"/>
            <a:chExt cx="1112593" cy="733025"/>
          </a:xfrm>
        </p:grpSpPr>
        <p:sp>
          <p:nvSpPr>
            <p:cNvPr name="Freeform 46" id="46"/>
            <p:cNvSpPr/>
            <p:nvPr/>
          </p:nvSpPr>
          <p:spPr>
            <a:xfrm flipH="false" flipV="false" rot="0">
              <a:off x="11684" y="4064"/>
              <a:ext cx="897128" cy="1024128"/>
            </a:xfrm>
            <a:custGeom>
              <a:avLst/>
              <a:gdLst/>
              <a:ahLst/>
              <a:cxnLst/>
              <a:rect r="r" b="b" t="t" l="l"/>
              <a:pathLst>
                <a:path h="1024128" w="897128">
                  <a:moveTo>
                    <a:pt x="112903" y="54864"/>
                  </a:moveTo>
                  <a:lnTo>
                    <a:pt x="155702" y="82296"/>
                  </a:lnTo>
                  <a:lnTo>
                    <a:pt x="128270" y="125095"/>
                  </a:lnTo>
                  <a:lnTo>
                    <a:pt x="85471" y="97663"/>
                  </a:lnTo>
                  <a:close/>
                  <a:moveTo>
                    <a:pt x="170942" y="152527"/>
                  </a:moveTo>
                  <a:lnTo>
                    <a:pt x="213741" y="179959"/>
                  </a:lnTo>
                  <a:lnTo>
                    <a:pt x="186309" y="222758"/>
                  </a:lnTo>
                  <a:lnTo>
                    <a:pt x="143510" y="195326"/>
                  </a:lnTo>
                  <a:close/>
                  <a:moveTo>
                    <a:pt x="228981" y="250190"/>
                  </a:moveTo>
                  <a:lnTo>
                    <a:pt x="271780" y="277622"/>
                  </a:lnTo>
                  <a:lnTo>
                    <a:pt x="244348" y="320421"/>
                  </a:lnTo>
                  <a:lnTo>
                    <a:pt x="201549" y="292989"/>
                  </a:lnTo>
                  <a:close/>
                  <a:moveTo>
                    <a:pt x="369316" y="219710"/>
                  </a:moveTo>
                  <a:lnTo>
                    <a:pt x="412115" y="247142"/>
                  </a:lnTo>
                  <a:lnTo>
                    <a:pt x="384683" y="289941"/>
                  </a:lnTo>
                  <a:lnTo>
                    <a:pt x="341884" y="262509"/>
                  </a:lnTo>
                  <a:close/>
                  <a:moveTo>
                    <a:pt x="427355" y="317373"/>
                  </a:moveTo>
                  <a:lnTo>
                    <a:pt x="497586" y="302006"/>
                  </a:lnTo>
                  <a:lnTo>
                    <a:pt x="470154" y="344805"/>
                  </a:lnTo>
                  <a:lnTo>
                    <a:pt x="427355" y="317373"/>
                  </a:lnTo>
                  <a:close/>
                  <a:moveTo>
                    <a:pt x="512826" y="372237"/>
                  </a:moveTo>
                  <a:lnTo>
                    <a:pt x="555625" y="399669"/>
                  </a:lnTo>
                  <a:lnTo>
                    <a:pt x="528193" y="442468"/>
                  </a:lnTo>
                  <a:lnTo>
                    <a:pt x="485394" y="415036"/>
                  </a:lnTo>
                  <a:close/>
                  <a:moveTo>
                    <a:pt x="570865" y="469900"/>
                  </a:moveTo>
                  <a:lnTo>
                    <a:pt x="613664" y="497332"/>
                  </a:lnTo>
                  <a:lnTo>
                    <a:pt x="586232" y="540131"/>
                  </a:lnTo>
                  <a:lnTo>
                    <a:pt x="543433" y="512699"/>
                  </a:lnTo>
                  <a:close/>
                  <a:moveTo>
                    <a:pt x="628904" y="567563"/>
                  </a:moveTo>
                  <a:lnTo>
                    <a:pt x="671703" y="594995"/>
                  </a:lnTo>
                  <a:lnTo>
                    <a:pt x="644271" y="637794"/>
                  </a:lnTo>
                  <a:lnTo>
                    <a:pt x="601472" y="610362"/>
                  </a:lnTo>
                  <a:close/>
                  <a:moveTo>
                    <a:pt x="686943" y="665226"/>
                  </a:moveTo>
                  <a:lnTo>
                    <a:pt x="729742" y="692658"/>
                  </a:lnTo>
                  <a:lnTo>
                    <a:pt x="702310" y="735457"/>
                  </a:lnTo>
                  <a:lnTo>
                    <a:pt x="659511" y="708025"/>
                  </a:lnTo>
                  <a:close/>
                  <a:moveTo>
                    <a:pt x="744982" y="762889"/>
                  </a:moveTo>
                  <a:lnTo>
                    <a:pt x="787781" y="790321"/>
                  </a:lnTo>
                  <a:lnTo>
                    <a:pt x="760349" y="833120"/>
                  </a:lnTo>
                  <a:lnTo>
                    <a:pt x="717550" y="805688"/>
                  </a:lnTo>
                  <a:close/>
                  <a:moveTo>
                    <a:pt x="803021" y="860552"/>
                  </a:moveTo>
                  <a:lnTo>
                    <a:pt x="845820" y="887984"/>
                  </a:lnTo>
                  <a:lnTo>
                    <a:pt x="818388" y="930783"/>
                  </a:lnTo>
                  <a:lnTo>
                    <a:pt x="775589" y="903351"/>
                  </a:lnTo>
                  <a:close/>
                  <a:moveTo>
                    <a:pt x="861060" y="958215"/>
                  </a:moveTo>
                  <a:lnTo>
                    <a:pt x="897128" y="981329"/>
                  </a:lnTo>
                  <a:lnTo>
                    <a:pt x="869696" y="1024128"/>
                  </a:lnTo>
                  <a:lnTo>
                    <a:pt x="833628" y="1001014"/>
                  </a:lnTo>
                  <a:close/>
                  <a:moveTo>
                    <a:pt x="27432" y="0"/>
                  </a:moveTo>
                  <a:lnTo>
                    <a:pt x="70231" y="27432"/>
                  </a:lnTo>
                  <a:lnTo>
                    <a:pt x="42672" y="70104"/>
                  </a:lnTo>
                  <a:lnTo>
                    <a:pt x="0" y="42672"/>
                  </a:lnTo>
                  <a:close/>
                </a:path>
              </a:pathLst>
            </a:custGeom>
            <a:solidFill>
              <a:srgbClr val="9E9E9E"/>
            </a:solidFill>
          </p:spPr>
        </p:sp>
      </p:grpSp>
      <p:grpSp>
        <p:nvGrpSpPr>
          <p:cNvPr name="Group 47" id="47"/>
          <p:cNvGrpSpPr/>
          <p:nvPr/>
        </p:nvGrpSpPr>
        <p:grpSpPr>
          <a:xfrm rot="0">
            <a:off x="5058917" y="6306027"/>
            <a:ext cx="834445" cy="675513"/>
            <a:chOff x="0" y="0"/>
            <a:chExt cx="1112593" cy="900684"/>
          </a:xfrm>
        </p:grpSpPr>
        <p:sp>
          <p:nvSpPr>
            <p:cNvPr name="Freeform 48" id="48"/>
            <p:cNvSpPr/>
            <p:nvPr/>
          </p:nvSpPr>
          <p:spPr>
            <a:xfrm flipH="false" flipV="false" rot="0">
              <a:off x="9525" y="5588"/>
              <a:ext cx="1412875" cy="889508"/>
            </a:xfrm>
            <a:custGeom>
              <a:avLst/>
              <a:gdLst/>
              <a:ahLst/>
              <a:cxnLst/>
              <a:rect r="r" b="b" t="t" l="l"/>
              <a:pathLst>
                <a:path h="889508" w="1412875">
                  <a:moveTo>
                    <a:pt x="79375" y="786384"/>
                  </a:moveTo>
                  <a:lnTo>
                    <a:pt x="118999" y="754634"/>
                  </a:lnTo>
                  <a:lnTo>
                    <a:pt x="150749" y="794258"/>
                  </a:lnTo>
                  <a:lnTo>
                    <a:pt x="111125" y="826008"/>
                  </a:lnTo>
                  <a:close/>
                  <a:moveTo>
                    <a:pt x="190500" y="762508"/>
                  </a:moveTo>
                  <a:lnTo>
                    <a:pt x="230124" y="730758"/>
                  </a:lnTo>
                  <a:lnTo>
                    <a:pt x="261874" y="770382"/>
                  </a:lnTo>
                  <a:lnTo>
                    <a:pt x="222250" y="802132"/>
                  </a:lnTo>
                  <a:close/>
                  <a:moveTo>
                    <a:pt x="301625" y="738632"/>
                  </a:moveTo>
                  <a:lnTo>
                    <a:pt x="341249" y="706882"/>
                  </a:lnTo>
                  <a:lnTo>
                    <a:pt x="372999" y="746506"/>
                  </a:lnTo>
                  <a:lnTo>
                    <a:pt x="333375" y="778256"/>
                  </a:lnTo>
                  <a:close/>
                  <a:moveTo>
                    <a:pt x="412750" y="714756"/>
                  </a:moveTo>
                  <a:lnTo>
                    <a:pt x="452374" y="683006"/>
                  </a:lnTo>
                  <a:lnTo>
                    <a:pt x="484124" y="722630"/>
                  </a:lnTo>
                  <a:lnTo>
                    <a:pt x="444500" y="754380"/>
                  </a:lnTo>
                  <a:close/>
                  <a:moveTo>
                    <a:pt x="523875" y="690880"/>
                  </a:moveTo>
                  <a:lnTo>
                    <a:pt x="563499" y="659130"/>
                  </a:lnTo>
                  <a:lnTo>
                    <a:pt x="595249" y="698754"/>
                  </a:lnTo>
                  <a:lnTo>
                    <a:pt x="555625" y="730504"/>
                  </a:lnTo>
                  <a:close/>
                  <a:moveTo>
                    <a:pt x="635000" y="667004"/>
                  </a:moveTo>
                  <a:lnTo>
                    <a:pt x="674624" y="635254"/>
                  </a:lnTo>
                  <a:lnTo>
                    <a:pt x="706374" y="674878"/>
                  </a:lnTo>
                  <a:lnTo>
                    <a:pt x="666750" y="706628"/>
                  </a:lnTo>
                  <a:close/>
                  <a:moveTo>
                    <a:pt x="746125" y="643128"/>
                  </a:moveTo>
                  <a:lnTo>
                    <a:pt x="785749" y="611378"/>
                  </a:lnTo>
                  <a:lnTo>
                    <a:pt x="817499" y="651002"/>
                  </a:lnTo>
                  <a:lnTo>
                    <a:pt x="777875" y="682752"/>
                  </a:lnTo>
                  <a:close/>
                  <a:moveTo>
                    <a:pt x="857250" y="619252"/>
                  </a:moveTo>
                  <a:lnTo>
                    <a:pt x="896874" y="587502"/>
                  </a:lnTo>
                  <a:lnTo>
                    <a:pt x="928624" y="627126"/>
                  </a:lnTo>
                  <a:lnTo>
                    <a:pt x="889000" y="658876"/>
                  </a:lnTo>
                  <a:close/>
                  <a:moveTo>
                    <a:pt x="968375" y="595376"/>
                  </a:moveTo>
                  <a:lnTo>
                    <a:pt x="1007999" y="563626"/>
                  </a:lnTo>
                  <a:lnTo>
                    <a:pt x="1039749" y="603250"/>
                  </a:lnTo>
                  <a:lnTo>
                    <a:pt x="1000125" y="635000"/>
                  </a:lnTo>
                  <a:close/>
                  <a:moveTo>
                    <a:pt x="1079500" y="571500"/>
                  </a:moveTo>
                  <a:lnTo>
                    <a:pt x="1119124" y="539750"/>
                  </a:lnTo>
                  <a:lnTo>
                    <a:pt x="1150874" y="579374"/>
                  </a:lnTo>
                  <a:lnTo>
                    <a:pt x="1111250" y="611124"/>
                  </a:lnTo>
                  <a:close/>
                  <a:moveTo>
                    <a:pt x="1190625" y="547624"/>
                  </a:moveTo>
                  <a:lnTo>
                    <a:pt x="1230249" y="515874"/>
                  </a:lnTo>
                  <a:lnTo>
                    <a:pt x="1261999" y="555498"/>
                  </a:lnTo>
                  <a:lnTo>
                    <a:pt x="1222375" y="587248"/>
                  </a:lnTo>
                  <a:close/>
                  <a:moveTo>
                    <a:pt x="1301750" y="523748"/>
                  </a:moveTo>
                  <a:lnTo>
                    <a:pt x="1341374" y="491998"/>
                  </a:lnTo>
                  <a:lnTo>
                    <a:pt x="1373124" y="531622"/>
                  </a:lnTo>
                  <a:lnTo>
                    <a:pt x="1333500" y="563372"/>
                  </a:lnTo>
                  <a:close/>
                  <a:moveTo>
                    <a:pt x="1412875" y="499872"/>
                  </a:moveTo>
                  <a:lnTo>
                    <a:pt x="1061847" y="0"/>
                  </a:lnTo>
                  <a:lnTo>
                    <a:pt x="1093597" y="39624"/>
                  </a:lnTo>
                  <a:lnTo>
                    <a:pt x="1062990" y="64135"/>
                  </a:lnTo>
                  <a:close/>
                  <a:moveTo>
                    <a:pt x="0" y="849884"/>
                  </a:moveTo>
                  <a:lnTo>
                    <a:pt x="39624" y="818134"/>
                  </a:lnTo>
                  <a:lnTo>
                    <a:pt x="71374" y="857758"/>
                  </a:lnTo>
                  <a:lnTo>
                    <a:pt x="31750" y="889508"/>
                  </a:lnTo>
                  <a:close/>
                </a:path>
              </a:pathLst>
            </a:custGeom>
            <a:solidFill>
              <a:srgbClr val="9E9E9E"/>
            </a:solidFill>
          </p:spPr>
        </p:sp>
      </p:grpSp>
      <p:grpSp>
        <p:nvGrpSpPr>
          <p:cNvPr name="Group 49" id="49"/>
          <p:cNvGrpSpPr/>
          <p:nvPr/>
        </p:nvGrpSpPr>
        <p:grpSpPr>
          <a:xfrm rot="0">
            <a:off x="5018680" y="6306027"/>
            <a:ext cx="874682" cy="1885094"/>
            <a:chOff x="0" y="0"/>
            <a:chExt cx="1166243" cy="2513459"/>
          </a:xfrm>
        </p:grpSpPr>
        <p:sp>
          <p:nvSpPr>
            <p:cNvPr name="Freeform 50" id="50"/>
            <p:cNvSpPr/>
            <p:nvPr/>
          </p:nvSpPr>
          <p:spPr>
            <a:xfrm flipH="false" flipV="false" rot="0">
              <a:off x="2286" y="25019"/>
              <a:ext cx="1669796" cy="2473452"/>
            </a:xfrm>
            <a:custGeom>
              <a:avLst/>
              <a:gdLst/>
              <a:ahLst/>
              <a:cxnLst/>
              <a:rect r="r" b="b" t="t" l="l"/>
              <a:pathLst>
                <a:path h="2473452" w="1669796">
                  <a:moveTo>
                    <a:pt x="41910" y="2360041"/>
                  </a:moveTo>
                  <a:lnTo>
                    <a:pt x="62865" y="2313813"/>
                  </a:lnTo>
                  <a:lnTo>
                    <a:pt x="109093" y="2334768"/>
                  </a:lnTo>
                  <a:lnTo>
                    <a:pt x="88138" y="2380996"/>
                  </a:lnTo>
                  <a:close/>
                  <a:moveTo>
                    <a:pt x="130048" y="2288413"/>
                  </a:moveTo>
                  <a:lnTo>
                    <a:pt x="151003" y="2242185"/>
                  </a:lnTo>
                  <a:lnTo>
                    <a:pt x="197231" y="2263140"/>
                  </a:lnTo>
                  <a:lnTo>
                    <a:pt x="176276" y="2309368"/>
                  </a:lnTo>
                  <a:close/>
                  <a:moveTo>
                    <a:pt x="218186" y="2216785"/>
                  </a:moveTo>
                  <a:lnTo>
                    <a:pt x="239141" y="2170557"/>
                  </a:lnTo>
                  <a:lnTo>
                    <a:pt x="285369" y="2191512"/>
                  </a:lnTo>
                  <a:lnTo>
                    <a:pt x="264414" y="2237740"/>
                  </a:lnTo>
                  <a:close/>
                  <a:moveTo>
                    <a:pt x="306324" y="2145157"/>
                  </a:moveTo>
                  <a:lnTo>
                    <a:pt x="327279" y="2098929"/>
                  </a:lnTo>
                  <a:lnTo>
                    <a:pt x="373507" y="2119884"/>
                  </a:lnTo>
                  <a:lnTo>
                    <a:pt x="352552" y="2166112"/>
                  </a:lnTo>
                  <a:close/>
                  <a:moveTo>
                    <a:pt x="394462" y="2073529"/>
                  </a:moveTo>
                  <a:lnTo>
                    <a:pt x="230505" y="1943481"/>
                  </a:lnTo>
                  <a:lnTo>
                    <a:pt x="276733" y="1964436"/>
                  </a:lnTo>
                  <a:lnTo>
                    <a:pt x="255778" y="2010664"/>
                  </a:lnTo>
                  <a:close/>
                  <a:moveTo>
                    <a:pt x="297688" y="1918081"/>
                  </a:moveTo>
                  <a:lnTo>
                    <a:pt x="318643" y="1871853"/>
                  </a:lnTo>
                  <a:lnTo>
                    <a:pt x="364871" y="1892808"/>
                  </a:lnTo>
                  <a:lnTo>
                    <a:pt x="343916" y="1939036"/>
                  </a:lnTo>
                  <a:close/>
                  <a:moveTo>
                    <a:pt x="385826" y="1846453"/>
                  </a:moveTo>
                  <a:lnTo>
                    <a:pt x="406781" y="1800225"/>
                  </a:lnTo>
                  <a:lnTo>
                    <a:pt x="453009" y="1821180"/>
                  </a:lnTo>
                  <a:lnTo>
                    <a:pt x="432054" y="1867408"/>
                  </a:lnTo>
                  <a:close/>
                  <a:moveTo>
                    <a:pt x="473964" y="1774825"/>
                  </a:moveTo>
                  <a:lnTo>
                    <a:pt x="494919" y="1728597"/>
                  </a:lnTo>
                  <a:lnTo>
                    <a:pt x="541147" y="1749552"/>
                  </a:lnTo>
                  <a:lnTo>
                    <a:pt x="520192" y="1795780"/>
                  </a:lnTo>
                  <a:close/>
                  <a:moveTo>
                    <a:pt x="562102" y="1703197"/>
                  </a:moveTo>
                  <a:lnTo>
                    <a:pt x="583057" y="1656969"/>
                  </a:lnTo>
                  <a:lnTo>
                    <a:pt x="629285" y="1677924"/>
                  </a:lnTo>
                  <a:lnTo>
                    <a:pt x="608330" y="1724152"/>
                  </a:lnTo>
                  <a:close/>
                  <a:moveTo>
                    <a:pt x="650240" y="1631569"/>
                  </a:moveTo>
                  <a:lnTo>
                    <a:pt x="671195" y="1585341"/>
                  </a:lnTo>
                  <a:lnTo>
                    <a:pt x="717423" y="1606296"/>
                  </a:lnTo>
                  <a:lnTo>
                    <a:pt x="696468" y="1652524"/>
                  </a:lnTo>
                  <a:close/>
                  <a:moveTo>
                    <a:pt x="738378" y="1559941"/>
                  </a:moveTo>
                  <a:lnTo>
                    <a:pt x="759333" y="1513713"/>
                  </a:lnTo>
                  <a:lnTo>
                    <a:pt x="805561" y="1534668"/>
                  </a:lnTo>
                  <a:lnTo>
                    <a:pt x="784606" y="1580896"/>
                  </a:lnTo>
                  <a:close/>
                  <a:moveTo>
                    <a:pt x="826516" y="1488313"/>
                  </a:moveTo>
                  <a:lnTo>
                    <a:pt x="847471" y="1442085"/>
                  </a:lnTo>
                  <a:lnTo>
                    <a:pt x="893699" y="1463040"/>
                  </a:lnTo>
                  <a:lnTo>
                    <a:pt x="872744" y="1509268"/>
                  </a:lnTo>
                  <a:close/>
                  <a:moveTo>
                    <a:pt x="914654" y="1416685"/>
                  </a:moveTo>
                  <a:lnTo>
                    <a:pt x="935609" y="1370457"/>
                  </a:lnTo>
                  <a:lnTo>
                    <a:pt x="981837" y="1391412"/>
                  </a:lnTo>
                  <a:lnTo>
                    <a:pt x="591185" y="1270381"/>
                  </a:lnTo>
                  <a:close/>
                  <a:moveTo>
                    <a:pt x="633095" y="1177798"/>
                  </a:moveTo>
                  <a:lnTo>
                    <a:pt x="654050" y="1131570"/>
                  </a:lnTo>
                  <a:lnTo>
                    <a:pt x="700278" y="1152525"/>
                  </a:lnTo>
                  <a:lnTo>
                    <a:pt x="679323" y="1198753"/>
                  </a:lnTo>
                  <a:close/>
                  <a:moveTo>
                    <a:pt x="721233" y="1106170"/>
                  </a:moveTo>
                  <a:lnTo>
                    <a:pt x="742188" y="1059942"/>
                  </a:lnTo>
                  <a:lnTo>
                    <a:pt x="788416" y="1080897"/>
                  </a:lnTo>
                  <a:lnTo>
                    <a:pt x="767461" y="1127125"/>
                  </a:lnTo>
                  <a:close/>
                  <a:moveTo>
                    <a:pt x="809371" y="1034542"/>
                  </a:moveTo>
                  <a:lnTo>
                    <a:pt x="830326" y="988314"/>
                  </a:lnTo>
                  <a:lnTo>
                    <a:pt x="876554" y="1009269"/>
                  </a:lnTo>
                  <a:lnTo>
                    <a:pt x="855599" y="1055497"/>
                  </a:lnTo>
                  <a:close/>
                  <a:moveTo>
                    <a:pt x="897509" y="962914"/>
                  </a:moveTo>
                  <a:lnTo>
                    <a:pt x="918464" y="916686"/>
                  </a:lnTo>
                  <a:lnTo>
                    <a:pt x="964692" y="937641"/>
                  </a:lnTo>
                  <a:lnTo>
                    <a:pt x="943737" y="983869"/>
                  </a:lnTo>
                  <a:close/>
                  <a:moveTo>
                    <a:pt x="985647" y="891286"/>
                  </a:moveTo>
                  <a:lnTo>
                    <a:pt x="1006602" y="845058"/>
                  </a:lnTo>
                  <a:lnTo>
                    <a:pt x="1052830" y="866013"/>
                  </a:lnTo>
                  <a:lnTo>
                    <a:pt x="1031875" y="912241"/>
                  </a:lnTo>
                  <a:close/>
                  <a:moveTo>
                    <a:pt x="1073785" y="819658"/>
                  </a:moveTo>
                  <a:lnTo>
                    <a:pt x="1094740" y="773430"/>
                  </a:lnTo>
                  <a:lnTo>
                    <a:pt x="1140968" y="794385"/>
                  </a:lnTo>
                  <a:lnTo>
                    <a:pt x="1120013" y="840613"/>
                  </a:lnTo>
                  <a:close/>
                  <a:moveTo>
                    <a:pt x="1161923" y="748030"/>
                  </a:moveTo>
                  <a:lnTo>
                    <a:pt x="1182878" y="701802"/>
                  </a:lnTo>
                  <a:lnTo>
                    <a:pt x="1229106" y="722757"/>
                  </a:lnTo>
                  <a:lnTo>
                    <a:pt x="1208151" y="768985"/>
                  </a:lnTo>
                  <a:close/>
                  <a:moveTo>
                    <a:pt x="1250061" y="676402"/>
                  </a:moveTo>
                  <a:lnTo>
                    <a:pt x="1271016" y="630174"/>
                  </a:lnTo>
                  <a:lnTo>
                    <a:pt x="1317244" y="651129"/>
                  </a:lnTo>
                  <a:lnTo>
                    <a:pt x="1296289" y="697357"/>
                  </a:lnTo>
                  <a:close/>
                  <a:moveTo>
                    <a:pt x="1338199" y="604774"/>
                  </a:moveTo>
                  <a:lnTo>
                    <a:pt x="1359154" y="558546"/>
                  </a:lnTo>
                  <a:lnTo>
                    <a:pt x="1405382" y="579501"/>
                  </a:lnTo>
                  <a:lnTo>
                    <a:pt x="1384427" y="625729"/>
                  </a:lnTo>
                  <a:close/>
                  <a:moveTo>
                    <a:pt x="1426337" y="533146"/>
                  </a:moveTo>
                  <a:lnTo>
                    <a:pt x="1447292" y="486918"/>
                  </a:lnTo>
                  <a:lnTo>
                    <a:pt x="1493520" y="507873"/>
                  </a:lnTo>
                  <a:lnTo>
                    <a:pt x="1472565" y="554101"/>
                  </a:lnTo>
                  <a:close/>
                  <a:moveTo>
                    <a:pt x="1514475" y="461518"/>
                  </a:moveTo>
                  <a:lnTo>
                    <a:pt x="1535430" y="415290"/>
                  </a:lnTo>
                  <a:lnTo>
                    <a:pt x="1581658" y="436245"/>
                  </a:lnTo>
                  <a:lnTo>
                    <a:pt x="1560703" y="482473"/>
                  </a:lnTo>
                  <a:close/>
                  <a:moveTo>
                    <a:pt x="1602613" y="389890"/>
                  </a:moveTo>
                  <a:lnTo>
                    <a:pt x="1623568" y="343662"/>
                  </a:lnTo>
                  <a:lnTo>
                    <a:pt x="1669796" y="364617"/>
                  </a:lnTo>
                  <a:lnTo>
                    <a:pt x="1648841" y="410845"/>
                  </a:lnTo>
                  <a:close/>
                  <a:moveTo>
                    <a:pt x="1089914" y="46228"/>
                  </a:moveTo>
                  <a:lnTo>
                    <a:pt x="1110869" y="0"/>
                  </a:lnTo>
                  <a:lnTo>
                    <a:pt x="1157097" y="20955"/>
                  </a:lnTo>
                  <a:lnTo>
                    <a:pt x="1136142" y="67183"/>
                  </a:lnTo>
                  <a:close/>
                  <a:moveTo>
                    <a:pt x="0" y="2452497"/>
                  </a:moveTo>
                  <a:lnTo>
                    <a:pt x="20955" y="2406269"/>
                  </a:lnTo>
                  <a:lnTo>
                    <a:pt x="67183" y="2427224"/>
                  </a:lnTo>
                  <a:lnTo>
                    <a:pt x="46228" y="2473452"/>
                  </a:lnTo>
                  <a:close/>
                </a:path>
              </a:pathLst>
            </a:custGeom>
            <a:solidFill>
              <a:srgbClr val="9E9E9E"/>
            </a:solidFill>
          </p:spPr>
        </p:sp>
      </p:grpSp>
      <p:grpSp>
        <p:nvGrpSpPr>
          <p:cNvPr name="Group 51" id="51"/>
          <p:cNvGrpSpPr/>
          <p:nvPr/>
        </p:nvGrpSpPr>
        <p:grpSpPr>
          <a:xfrm rot="0">
            <a:off x="7107595" y="5573001"/>
            <a:ext cx="561275" cy="771126"/>
            <a:chOff x="0" y="0"/>
            <a:chExt cx="748367" cy="1028168"/>
          </a:xfrm>
        </p:grpSpPr>
        <p:sp>
          <p:nvSpPr>
            <p:cNvPr name="Freeform 52" id="52"/>
            <p:cNvSpPr/>
            <p:nvPr/>
          </p:nvSpPr>
          <p:spPr>
            <a:xfrm flipH="false" flipV="false" rot="0">
              <a:off x="4699" y="66421"/>
              <a:ext cx="1034034" cy="951103"/>
            </a:xfrm>
            <a:custGeom>
              <a:avLst/>
              <a:gdLst/>
              <a:ahLst/>
              <a:cxnLst/>
              <a:rect r="r" b="b" t="t" l="l"/>
              <a:pathLst>
                <a:path h="951103" w="1034034">
                  <a:moveTo>
                    <a:pt x="59055" y="838835"/>
                  </a:moveTo>
                  <a:lnTo>
                    <a:pt x="88519" y="797433"/>
                  </a:lnTo>
                  <a:lnTo>
                    <a:pt x="129921" y="826897"/>
                  </a:lnTo>
                  <a:lnTo>
                    <a:pt x="100457" y="868299"/>
                  </a:lnTo>
                  <a:close/>
                  <a:moveTo>
                    <a:pt x="159512" y="785622"/>
                  </a:moveTo>
                  <a:lnTo>
                    <a:pt x="188976" y="744220"/>
                  </a:lnTo>
                  <a:lnTo>
                    <a:pt x="230378" y="773684"/>
                  </a:lnTo>
                  <a:lnTo>
                    <a:pt x="200914" y="815086"/>
                  </a:lnTo>
                  <a:close/>
                  <a:moveTo>
                    <a:pt x="259969" y="732409"/>
                  </a:moveTo>
                  <a:lnTo>
                    <a:pt x="289433" y="691007"/>
                  </a:lnTo>
                  <a:lnTo>
                    <a:pt x="330835" y="720471"/>
                  </a:lnTo>
                  <a:lnTo>
                    <a:pt x="301371" y="761873"/>
                  </a:lnTo>
                  <a:close/>
                  <a:moveTo>
                    <a:pt x="360426" y="679196"/>
                  </a:moveTo>
                  <a:lnTo>
                    <a:pt x="389890" y="637794"/>
                  </a:lnTo>
                  <a:lnTo>
                    <a:pt x="431292" y="667258"/>
                  </a:lnTo>
                  <a:lnTo>
                    <a:pt x="401828" y="708660"/>
                  </a:lnTo>
                  <a:close/>
                  <a:moveTo>
                    <a:pt x="460883" y="625983"/>
                  </a:moveTo>
                  <a:lnTo>
                    <a:pt x="490347" y="584581"/>
                  </a:lnTo>
                  <a:lnTo>
                    <a:pt x="531749" y="614045"/>
                  </a:lnTo>
                  <a:lnTo>
                    <a:pt x="502285" y="655447"/>
                  </a:lnTo>
                  <a:close/>
                  <a:moveTo>
                    <a:pt x="561340" y="572770"/>
                  </a:moveTo>
                  <a:lnTo>
                    <a:pt x="590804" y="531368"/>
                  </a:lnTo>
                  <a:lnTo>
                    <a:pt x="632206" y="560832"/>
                  </a:lnTo>
                  <a:lnTo>
                    <a:pt x="602742" y="602234"/>
                  </a:lnTo>
                  <a:close/>
                  <a:moveTo>
                    <a:pt x="661797" y="519557"/>
                  </a:moveTo>
                  <a:lnTo>
                    <a:pt x="691261" y="478155"/>
                  </a:lnTo>
                  <a:lnTo>
                    <a:pt x="732663" y="507619"/>
                  </a:lnTo>
                  <a:lnTo>
                    <a:pt x="703199" y="549021"/>
                  </a:lnTo>
                  <a:close/>
                  <a:moveTo>
                    <a:pt x="762254" y="466344"/>
                  </a:moveTo>
                  <a:lnTo>
                    <a:pt x="791718" y="424942"/>
                  </a:lnTo>
                  <a:lnTo>
                    <a:pt x="833120" y="454406"/>
                  </a:lnTo>
                  <a:lnTo>
                    <a:pt x="803656" y="495808"/>
                  </a:lnTo>
                  <a:close/>
                  <a:moveTo>
                    <a:pt x="862711" y="413131"/>
                  </a:moveTo>
                  <a:lnTo>
                    <a:pt x="892175" y="371729"/>
                  </a:lnTo>
                  <a:lnTo>
                    <a:pt x="933577" y="401193"/>
                  </a:lnTo>
                  <a:lnTo>
                    <a:pt x="904113" y="442595"/>
                  </a:lnTo>
                  <a:close/>
                  <a:moveTo>
                    <a:pt x="963168" y="359918"/>
                  </a:moveTo>
                  <a:lnTo>
                    <a:pt x="992632" y="318516"/>
                  </a:lnTo>
                  <a:lnTo>
                    <a:pt x="1034034" y="347980"/>
                  </a:lnTo>
                  <a:lnTo>
                    <a:pt x="631571" y="124079"/>
                  </a:lnTo>
                  <a:close/>
                  <a:moveTo>
                    <a:pt x="690626" y="41402"/>
                  </a:moveTo>
                  <a:lnTo>
                    <a:pt x="720090" y="0"/>
                  </a:lnTo>
                  <a:lnTo>
                    <a:pt x="761492" y="29464"/>
                  </a:lnTo>
                  <a:lnTo>
                    <a:pt x="732028" y="70866"/>
                  </a:lnTo>
                  <a:close/>
                  <a:moveTo>
                    <a:pt x="0" y="921639"/>
                  </a:moveTo>
                  <a:lnTo>
                    <a:pt x="29591" y="880237"/>
                  </a:lnTo>
                  <a:lnTo>
                    <a:pt x="70993" y="909701"/>
                  </a:lnTo>
                  <a:lnTo>
                    <a:pt x="41529" y="951103"/>
                  </a:lnTo>
                  <a:close/>
                </a:path>
              </a:pathLst>
            </a:custGeom>
            <a:solidFill>
              <a:srgbClr val="9E9E9E"/>
            </a:solidFill>
          </p:spPr>
        </p:sp>
      </p:grpSp>
      <p:grpSp>
        <p:nvGrpSpPr>
          <p:cNvPr name="Group 53" id="53"/>
          <p:cNvGrpSpPr/>
          <p:nvPr/>
        </p:nvGrpSpPr>
        <p:grpSpPr>
          <a:xfrm rot="0">
            <a:off x="7107595" y="6306027"/>
            <a:ext cx="561275" cy="1118060"/>
            <a:chOff x="0" y="0"/>
            <a:chExt cx="748367" cy="1490747"/>
          </a:xfrm>
        </p:grpSpPr>
        <p:sp>
          <p:nvSpPr>
            <p:cNvPr name="Freeform 54" id="54"/>
            <p:cNvSpPr/>
            <p:nvPr/>
          </p:nvSpPr>
          <p:spPr>
            <a:xfrm flipH="false" flipV="false" rot="0">
              <a:off x="2540" y="14351"/>
              <a:ext cx="112141" cy="1748790"/>
            </a:xfrm>
            <a:custGeom>
              <a:avLst/>
              <a:gdLst/>
              <a:ahLst/>
              <a:cxnLst/>
              <a:rect r="r" b="b" t="t" l="l"/>
              <a:pathLst>
                <a:path h="1748790" w="112141">
                  <a:moveTo>
                    <a:pt x="90043" y="91440"/>
                  </a:moveTo>
                  <a:lnTo>
                    <a:pt x="112141" y="137160"/>
                  </a:lnTo>
                  <a:lnTo>
                    <a:pt x="66421" y="159258"/>
                  </a:lnTo>
                  <a:lnTo>
                    <a:pt x="44323" y="113538"/>
                  </a:lnTo>
                  <a:close/>
                  <a:moveTo>
                    <a:pt x="88646" y="204978"/>
                  </a:moveTo>
                  <a:lnTo>
                    <a:pt x="110744" y="250698"/>
                  </a:lnTo>
                  <a:lnTo>
                    <a:pt x="65024" y="272796"/>
                  </a:lnTo>
                  <a:lnTo>
                    <a:pt x="42926" y="227076"/>
                  </a:lnTo>
                  <a:close/>
                  <a:moveTo>
                    <a:pt x="87249" y="318516"/>
                  </a:moveTo>
                  <a:lnTo>
                    <a:pt x="109347" y="364236"/>
                  </a:lnTo>
                  <a:lnTo>
                    <a:pt x="63627" y="386334"/>
                  </a:lnTo>
                  <a:lnTo>
                    <a:pt x="41529" y="340614"/>
                  </a:lnTo>
                  <a:close/>
                  <a:moveTo>
                    <a:pt x="85852" y="432054"/>
                  </a:moveTo>
                  <a:lnTo>
                    <a:pt x="107950" y="477774"/>
                  </a:lnTo>
                  <a:lnTo>
                    <a:pt x="62230" y="499872"/>
                  </a:lnTo>
                  <a:lnTo>
                    <a:pt x="40132" y="454152"/>
                  </a:lnTo>
                  <a:close/>
                  <a:moveTo>
                    <a:pt x="84455" y="545592"/>
                  </a:moveTo>
                  <a:lnTo>
                    <a:pt x="106553" y="591312"/>
                  </a:lnTo>
                  <a:lnTo>
                    <a:pt x="60833" y="613410"/>
                  </a:lnTo>
                  <a:lnTo>
                    <a:pt x="38735" y="567690"/>
                  </a:lnTo>
                  <a:close/>
                  <a:moveTo>
                    <a:pt x="83058" y="659130"/>
                  </a:moveTo>
                  <a:lnTo>
                    <a:pt x="105156" y="704850"/>
                  </a:lnTo>
                  <a:lnTo>
                    <a:pt x="59436" y="726948"/>
                  </a:lnTo>
                  <a:lnTo>
                    <a:pt x="37338" y="681228"/>
                  </a:lnTo>
                  <a:close/>
                  <a:moveTo>
                    <a:pt x="81661" y="772668"/>
                  </a:moveTo>
                  <a:lnTo>
                    <a:pt x="103759" y="818388"/>
                  </a:lnTo>
                  <a:lnTo>
                    <a:pt x="58039" y="840486"/>
                  </a:lnTo>
                  <a:lnTo>
                    <a:pt x="35941" y="794766"/>
                  </a:lnTo>
                  <a:close/>
                  <a:moveTo>
                    <a:pt x="80264" y="886206"/>
                  </a:moveTo>
                  <a:lnTo>
                    <a:pt x="102362" y="931926"/>
                  </a:lnTo>
                  <a:lnTo>
                    <a:pt x="56642" y="954024"/>
                  </a:lnTo>
                  <a:lnTo>
                    <a:pt x="34544" y="908304"/>
                  </a:lnTo>
                  <a:close/>
                  <a:moveTo>
                    <a:pt x="78867" y="999744"/>
                  </a:moveTo>
                  <a:lnTo>
                    <a:pt x="100965" y="1045464"/>
                  </a:lnTo>
                  <a:lnTo>
                    <a:pt x="55245" y="1067562"/>
                  </a:lnTo>
                  <a:lnTo>
                    <a:pt x="33147" y="1021842"/>
                  </a:lnTo>
                  <a:close/>
                  <a:moveTo>
                    <a:pt x="77470" y="1113282"/>
                  </a:moveTo>
                  <a:lnTo>
                    <a:pt x="99568" y="1159002"/>
                  </a:lnTo>
                  <a:lnTo>
                    <a:pt x="53848" y="1181100"/>
                  </a:lnTo>
                  <a:lnTo>
                    <a:pt x="31750" y="1135380"/>
                  </a:lnTo>
                  <a:close/>
                  <a:moveTo>
                    <a:pt x="76073" y="1226820"/>
                  </a:moveTo>
                  <a:lnTo>
                    <a:pt x="98171" y="1272540"/>
                  </a:lnTo>
                  <a:lnTo>
                    <a:pt x="52451" y="1294638"/>
                  </a:lnTo>
                  <a:lnTo>
                    <a:pt x="30353" y="1248918"/>
                  </a:lnTo>
                  <a:close/>
                  <a:moveTo>
                    <a:pt x="74676" y="1340358"/>
                  </a:moveTo>
                  <a:lnTo>
                    <a:pt x="96774" y="1386078"/>
                  </a:lnTo>
                  <a:lnTo>
                    <a:pt x="51054" y="1408176"/>
                  </a:lnTo>
                  <a:lnTo>
                    <a:pt x="28956" y="1362456"/>
                  </a:lnTo>
                  <a:close/>
                  <a:moveTo>
                    <a:pt x="73279" y="1453896"/>
                  </a:moveTo>
                  <a:lnTo>
                    <a:pt x="95377" y="1499616"/>
                  </a:lnTo>
                  <a:lnTo>
                    <a:pt x="49657" y="1521714"/>
                  </a:lnTo>
                  <a:lnTo>
                    <a:pt x="27559" y="1475994"/>
                  </a:lnTo>
                  <a:close/>
                  <a:moveTo>
                    <a:pt x="71882" y="1567434"/>
                  </a:moveTo>
                  <a:lnTo>
                    <a:pt x="93980" y="1613154"/>
                  </a:lnTo>
                  <a:lnTo>
                    <a:pt x="48260" y="1635252"/>
                  </a:lnTo>
                  <a:lnTo>
                    <a:pt x="26162" y="1589532"/>
                  </a:lnTo>
                  <a:close/>
                  <a:moveTo>
                    <a:pt x="70485" y="1680972"/>
                  </a:moveTo>
                  <a:lnTo>
                    <a:pt x="92583" y="1726692"/>
                  </a:lnTo>
                  <a:lnTo>
                    <a:pt x="46863" y="1748790"/>
                  </a:lnTo>
                  <a:lnTo>
                    <a:pt x="24765" y="1703070"/>
                  </a:lnTo>
                  <a:close/>
                  <a:moveTo>
                    <a:pt x="45720" y="0"/>
                  </a:moveTo>
                  <a:lnTo>
                    <a:pt x="67818" y="45720"/>
                  </a:lnTo>
                  <a:lnTo>
                    <a:pt x="22098" y="67818"/>
                  </a:lnTo>
                  <a:lnTo>
                    <a:pt x="0" y="22098"/>
                  </a:lnTo>
                  <a:close/>
                </a:path>
              </a:pathLst>
            </a:custGeom>
            <a:solidFill>
              <a:srgbClr val="9E9E9E"/>
            </a:solidFill>
          </p:spPr>
        </p:sp>
      </p:grpSp>
      <p:grpSp>
        <p:nvGrpSpPr>
          <p:cNvPr name="Group 55" id="55"/>
          <p:cNvGrpSpPr/>
          <p:nvPr/>
        </p:nvGrpSpPr>
        <p:grpSpPr>
          <a:xfrm rot="0">
            <a:off x="10569726" y="7383753"/>
            <a:ext cx="526859" cy="40334"/>
            <a:chOff x="0" y="0"/>
            <a:chExt cx="702479" cy="53779"/>
          </a:xfrm>
        </p:grpSpPr>
        <p:sp>
          <p:nvSpPr>
            <p:cNvPr name="Freeform 56" id="56"/>
            <p:cNvSpPr/>
            <p:nvPr/>
          </p:nvSpPr>
          <p:spPr>
            <a:xfrm flipH="false" flipV="false" rot="0">
              <a:off x="25273" y="0"/>
              <a:ext cx="651891" cy="254508"/>
            </a:xfrm>
            <a:custGeom>
              <a:avLst/>
              <a:gdLst/>
              <a:ahLst/>
              <a:cxnLst/>
              <a:rect r="r" b="b" t="t" l="l"/>
              <a:pathLst>
                <a:path h="254508" w="651891">
                  <a:moveTo>
                    <a:pt x="101600" y="2540"/>
                  </a:moveTo>
                  <a:lnTo>
                    <a:pt x="152400" y="2286"/>
                  </a:lnTo>
                  <a:lnTo>
                    <a:pt x="152654" y="53086"/>
                  </a:lnTo>
                  <a:lnTo>
                    <a:pt x="101854" y="53340"/>
                  </a:lnTo>
                  <a:close/>
                  <a:moveTo>
                    <a:pt x="203454" y="52832"/>
                  </a:moveTo>
                  <a:lnTo>
                    <a:pt x="254254" y="52578"/>
                  </a:lnTo>
                  <a:lnTo>
                    <a:pt x="254508" y="103378"/>
                  </a:lnTo>
                  <a:lnTo>
                    <a:pt x="203708" y="103632"/>
                  </a:lnTo>
                  <a:close/>
                  <a:moveTo>
                    <a:pt x="305308" y="103124"/>
                  </a:moveTo>
                  <a:lnTo>
                    <a:pt x="356108" y="102870"/>
                  </a:lnTo>
                  <a:lnTo>
                    <a:pt x="356362" y="153670"/>
                  </a:lnTo>
                  <a:lnTo>
                    <a:pt x="305562" y="153924"/>
                  </a:lnTo>
                  <a:close/>
                  <a:moveTo>
                    <a:pt x="407162" y="153416"/>
                  </a:moveTo>
                  <a:lnTo>
                    <a:pt x="457962" y="153162"/>
                  </a:lnTo>
                  <a:lnTo>
                    <a:pt x="458216" y="203962"/>
                  </a:lnTo>
                  <a:lnTo>
                    <a:pt x="407416" y="204216"/>
                  </a:lnTo>
                  <a:close/>
                  <a:moveTo>
                    <a:pt x="509016" y="203708"/>
                  </a:moveTo>
                  <a:lnTo>
                    <a:pt x="559816" y="203454"/>
                  </a:lnTo>
                  <a:lnTo>
                    <a:pt x="560070" y="254254"/>
                  </a:lnTo>
                  <a:lnTo>
                    <a:pt x="509270" y="254508"/>
                  </a:lnTo>
                  <a:close/>
                  <a:moveTo>
                    <a:pt x="610870" y="254000"/>
                  </a:moveTo>
                  <a:lnTo>
                    <a:pt x="651637" y="0"/>
                  </a:lnTo>
                  <a:lnTo>
                    <a:pt x="651891" y="50800"/>
                  </a:lnTo>
                  <a:lnTo>
                    <a:pt x="609854" y="51054"/>
                  </a:lnTo>
                  <a:close/>
                  <a:moveTo>
                    <a:pt x="0" y="2921"/>
                  </a:moveTo>
                  <a:lnTo>
                    <a:pt x="50800" y="2667"/>
                  </a:lnTo>
                  <a:lnTo>
                    <a:pt x="51054" y="53467"/>
                  </a:lnTo>
                  <a:lnTo>
                    <a:pt x="254" y="53721"/>
                  </a:lnTo>
                  <a:close/>
                </a:path>
              </a:pathLst>
            </a:custGeom>
            <a:solidFill>
              <a:srgbClr val="9E9E9E"/>
            </a:solidFill>
          </p:spPr>
        </p:sp>
      </p:grpSp>
      <p:grpSp>
        <p:nvGrpSpPr>
          <p:cNvPr name="Group 57" id="57"/>
          <p:cNvGrpSpPr/>
          <p:nvPr/>
        </p:nvGrpSpPr>
        <p:grpSpPr>
          <a:xfrm rot="0">
            <a:off x="10569726" y="5570767"/>
            <a:ext cx="526859" cy="40334"/>
            <a:chOff x="0" y="0"/>
            <a:chExt cx="702479" cy="53779"/>
          </a:xfrm>
        </p:grpSpPr>
        <p:sp>
          <p:nvSpPr>
            <p:cNvPr name="Freeform 58" id="58"/>
            <p:cNvSpPr/>
            <p:nvPr/>
          </p:nvSpPr>
          <p:spPr>
            <a:xfrm flipH="false" flipV="false" rot="0">
              <a:off x="25273" y="0"/>
              <a:ext cx="651891" cy="254508"/>
            </a:xfrm>
            <a:custGeom>
              <a:avLst/>
              <a:gdLst/>
              <a:ahLst/>
              <a:cxnLst/>
              <a:rect r="r" b="b" t="t" l="l"/>
              <a:pathLst>
                <a:path h="254508" w="651891">
                  <a:moveTo>
                    <a:pt x="101600" y="2540"/>
                  </a:moveTo>
                  <a:lnTo>
                    <a:pt x="152400" y="2286"/>
                  </a:lnTo>
                  <a:lnTo>
                    <a:pt x="152654" y="53086"/>
                  </a:lnTo>
                  <a:lnTo>
                    <a:pt x="101854" y="53340"/>
                  </a:lnTo>
                  <a:close/>
                  <a:moveTo>
                    <a:pt x="203454" y="52832"/>
                  </a:moveTo>
                  <a:lnTo>
                    <a:pt x="254254" y="52578"/>
                  </a:lnTo>
                  <a:lnTo>
                    <a:pt x="254508" y="103378"/>
                  </a:lnTo>
                  <a:lnTo>
                    <a:pt x="203708" y="103632"/>
                  </a:lnTo>
                  <a:close/>
                  <a:moveTo>
                    <a:pt x="305308" y="103124"/>
                  </a:moveTo>
                  <a:lnTo>
                    <a:pt x="356108" y="102870"/>
                  </a:lnTo>
                  <a:lnTo>
                    <a:pt x="356362" y="153670"/>
                  </a:lnTo>
                  <a:lnTo>
                    <a:pt x="305562" y="153924"/>
                  </a:lnTo>
                  <a:close/>
                  <a:moveTo>
                    <a:pt x="407162" y="153416"/>
                  </a:moveTo>
                  <a:lnTo>
                    <a:pt x="457962" y="153162"/>
                  </a:lnTo>
                  <a:lnTo>
                    <a:pt x="458216" y="203962"/>
                  </a:lnTo>
                  <a:lnTo>
                    <a:pt x="407416" y="204216"/>
                  </a:lnTo>
                  <a:close/>
                  <a:moveTo>
                    <a:pt x="509016" y="203708"/>
                  </a:moveTo>
                  <a:lnTo>
                    <a:pt x="559816" y="203454"/>
                  </a:lnTo>
                  <a:lnTo>
                    <a:pt x="560070" y="254254"/>
                  </a:lnTo>
                  <a:lnTo>
                    <a:pt x="509270" y="254508"/>
                  </a:lnTo>
                  <a:close/>
                  <a:moveTo>
                    <a:pt x="610870" y="254000"/>
                  </a:moveTo>
                  <a:lnTo>
                    <a:pt x="651637" y="0"/>
                  </a:lnTo>
                  <a:lnTo>
                    <a:pt x="651891" y="50800"/>
                  </a:lnTo>
                  <a:lnTo>
                    <a:pt x="609854" y="51054"/>
                  </a:lnTo>
                  <a:close/>
                  <a:moveTo>
                    <a:pt x="0" y="2921"/>
                  </a:moveTo>
                  <a:lnTo>
                    <a:pt x="50800" y="2667"/>
                  </a:lnTo>
                  <a:lnTo>
                    <a:pt x="51054" y="53467"/>
                  </a:lnTo>
                  <a:lnTo>
                    <a:pt x="254" y="53721"/>
                  </a:lnTo>
                  <a:close/>
                </a:path>
              </a:pathLst>
            </a:custGeom>
            <a:solidFill>
              <a:srgbClr val="9E9E9E"/>
            </a:solidFill>
          </p:spPr>
        </p:sp>
      </p:grpSp>
      <p:grpSp>
        <p:nvGrpSpPr>
          <p:cNvPr name="Group 59" id="59"/>
          <p:cNvGrpSpPr/>
          <p:nvPr/>
        </p:nvGrpSpPr>
        <p:grpSpPr>
          <a:xfrm rot="0">
            <a:off x="11614604" y="6275571"/>
            <a:ext cx="38100" cy="441478"/>
            <a:chOff x="0" y="0"/>
            <a:chExt cx="50800" cy="588637"/>
          </a:xfrm>
        </p:grpSpPr>
        <p:sp>
          <p:nvSpPr>
            <p:cNvPr name="Freeform 60" id="60"/>
            <p:cNvSpPr/>
            <p:nvPr/>
          </p:nvSpPr>
          <p:spPr>
            <a:xfrm flipH="false" flipV="false" rot="0">
              <a:off x="0" y="25400"/>
              <a:ext cx="50800" cy="537845"/>
            </a:xfrm>
            <a:custGeom>
              <a:avLst/>
              <a:gdLst/>
              <a:ahLst/>
              <a:cxnLst/>
              <a:rect r="r" b="b" t="t" l="l"/>
              <a:pathLst>
                <a:path h="537845" w="50800">
                  <a:moveTo>
                    <a:pt x="50800" y="101600"/>
                  </a:moveTo>
                  <a:lnTo>
                    <a:pt x="50800" y="152400"/>
                  </a:lnTo>
                  <a:lnTo>
                    <a:pt x="0" y="152400"/>
                  </a:lnTo>
                  <a:lnTo>
                    <a:pt x="0" y="101600"/>
                  </a:lnTo>
                  <a:close/>
                  <a:moveTo>
                    <a:pt x="0" y="203200"/>
                  </a:moveTo>
                  <a:lnTo>
                    <a:pt x="0" y="254000"/>
                  </a:lnTo>
                  <a:lnTo>
                    <a:pt x="0" y="203200"/>
                  </a:lnTo>
                  <a:close/>
                  <a:moveTo>
                    <a:pt x="0" y="304800"/>
                  </a:moveTo>
                  <a:lnTo>
                    <a:pt x="0" y="355600"/>
                  </a:lnTo>
                  <a:lnTo>
                    <a:pt x="0" y="304800"/>
                  </a:lnTo>
                  <a:close/>
                  <a:moveTo>
                    <a:pt x="0" y="406400"/>
                  </a:moveTo>
                  <a:lnTo>
                    <a:pt x="0" y="457200"/>
                  </a:lnTo>
                  <a:lnTo>
                    <a:pt x="0" y="406400"/>
                  </a:lnTo>
                  <a:close/>
                  <a:moveTo>
                    <a:pt x="0" y="508000"/>
                  </a:moveTo>
                  <a:lnTo>
                    <a:pt x="0" y="537845"/>
                  </a:lnTo>
                  <a:lnTo>
                    <a:pt x="0" y="508000"/>
                  </a:lnTo>
                  <a:close/>
                  <a:moveTo>
                    <a:pt x="50800" y="0"/>
                  </a:moveTo>
                  <a:lnTo>
                    <a:pt x="50800" y="50800"/>
                  </a:lnTo>
                  <a:lnTo>
                    <a:pt x="0" y="50800"/>
                  </a:lnTo>
                  <a:lnTo>
                    <a:pt x="0" y="0"/>
                  </a:lnTo>
                  <a:close/>
                </a:path>
              </a:pathLst>
            </a:custGeom>
            <a:solidFill>
              <a:srgbClr val="9E9E9E"/>
            </a:solidFill>
          </p:spPr>
        </p:sp>
      </p:grpSp>
      <p:grpSp>
        <p:nvGrpSpPr>
          <p:cNvPr name="Group 61" id="61"/>
          <p:cNvGrpSpPr/>
          <p:nvPr/>
        </p:nvGrpSpPr>
        <p:grpSpPr>
          <a:xfrm rot="0">
            <a:off x="10899578" y="6268055"/>
            <a:ext cx="1468153" cy="304800"/>
            <a:chOff x="0" y="0"/>
            <a:chExt cx="1957537" cy="406400"/>
          </a:xfrm>
        </p:grpSpPr>
        <p:sp>
          <p:nvSpPr>
            <p:cNvPr name="Freeform 62" id="62"/>
            <p:cNvSpPr/>
            <p:nvPr/>
          </p:nvSpPr>
          <p:spPr>
            <a:xfrm flipH="false" flipV="false" rot="0">
              <a:off x="0" y="0"/>
              <a:ext cx="1957537" cy="406400"/>
            </a:xfrm>
            <a:custGeom>
              <a:avLst/>
              <a:gdLst/>
              <a:ahLst/>
              <a:cxnLst/>
              <a:rect r="r" b="b" t="t" l="l"/>
              <a:pathLst>
                <a:path h="406400" w="1957537">
                  <a:moveTo>
                    <a:pt x="0" y="0"/>
                  </a:moveTo>
                  <a:lnTo>
                    <a:pt x="1957537" y="0"/>
                  </a:lnTo>
                  <a:lnTo>
                    <a:pt x="1957537" y="406400"/>
                  </a:lnTo>
                  <a:lnTo>
                    <a:pt x="0" y="406400"/>
                  </a:lnTo>
                  <a:close/>
                </a:path>
              </a:pathLst>
            </a:custGeom>
            <a:solidFill>
              <a:srgbClr val="000000">
                <a:alpha val="0"/>
              </a:srgbClr>
            </a:solidFill>
          </p:spPr>
        </p:sp>
        <p:sp>
          <p:nvSpPr>
            <p:cNvPr name="TextBox 63" id="63"/>
            <p:cNvSpPr txBox="true"/>
            <p:nvPr/>
          </p:nvSpPr>
          <p:spPr>
            <a:xfrm>
              <a:off x="0" y="-38100"/>
              <a:ext cx="1957537" cy="444500"/>
            </a:xfrm>
            <a:prstGeom prst="rect">
              <a:avLst/>
            </a:prstGeom>
          </p:spPr>
          <p:txBody>
            <a:bodyPr anchor="t" rtlCol="false" tIns="0" lIns="0" bIns="0" rIns="0"/>
            <a:lstStyle/>
            <a:p>
              <a:pPr algn="ctr">
                <a:lnSpc>
                  <a:spcPts val="2160"/>
                </a:lnSpc>
              </a:pPr>
              <a:r>
                <a:rPr lang="en-US" sz="1800" b="true">
                  <a:solidFill>
                    <a:srgbClr val="000000"/>
                  </a:solidFill>
                  <a:latin typeface="Arial Bold"/>
                  <a:ea typeface="Arial Bold"/>
                  <a:cs typeface="Arial Bold"/>
                  <a:sym typeface="Arial Bold"/>
                </a:rPr>
                <a:t>Staging</a:t>
              </a:r>
            </a:p>
          </p:txBody>
        </p:sp>
      </p:grpSp>
      <p:sp>
        <p:nvSpPr>
          <p:cNvPr name="Freeform 64" id="64"/>
          <p:cNvSpPr/>
          <p:nvPr/>
        </p:nvSpPr>
        <p:spPr>
          <a:xfrm flipH="false" flipV="false" rot="0">
            <a:off x="12902990" y="5734701"/>
            <a:ext cx="1112240" cy="1409608"/>
          </a:xfrm>
          <a:custGeom>
            <a:avLst/>
            <a:gdLst/>
            <a:ahLst/>
            <a:cxnLst/>
            <a:rect r="r" b="b" t="t" l="l"/>
            <a:pathLst>
              <a:path h="1409608" w="1112240">
                <a:moveTo>
                  <a:pt x="0" y="0"/>
                </a:moveTo>
                <a:lnTo>
                  <a:pt x="1112240" y="0"/>
                </a:lnTo>
                <a:lnTo>
                  <a:pt x="1112240" y="1409608"/>
                </a:lnTo>
                <a:lnTo>
                  <a:pt x="0" y="1409608"/>
                </a:lnTo>
                <a:lnTo>
                  <a:pt x="0" y="0"/>
                </a:lnTo>
                <a:close/>
              </a:path>
            </a:pathLst>
          </a:custGeom>
          <a:blipFill>
            <a:blip r:embed="rId12">
              <a:extLst>
                <a:ext uri="{96DAC541-7B7A-43D3-8B79-37D633B846F1}">
                  <asvg:svgBlip xmlns:asvg="http://schemas.microsoft.com/office/drawing/2016/SVG/main" r:embed="rId13"/>
                </a:ext>
              </a:extLst>
            </a:blip>
            <a:stretch>
              <a:fillRect l="-94" t="0" r="-94" b="0"/>
            </a:stretch>
          </a:blipFill>
        </p:spPr>
      </p:sp>
      <p:grpSp>
        <p:nvGrpSpPr>
          <p:cNvPr name="Group 65" id="65"/>
          <p:cNvGrpSpPr/>
          <p:nvPr/>
        </p:nvGrpSpPr>
        <p:grpSpPr>
          <a:xfrm rot="0">
            <a:off x="12338031" y="7143371"/>
            <a:ext cx="2242157" cy="304800"/>
            <a:chOff x="0" y="0"/>
            <a:chExt cx="2989543" cy="406400"/>
          </a:xfrm>
        </p:grpSpPr>
        <p:sp>
          <p:nvSpPr>
            <p:cNvPr name="Freeform 66" id="66"/>
            <p:cNvSpPr/>
            <p:nvPr/>
          </p:nvSpPr>
          <p:spPr>
            <a:xfrm flipH="false" flipV="false" rot="0">
              <a:off x="0" y="0"/>
              <a:ext cx="2989543" cy="406400"/>
            </a:xfrm>
            <a:custGeom>
              <a:avLst/>
              <a:gdLst/>
              <a:ahLst/>
              <a:cxnLst/>
              <a:rect r="r" b="b" t="t" l="l"/>
              <a:pathLst>
                <a:path h="406400" w="2989543">
                  <a:moveTo>
                    <a:pt x="0" y="0"/>
                  </a:moveTo>
                  <a:lnTo>
                    <a:pt x="2989543" y="0"/>
                  </a:lnTo>
                  <a:lnTo>
                    <a:pt x="2989543" y="406400"/>
                  </a:lnTo>
                  <a:lnTo>
                    <a:pt x="0" y="406400"/>
                  </a:lnTo>
                  <a:close/>
                </a:path>
              </a:pathLst>
            </a:custGeom>
            <a:solidFill>
              <a:srgbClr val="000000">
                <a:alpha val="0"/>
              </a:srgbClr>
            </a:solidFill>
          </p:spPr>
        </p:sp>
        <p:sp>
          <p:nvSpPr>
            <p:cNvPr name="TextBox 67" id="67"/>
            <p:cNvSpPr txBox="true"/>
            <p:nvPr/>
          </p:nvSpPr>
          <p:spPr>
            <a:xfrm>
              <a:off x="0" y="-38100"/>
              <a:ext cx="2989543" cy="444500"/>
            </a:xfrm>
            <a:prstGeom prst="rect">
              <a:avLst/>
            </a:prstGeom>
          </p:spPr>
          <p:txBody>
            <a:bodyPr anchor="t" rtlCol="false" tIns="0" lIns="0" bIns="0" rIns="0"/>
            <a:lstStyle/>
            <a:p>
              <a:pPr algn="ctr">
                <a:lnSpc>
                  <a:spcPts val="2160"/>
                </a:lnSpc>
              </a:pPr>
              <a:r>
                <a:rPr lang="en-US" sz="1800" b="true">
                  <a:solidFill>
                    <a:srgbClr val="000000"/>
                  </a:solidFill>
                  <a:latin typeface="Arial Bold"/>
                  <a:ea typeface="Arial Bold"/>
                  <a:cs typeface="Arial Bold"/>
                  <a:sym typeface="Arial Bold"/>
                </a:rPr>
                <a:t>Data Warehouse</a:t>
              </a:r>
            </a:p>
          </p:txBody>
        </p:sp>
      </p:grpSp>
      <p:sp>
        <p:nvSpPr>
          <p:cNvPr name="Freeform 68" id="68"/>
          <p:cNvSpPr/>
          <p:nvPr/>
        </p:nvSpPr>
        <p:spPr>
          <a:xfrm flipH="false" flipV="false" rot="0">
            <a:off x="14728445" y="5734701"/>
            <a:ext cx="1112240" cy="1409608"/>
          </a:xfrm>
          <a:custGeom>
            <a:avLst/>
            <a:gdLst/>
            <a:ahLst/>
            <a:cxnLst/>
            <a:rect r="r" b="b" t="t" l="l"/>
            <a:pathLst>
              <a:path h="1409608" w="1112240">
                <a:moveTo>
                  <a:pt x="0" y="0"/>
                </a:moveTo>
                <a:lnTo>
                  <a:pt x="1112240" y="0"/>
                </a:lnTo>
                <a:lnTo>
                  <a:pt x="1112240" y="1409608"/>
                </a:lnTo>
                <a:lnTo>
                  <a:pt x="0" y="1409608"/>
                </a:lnTo>
                <a:lnTo>
                  <a:pt x="0" y="0"/>
                </a:lnTo>
                <a:close/>
              </a:path>
            </a:pathLst>
          </a:custGeom>
          <a:blipFill>
            <a:blip r:embed="rId12">
              <a:extLst>
                <a:ext uri="{96DAC541-7B7A-43D3-8B79-37D633B846F1}">
                  <asvg:svgBlip xmlns:asvg="http://schemas.microsoft.com/office/drawing/2016/SVG/main" r:embed="rId13"/>
                </a:ext>
              </a:extLst>
            </a:blip>
            <a:stretch>
              <a:fillRect l="-94" t="0" r="-94" b="0"/>
            </a:stretch>
          </a:blipFill>
        </p:spPr>
      </p:sp>
      <p:grpSp>
        <p:nvGrpSpPr>
          <p:cNvPr name="Group 69" id="69"/>
          <p:cNvGrpSpPr/>
          <p:nvPr/>
        </p:nvGrpSpPr>
        <p:grpSpPr>
          <a:xfrm rot="0">
            <a:off x="14163487" y="7143371"/>
            <a:ext cx="2242157" cy="304800"/>
            <a:chOff x="0" y="0"/>
            <a:chExt cx="2989543" cy="406400"/>
          </a:xfrm>
        </p:grpSpPr>
        <p:sp>
          <p:nvSpPr>
            <p:cNvPr name="Freeform 70" id="70"/>
            <p:cNvSpPr/>
            <p:nvPr/>
          </p:nvSpPr>
          <p:spPr>
            <a:xfrm flipH="false" flipV="false" rot="0">
              <a:off x="0" y="0"/>
              <a:ext cx="2989543" cy="406400"/>
            </a:xfrm>
            <a:custGeom>
              <a:avLst/>
              <a:gdLst/>
              <a:ahLst/>
              <a:cxnLst/>
              <a:rect r="r" b="b" t="t" l="l"/>
              <a:pathLst>
                <a:path h="406400" w="2989543">
                  <a:moveTo>
                    <a:pt x="0" y="0"/>
                  </a:moveTo>
                  <a:lnTo>
                    <a:pt x="2989543" y="0"/>
                  </a:lnTo>
                  <a:lnTo>
                    <a:pt x="2989543" y="406400"/>
                  </a:lnTo>
                  <a:lnTo>
                    <a:pt x="0" y="406400"/>
                  </a:lnTo>
                  <a:close/>
                </a:path>
              </a:pathLst>
            </a:custGeom>
            <a:solidFill>
              <a:srgbClr val="000000">
                <a:alpha val="0"/>
              </a:srgbClr>
            </a:solidFill>
          </p:spPr>
        </p:sp>
        <p:sp>
          <p:nvSpPr>
            <p:cNvPr name="TextBox 71" id="71"/>
            <p:cNvSpPr txBox="true"/>
            <p:nvPr/>
          </p:nvSpPr>
          <p:spPr>
            <a:xfrm>
              <a:off x="0" y="-38100"/>
              <a:ext cx="2989543" cy="444500"/>
            </a:xfrm>
            <a:prstGeom prst="rect">
              <a:avLst/>
            </a:prstGeom>
          </p:spPr>
          <p:txBody>
            <a:bodyPr anchor="t" rtlCol="false" tIns="0" lIns="0" bIns="0" rIns="0"/>
            <a:lstStyle/>
            <a:p>
              <a:pPr algn="ctr">
                <a:lnSpc>
                  <a:spcPts val="2160"/>
                </a:lnSpc>
              </a:pPr>
              <a:r>
                <a:rPr lang="en-US" sz="1800" b="true">
                  <a:solidFill>
                    <a:srgbClr val="000000"/>
                  </a:solidFill>
                  <a:latin typeface="Arial Bold"/>
                  <a:ea typeface="Arial Bold"/>
                  <a:cs typeface="Arial Bold"/>
                  <a:sym typeface="Arial Bold"/>
                </a:rPr>
                <a:t>Data Mart</a:t>
              </a:r>
            </a:p>
          </p:txBody>
        </p:sp>
      </p:grpSp>
      <p:grpSp>
        <p:nvGrpSpPr>
          <p:cNvPr name="Group 72" id="72"/>
          <p:cNvGrpSpPr/>
          <p:nvPr/>
        </p:nvGrpSpPr>
        <p:grpSpPr>
          <a:xfrm rot="0">
            <a:off x="12170724" y="6420455"/>
            <a:ext cx="751316" cy="1001398"/>
            <a:chOff x="0" y="0"/>
            <a:chExt cx="1001755" cy="1335197"/>
          </a:xfrm>
        </p:grpSpPr>
        <p:sp>
          <p:nvSpPr>
            <p:cNvPr name="Freeform 73" id="73"/>
            <p:cNvSpPr/>
            <p:nvPr/>
          </p:nvSpPr>
          <p:spPr>
            <a:xfrm flipH="false" flipV="false" rot="0">
              <a:off x="4953" y="29083"/>
              <a:ext cx="1039749" cy="1295781"/>
            </a:xfrm>
            <a:custGeom>
              <a:avLst/>
              <a:gdLst/>
              <a:ahLst/>
              <a:cxnLst/>
              <a:rect r="r" b="b" t="t" l="l"/>
              <a:pathLst>
                <a:path h="1295781" w="1039749">
                  <a:moveTo>
                    <a:pt x="60452" y="1183894"/>
                  </a:moveTo>
                  <a:lnTo>
                    <a:pt x="90678" y="1143127"/>
                  </a:lnTo>
                  <a:lnTo>
                    <a:pt x="131445" y="1173353"/>
                  </a:lnTo>
                  <a:lnTo>
                    <a:pt x="101219" y="1214120"/>
                  </a:lnTo>
                  <a:close/>
                  <a:moveTo>
                    <a:pt x="161671" y="1132459"/>
                  </a:moveTo>
                  <a:lnTo>
                    <a:pt x="191897" y="1091692"/>
                  </a:lnTo>
                  <a:lnTo>
                    <a:pt x="232664" y="1121918"/>
                  </a:lnTo>
                  <a:lnTo>
                    <a:pt x="202438" y="1162685"/>
                  </a:lnTo>
                  <a:close/>
                  <a:moveTo>
                    <a:pt x="262890" y="1081024"/>
                  </a:moveTo>
                  <a:lnTo>
                    <a:pt x="293116" y="1040257"/>
                  </a:lnTo>
                  <a:lnTo>
                    <a:pt x="333883" y="1070483"/>
                  </a:lnTo>
                  <a:lnTo>
                    <a:pt x="303657" y="1111250"/>
                  </a:lnTo>
                  <a:close/>
                  <a:moveTo>
                    <a:pt x="364109" y="1029589"/>
                  </a:moveTo>
                  <a:lnTo>
                    <a:pt x="394335" y="988822"/>
                  </a:lnTo>
                  <a:lnTo>
                    <a:pt x="435102" y="1019048"/>
                  </a:lnTo>
                  <a:lnTo>
                    <a:pt x="404876" y="1059815"/>
                  </a:lnTo>
                  <a:close/>
                  <a:moveTo>
                    <a:pt x="465328" y="978154"/>
                  </a:moveTo>
                  <a:lnTo>
                    <a:pt x="495554" y="937387"/>
                  </a:lnTo>
                  <a:lnTo>
                    <a:pt x="536321" y="967613"/>
                  </a:lnTo>
                  <a:lnTo>
                    <a:pt x="506095" y="1008380"/>
                  </a:lnTo>
                  <a:close/>
                  <a:moveTo>
                    <a:pt x="566547" y="926719"/>
                  </a:moveTo>
                  <a:lnTo>
                    <a:pt x="596773" y="885952"/>
                  </a:lnTo>
                  <a:lnTo>
                    <a:pt x="637540" y="916178"/>
                  </a:lnTo>
                  <a:lnTo>
                    <a:pt x="607314" y="956945"/>
                  </a:lnTo>
                  <a:close/>
                  <a:moveTo>
                    <a:pt x="667766" y="875284"/>
                  </a:moveTo>
                  <a:lnTo>
                    <a:pt x="697992" y="834517"/>
                  </a:lnTo>
                  <a:lnTo>
                    <a:pt x="738759" y="864743"/>
                  </a:lnTo>
                  <a:lnTo>
                    <a:pt x="708533" y="905510"/>
                  </a:lnTo>
                  <a:close/>
                  <a:moveTo>
                    <a:pt x="768985" y="823849"/>
                  </a:moveTo>
                  <a:lnTo>
                    <a:pt x="799211" y="783082"/>
                  </a:lnTo>
                  <a:lnTo>
                    <a:pt x="839978" y="813308"/>
                  </a:lnTo>
                  <a:lnTo>
                    <a:pt x="809752" y="854075"/>
                  </a:lnTo>
                  <a:close/>
                  <a:moveTo>
                    <a:pt x="870204" y="772414"/>
                  </a:moveTo>
                  <a:lnTo>
                    <a:pt x="900430" y="731647"/>
                  </a:lnTo>
                  <a:lnTo>
                    <a:pt x="941197" y="761873"/>
                  </a:lnTo>
                  <a:lnTo>
                    <a:pt x="910971" y="802640"/>
                  </a:lnTo>
                  <a:close/>
                  <a:moveTo>
                    <a:pt x="604647" y="449072"/>
                  </a:moveTo>
                  <a:lnTo>
                    <a:pt x="634873" y="408305"/>
                  </a:lnTo>
                  <a:lnTo>
                    <a:pt x="675640" y="438531"/>
                  </a:lnTo>
                  <a:lnTo>
                    <a:pt x="645414" y="479298"/>
                  </a:lnTo>
                  <a:close/>
                  <a:moveTo>
                    <a:pt x="705866" y="397637"/>
                  </a:moveTo>
                  <a:lnTo>
                    <a:pt x="695325" y="326517"/>
                  </a:lnTo>
                  <a:lnTo>
                    <a:pt x="736092" y="356743"/>
                  </a:lnTo>
                  <a:lnTo>
                    <a:pt x="705866" y="397510"/>
                  </a:lnTo>
                  <a:close/>
                  <a:moveTo>
                    <a:pt x="766318" y="315849"/>
                  </a:moveTo>
                  <a:lnTo>
                    <a:pt x="796544" y="275082"/>
                  </a:lnTo>
                  <a:lnTo>
                    <a:pt x="837311" y="305308"/>
                  </a:lnTo>
                  <a:lnTo>
                    <a:pt x="807085" y="346075"/>
                  </a:lnTo>
                  <a:close/>
                  <a:moveTo>
                    <a:pt x="867537" y="264414"/>
                  </a:moveTo>
                  <a:lnTo>
                    <a:pt x="897763" y="223647"/>
                  </a:lnTo>
                  <a:lnTo>
                    <a:pt x="938530" y="253873"/>
                  </a:lnTo>
                  <a:lnTo>
                    <a:pt x="908304" y="294640"/>
                  </a:lnTo>
                  <a:close/>
                  <a:moveTo>
                    <a:pt x="968756" y="212979"/>
                  </a:moveTo>
                  <a:lnTo>
                    <a:pt x="998982" y="172212"/>
                  </a:lnTo>
                  <a:lnTo>
                    <a:pt x="1039749" y="202438"/>
                  </a:lnTo>
                  <a:lnTo>
                    <a:pt x="1009523" y="243205"/>
                  </a:lnTo>
                  <a:close/>
                  <a:moveTo>
                    <a:pt x="906907" y="40767"/>
                  </a:moveTo>
                  <a:lnTo>
                    <a:pt x="937133" y="0"/>
                  </a:lnTo>
                  <a:lnTo>
                    <a:pt x="977900" y="30226"/>
                  </a:lnTo>
                  <a:lnTo>
                    <a:pt x="947674" y="70993"/>
                  </a:lnTo>
                  <a:close/>
                  <a:moveTo>
                    <a:pt x="0" y="1265555"/>
                  </a:moveTo>
                  <a:lnTo>
                    <a:pt x="30226" y="1224788"/>
                  </a:lnTo>
                  <a:lnTo>
                    <a:pt x="70993" y="1255014"/>
                  </a:lnTo>
                  <a:lnTo>
                    <a:pt x="40767" y="1295781"/>
                  </a:lnTo>
                  <a:close/>
                </a:path>
              </a:pathLst>
            </a:custGeom>
            <a:solidFill>
              <a:srgbClr val="9E9E9E"/>
            </a:solidFill>
          </p:spPr>
        </p:sp>
      </p:grpSp>
      <p:grpSp>
        <p:nvGrpSpPr>
          <p:cNvPr name="Group 74" id="74"/>
          <p:cNvGrpSpPr/>
          <p:nvPr/>
        </p:nvGrpSpPr>
        <p:grpSpPr>
          <a:xfrm rot="0">
            <a:off x="13996180" y="6420455"/>
            <a:ext cx="751316" cy="38100"/>
            <a:chOff x="0" y="0"/>
            <a:chExt cx="1001755" cy="50800"/>
          </a:xfrm>
        </p:grpSpPr>
        <p:sp>
          <p:nvSpPr>
            <p:cNvPr name="Freeform 75" id="75"/>
            <p:cNvSpPr/>
            <p:nvPr/>
          </p:nvSpPr>
          <p:spPr>
            <a:xfrm flipH="false" flipV="false" rot="0">
              <a:off x="25400" y="0"/>
              <a:ext cx="950976" cy="50800"/>
            </a:xfrm>
            <a:custGeom>
              <a:avLst/>
              <a:gdLst/>
              <a:ahLst/>
              <a:cxnLst/>
              <a:rect r="r" b="b" t="t" l="l"/>
              <a:pathLst>
                <a:path h="50800" w="950976">
                  <a:moveTo>
                    <a:pt x="101600" y="0"/>
                  </a:moveTo>
                  <a:lnTo>
                    <a:pt x="152400" y="0"/>
                  </a:lnTo>
                  <a:lnTo>
                    <a:pt x="152400" y="50800"/>
                  </a:lnTo>
                  <a:lnTo>
                    <a:pt x="101600" y="50800"/>
                  </a:lnTo>
                  <a:close/>
                  <a:moveTo>
                    <a:pt x="203200" y="50800"/>
                  </a:moveTo>
                  <a:lnTo>
                    <a:pt x="254000" y="50800"/>
                  </a:lnTo>
                  <a:lnTo>
                    <a:pt x="203200" y="50800"/>
                  </a:lnTo>
                  <a:close/>
                  <a:moveTo>
                    <a:pt x="304800" y="50800"/>
                  </a:moveTo>
                  <a:lnTo>
                    <a:pt x="355600" y="50800"/>
                  </a:lnTo>
                  <a:lnTo>
                    <a:pt x="304800" y="50800"/>
                  </a:lnTo>
                  <a:close/>
                  <a:moveTo>
                    <a:pt x="406400" y="50800"/>
                  </a:moveTo>
                  <a:lnTo>
                    <a:pt x="457200" y="50800"/>
                  </a:lnTo>
                  <a:lnTo>
                    <a:pt x="406400" y="50800"/>
                  </a:lnTo>
                  <a:close/>
                  <a:moveTo>
                    <a:pt x="508000" y="50800"/>
                  </a:moveTo>
                  <a:lnTo>
                    <a:pt x="558800" y="50800"/>
                  </a:lnTo>
                  <a:lnTo>
                    <a:pt x="508000" y="50800"/>
                  </a:lnTo>
                  <a:close/>
                  <a:moveTo>
                    <a:pt x="609600" y="50800"/>
                  </a:moveTo>
                  <a:lnTo>
                    <a:pt x="660400" y="50800"/>
                  </a:lnTo>
                  <a:lnTo>
                    <a:pt x="609600" y="50800"/>
                  </a:lnTo>
                  <a:close/>
                  <a:moveTo>
                    <a:pt x="711200" y="50800"/>
                  </a:moveTo>
                  <a:lnTo>
                    <a:pt x="762000" y="50800"/>
                  </a:lnTo>
                  <a:lnTo>
                    <a:pt x="711200" y="50800"/>
                  </a:lnTo>
                  <a:close/>
                  <a:moveTo>
                    <a:pt x="812800" y="50800"/>
                  </a:moveTo>
                  <a:lnTo>
                    <a:pt x="863600" y="50800"/>
                  </a:lnTo>
                  <a:lnTo>
                    <a:pt x="812800" y="50800"/>
                  </a:lnTo>
                  <a:close/>
                  <a:moveTo>
                    <a:pt x="914400" y="50800"/>
                  </a:moveTo>
                  <a:lnTo>
                    <a:pt x="950976" y="50800"/>
                  </a:lnTo>
                  <a:lnTo>
                    <a:pt x="914400" y="50800"/>
                  </a:lnTo>
                  <a:close/>
                  <a:moveTo>
                    <a:pt x="0" y="0"/>
                  </a:moveTo>
                  <a:lnTo>
                    <a:pt x="50800" y="0"/>
                  </a:lnTo>
                  <a:lnTo>
                    <a:pt x="50800" y="50800"/>
                  </a:lnTo>
                  <a:lnTo>
                    <a:pt x="0" y="50800"/>
                  </a:lnTo>
                  <a:close/>
                </a:path>
              </a:pathLst>
            </a:custGeom>
            <a:solidFill>
              <a:srgbClr val="9E9E9E"/>
            </a:solidFill>
          </p:spPr>
        </p:sp>
      </p:grpSp>
      <p:grpSp>
        <p:nvGrpSpPr>
          <p:cNvPr name="Group 76" id="76"/>
          <p:cNvGrpSpPr/>
          <p:nvPr/>
        </p:nvGrpSpPr>
        <p:grpSpPr>
          <a:xfrm rot="0">
            <a:off x="3590693" y="3450392"/>
            <a:ext cx="1644419" cy="594902"/>
            <a:chOff x="0" y="0"/>
            <a:chExt cx="2192559" cy="793203"/>
          </a:xfrm>
        </p:grpSpPr>
        <p:sp>
          <p:nvSpPr>
            <p:cNvPr name="Freeform 77" id="77"/>
            <p:cNvSpPr/>
            <p:nvPr/>
          </p:nvSpPr>
          <p:spPr>
            <a:xfrm flipH="false" flipV="false" rot="0">
              <a:off x="0" y="0"/>
              <a:ext cx="2192528" cy="793242"/>
            </a:xfrm>
            <a:custGeom>
              <a:avLst/>
              <a:gdLst/>
              <a:ahLst/>
              <a:cxnLst/>
              <a:rect r="r" b="b" t="t" l="l"/>
              <a:pathLst>
                <a:path h="793242" w="2192528">
                  <a:moveTo>
                    <a:pt x="0" y="0"/>
                  </a:moveTo>
                  <a:lnTo>
                    <a:pt x="2192528" y="0"/>
                  </a:lnTo>
                  <a:lnTo>
                    <a:pt x="2192528" y="793242"/>
                  </a:lnTo>
                  <a:lnTo>
                    <a:pt x="0" y="793242"/>
                  </a:lnTo>
                  <a:close/>
                </a:path>
              </a:pathLst>
            </a:custGeom>
            <a:solidFill>
              <a:srgbClr val="5E76ED"/>
            </a:solidFill>
          </p:spPr>
        </p:sp>
      </p:grpSp>
      <p:grpSp>
        <p:nvGrpSpPr>
          <p:cNvPr name="Group 78" id="78"/>
          <p:cNvGrpSpPr/>
          <p:nvPr/>
        </p:nvGrpSpPr>
        <p:grpSpPr>
          <a:xfrm rot="0">
            <a:off x="3590693" y="3502481"/>
            <a:ext cx="1644419" cy="594902"/>
            <a:chOff x="0" y="0"/>
            <a:chExt cx="2192559" cy="793203"/>
          </a:xfrm>
        </p:grpSpPr>
        <p:sp>
          <p:nvSpPr>
            <p:cNvPr name="Freeform 79" id="79"/>
            <p:cNvSpPr/>
            <p:nvPr/>
          </p:nvSpPr>
          <p:spPr>
            <a:xfrm flipH="false" flipV="false" rot="0">
              <a:off x="0" y="0"/>
              <a:ext cx="2192559" cy="793203"/>
            </a:xfrm>
            <a:custGeom>
              <a:avLst/>
              <a:gdLst/>
              <a:ahLst/>
              <a:cxnLst/>
              <a:rect r="r" b="b" t="t" l="l"/>
              <a:pathLst>
                <a:path h="793203" w="2192559">
                  <a:moveTo>
                    <a:pt x="0" y="0"/>
                  </a:moveTo>
                  <a:lnTo>
                    <a:pt x="2192559" y="0"/>
                  </a:lnTo>
                  <a:lnTo>
                    <a:pt x="2192559" y="793203"/>
                  </a:lnTo>
                  <a:lnTo>
                    <a:pt x="0" y="793203"/>
                  </a:lnTo>
                  <a:close/>
                </a:path>
              </a:pathLst>
            </a:custGeom>
            <a:solidFill>
              <a:srgbClr val="000000">
                <a:alpha val="0"/>
              </a:srgbClr>
            </a:solidFill>
          </p:spPr>
        </p:sp>
        <p:sp>
          <p:nvSpPr>
            <p:cNvPr name="TextBox 80" id="80"/>
            <p:cNvSpPr txBox="true"/>
            <p:nvPr/>
          </p:nvSpPr>
          <p:spPr>
            <a:xfrm>
              <a:off x="0" y="-38100"/>
              <a:ext cx="2192559" cy="831303"/>
            </a:xfrm>
            <a:prstGeom prst="rect">
              <a:avLst/>
            </a:prstGeom>
          </p:spPr>
          <p:txBody>
            <a:bodyPr anchor="ctr" rtlCol="false" tIns="0" lIns="0" bIns="0" rIns="0"/>
            <a:lstStyle/>
            <a:p>
              <a:pPr algn="ctr">
                <a:lnSpc>
                  <a:spcPts val="2279"/>
                </a:lnSpc>
              </a:pPr>
              <a:r>
                <a:rPr lang="en-US" sz="1899" b="true">
                  <a:solidFill>
                    <a:srgbClr val="FFFFFF"/>
                  </a:solidFill>
                  <a:latin typeface="Arial Bold"/>
                  <a:ea typeface="Arial Bold"/>
                  <a:cs typeface="Arial Bold"/>
                  <a:sym typeface="Arial Bold"/>
                </a:rPr>
                <a:t>원천 시스템</a:t>
              </a:r>
            </a:p>
          </p:txBody>
        </p:sp>
      </p:grpSp>
      <p:grpSp>
        <p:nvGrpSpPr>
          <p:cNvPr name="Group 81" id="81"/>
          <p:cNvGrpSpPr/>
          <p:nvPr/>
        </p:nvGrpSpPr>
        <p:grpSpPr>
          <a:xfrm rot="0">
            <a:off x="5727403" y="3450392"/>
            <a:ext cx="6511505" cy="594902"/>
            <a:chOff x="0" y="0"/>
            <a:chExt cx="8682007" cy="793203"/>
          </a:xfrm>
        </p:grpSpPr>
        <p:sp>
          <p:nvSpPr>
            <p:cNvPr name="Freeform 82" id="82"/>
            <p:cNvSpPr/>
            <p:nvPr/>
          </p:nvSpPr>
          <p:spPr>
            <a:xfrm flipH="false" flipV="false" rot="0">
              <a:off x="0" y="0"/>
              <a:ext cx="8681974" cy="793242"/>
            </a:xfrm>
            <a:custGeom>
              <a:avLst/>
              <a:gdLst/>
              <a:ahLst/>
              <a:cxnLst/>
              <a:rect r="r" b="b" t="t" l="l"/>
              <a:pathLst>
                <a:path h="793242" w="8681974">
                  <a:moveTo>
                    <a:pt x="0" y="0"/>
                  </a:moveTo>
                  <a:lnTo>
                    <a:pt x="8681974" y="0"/>
                  </a:lnTo>
                  <a:lnTo>
                    <a:pt x="8681974" y="793242"/>
                  </a:lnTo>
                  <a:lnTo>
                    <a:pt x="0" y="793242"/>
                  </a:lnTo>
                  <a:close/>
                </a:path>
              </a:pathLst>
            </a:custGeom>
            <a:solidFill>
              <a:srgbClr val="5E76ED"/>
            </a:solidFill>
          </p:spPr>
        </p:sp>
      </p:grpSp>
      <p:grpSp>
        <p:nvGrpSpPr>
          <p:cNvPr name="Group 83" id="83"/>
          <p:cNvGrpSpPr/>
          <p:nvPr/>
        </p:nvGrpSpPr>
        <p:grpSpPr>
          <a:xfrm rot="0">
            <a:off x="5727403" y="3450392"/>
            <a:ext cx="6511505" cy="594902"/>
            <a:chOff x="0" y="0"/>
            <a:chExt cx="8682007" cy="793203"/>
          </a:xfrm>
        </p:grpSpPr>
        <p:sp>
          <p:nvSpPr>
            <p:cNvPr name="Freeform 84" id="84"/>
            <p:cNvSpPr/>
            <p:nvPr/>
          </p:nvSpPr>
          <p:spPr>
            <a:xfrm flipH="false" flipV="false" rot="0">
              <a:off x="0" y="0"/>
              <a:ext cx="8682006" cy="793203"/>
            </a:xfrm>
            <a:custGeom>
              <a:avLst/>
              <a:gdLst/>
              <a:ahLst/>
              <a:cxnLst/>
              <a:rect r="r" b="b" t="t" l="l"/>
              <a:pathLst>
                <a:path h="793203" w="8682006">
                  <a:moveTo>
                    <a:pt x="0" y="0"/>
                  </a:moveTo>
                  <a:lnTo>
                    <a:pt x="8682006" y="0"/>
                  </a:lnTo>
                  <a:lnTo>
                    <a:pt x="8682006" y="793203"/>
                  </a:lnTo>
                  <a:lnTo>
                    <a:pt x="0" y="793203"/>
                  </a:lnTo>
                  <a:close/>
                </a:path>
              </a:pathLst>
            </a:custGeom>
            <a:solidFill>
              <a:srgbClr val="000000">
                <a:alpha val="0"/>
              </a:srgbClr>
            </a:solidFill>
          </p:spPr>
        </p:sp>
        <p:sp>
          <p:nvSpPr>
            <p:cNvPr name="TextBox 85" id="85"/>
            <p:cNvSpPr txBox="true"/>
            <p:nvPr/>
          </p:nvSpPr>
          <p:spPr>
            <a:xfrm>
              <a:off x="0" y="-38100"/>
              <a:ext cx="8682007" cy="831303"/>
            </a:xfrm>
            <a:prstGeom prst="rect">
              <a:avLst/>
            </a:prstGeom>
          </p:spPr>
          <p:txBody>
            <a:bodyPr anchor="ctr" rtlCol="false" tIns="0" lIns="0" bIns="0" rIns="0"/>
            <a:lstStyle/>
            <a:p>
              <a:pPr algn="ctr">
                <a:lnSpc>
                  <a:spcPts val="2279"/>
                </a:lnSpc>
              </a:pPr>
              <a:r>
                <a:rPr lang="en-US" sz="1899" b="true">
                  <a:solidFill>
                    <a:srgbClr val="FFFFFF"/>
                  </a:solidFill>
                  <a:latin typeface="Arial Bold"/>
                  <a:ea typeface="Arial Bold"/>
                  <a:cs typeface="Arial Bold"/>
                  <a:sym typeface="Arial Bold"/>
                </a:rPr>
                <a:t>Data Lake</a:t>
              </a:r>
            </a:p>
          </p:txBody>
        </p:sp>
      </p:grpSp>
      <p:grpSp>
        <p:nvGrpSpPr>
          <p:cNvPr name="Group 86" id="86"/>
          <p:cNvGrpSpPr/>
          <p:nvPr/>
        </p:nvGrpSpPr>
        <p:grpSpPr>
          <a:xfrm rot="0">
            <a:off x="12633306" y="3450392"/>
            <a:ext cx="3405040" cy="594902"/>
            <a:chOff x="0" y="0"/>
            <a:chExt cx="4540053" cy="793203"/>
          </a:xfrm>
        </p:grpSpPr>
        <p:sp>
          <p:nvSpPr>
            <p:cNvPr name="Freeform 87" id="87"/>
            <p:cNvSpPr/>
            <p:nvPr/>
          </p:nvSpPr>
          <p:spPr>
            <a:xfrm flipH="false" flipV="false" rot="0">
              <a:off x="0" y="0"/>
              <a:ext cx="4539996" cy="793242"/>
            </a:xfrm>
            <a:custGeom>
              <a:avLst/>
              <a:gdLst/>
              <a:ahLst/>
              <a:cxnLst/>
              <a:rect r="r" b="b" t="t" l="l"/>
              <a:pathLst>
                <a:path h="793242" w="4539996">
                  <a:moveTo>
                    <a:pt x="0" y="0"/>
                  </a:moveTo>
                  <a:lnTo>
                    <a:pt x="4539996" y="0"/>
                  </a:lnTo>
                  <a:lnTo>
                    <a:pt x="4539996" y="793242"/>
                  </a:lnTo>
                  <a:lnTo>
                    <a:pt x="0" y="793242"/>
                  </a:lnTo>
                  <a:close/>
                </a:path>
              </a:pathLst>
            </a:custGeom>
            <a:solidFill>
              <a:srgbClr val="5E76ED"/>
            </a:solidFill>
          </p:spPr>
        </p:sp>
      </p:grpSp>
      <p:grpSp>
        <p:nvGrpSpPr>
          <p:cNvPr name="Group 88" id="88"/>
          <p:cNvGrpSpPr/>
          <p:nvPr/>
        </p:nvGrpSpPr>
        <p:grpSpPr>
          <a:xfrm rot="0">
            <a:off x="12633306" y="3450392"/>
            <a:ext cx="3405036" cy="594902"/>
            <a:chOff x="0" y="0"/>
            <a:chExt cx="4540048" cy="793203"/>
          </a:xfrm>
        </p:grpSpPr>
        <p:sp>
          <p:nvSpPr>
            <p:cNvPr name="Freeform 89" id="89"/>
            <p:cNvSpPr/>
            <p:nvPr/>
          </p:nvSpPr>
          <p:spPr>
            <a:xfrm flipH="false" flipV="false" rot="0">
              <a:off x="0" y="0"/>
              <a:ext cx="4540048" cy="793203"/>
            </a:xfrm>
            <a:custGeom>
              <a:avLst/>
              <a:gdLst/>
              <a:ahLst/>
              <a:cxnLst/>
              <a:rect r="r" b="b" t="t" l="l"/>
              <a:pathLst>
                <a:path h="793203" w="4540048">
                  <a:moveTo>
                    <a:pt x="0" y="0"/>
                  </a:moveTo>
                  <a:lnTo>
                    <a:pt x="4540048" y="0"/>
                  </a:lnTo>
                  <a:lnTo>
                    <a:pt x="4540048" y="793203"/>
                  </a:lnTo>
                  <a:lnTo>
                    <a:pt x="0" y="793203"/>
                  </a:lnTo>
                  <a:close/>
                </a:path>
              </a:pathLst>
            </a:custGeom>
            <a:solidFill>
              <a:srgbClr val="000000">
                <a:alpha val="0"/>
              </a:srgbClr>
            </a:solidFill>
          </p:spPr>
        </p:sp>
        <p:sp>
          <p:nvSpPr>
            <p:cNvPr name="TextBox 90" id="90"/>
            <p:cNvSpPr txBox="true"/>
            <p:nvPr/>
          </p:nvSpPr>
          <p:spPr>
            <a:xfrm>
              <a:off x="0" y="-38100"/>
              <a:ext cx="4540048" cy="831303"/>
            </a:xfrm>
            <a:prstGeom prst="rect">
              <a:avLst/>
            </a:prstGeom>
          </p:spPr>
          <p:txBody>
            <a:bodyPr anchor="ctr" rtlCol="false" tIns="0" lIns="0" bIns="0" rIns="0"/>
            <a:lstStyle/>
            <a:p>
              <a:pPr algn="ctr">
                <a:lnSpc>
                  <a:spcPts val="2279"/>
                </a:lnSpc>
              </a:pPr>
              <a:r>
                <a:rPr lang="en-US" sz="1899" b="true">
                  <a:solidFill>
                    <a:srgbClr val="FFFFFF"/>
                  </a:solidFill>
                  <a:latin typeface="Arial Bold"/>
                  <a:ea typeface="Arial Bold"/>
                  <a:cs typeface="Arial Bold"/>
                  <a:sym typeface="Arial Bold"/>
                </a:rPr>
                <a:t>Data Warehouse</a:t>
              </a:r>
            </a:p>
          </p:txBody>
        </p:sp>
      </p:grpSp>
      <p:grpSp>
        <p:nvGrpSpPr>
          <p:cNvPr name="Group 91" id="91"/>
          <p:cNvGrpSpPr/>
          <p:nvPr/>
        </p:nvGrpSpPr>
        <p:grpSpPr>
          <a:xfrm rot="0">
            <a:off x="1028700" y="978979"/>
            <a:ext cx="3557205" cy="395196"/>
            <a:chOff x="0" y="0"/>
            <a:chExt cx="4742940" cy="526928"/>
          </a:xfrm>
        </p:grpSpPr>
        <p:sp>
          <p:nvSpPr>
            <p:cNvPr name="Freeform 92" id="92"/>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93" id="93"/>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94" id="94"/>
          <p:cNvGrpSpPr/>
          <p:nvPr/>
        </p:nvGrpSpPr>
        <p:grpSpPr>
          <a:xfrm rot="0">
            <a:off x="1028700" y="1374175"/>
            <a:ext cx="7789185" cy="955113"/>
            <a:chOff x="0" y="0"/>
            <a:chExt cx="10385580" cy="1273484"/>
          </a:xfrm>
        </p:grpSpPr>
        <p:sp>
          <p:nvSpPr>
            <p:cNvPr name="Freeform 95" id="95"/>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96" id="96"/>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분석계 데이터 아키텍쳐 1</a:t>
              </a:r>
            </a:p>
          </p:txBody>
        </p:sp>
      </p:grpSp>
      <p:grpSp>
        <p:nvGrpSpPr>
          <p:cNvPr name="Group 97" id="97"/>
          <p:cNvGrpSpPr/>
          <p:nvPr/>
        </p:nvGrpSpPr>
        <p:grpSpPr>
          <a:xfrm rot="0">
            <a:off x="1047750" y="2329288"/>
            <a:ext cx="12847663" cy="871451"/>
            <a:chOff x="0" y="0"/>
            <a:chExt cx="17130218" cy="1161935"/>
          </a:xfrm>
        </p:grpSpPr>
        <p:sp>
          <p:nvSpPr>
            <p:cNvPr name="Freeform 98" id="98"/>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99" id="99"/>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Data Lake &amp; Warehouse</a:t>
              </a:r>
            </a:p>
            <a:p>
              <a:pPr algn="l">
                <a:lnSpc>
                  <a:spcPts val="3802"/>
                </a:lnSpc>
              </a:pPr>
            </a:p>
          </p:txBody>
        </p:sp>
      </p:grpSp>
      <p:grpSp>
        <p:nvGrpSpPr>
          <p:cNvPr name="Group 100" id="100"/>
          <p:cNvGrpSpPr/>
          <p:nvPr/>
        </p:nvGrpSpPr>
        <p:grpSpPr>
          <a:xfrm rot="0">
            <a:off x="329171" y="209742"/>
            <a:ext cx="18054079" cy="115550"/>
            <a:chOff x="0" y="0"/>
            <a:chExt cx="4754984" cy="30433"/>
          </a:xfrm>
        </p:grpSpPr>
        <p:sp>
          <p:nvSpPr>
            <p:cNvPr name="Freeform 101" id="101"/>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02" id="102"/>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00" y="508000"/>
            <a:ext cx="17259300" cy="9271000"/>
            <a:chOff x="0" y="0"/>
            <a:chExt cx="23012400" cy="12361333"/>
          </a:xfrm>
        </p:grpSpPr>
        <p:sp>
          <p:nvSpPr>
            <p:cNvPr name="Freeform 3" id="3"/>
            <p:cNvSpPr/>
            <p:nvPr/>
          </p:nvSpPr>
          <p:spPr>
            <a:xfrm flipH="false" flipV="false" rot="0">
              <a:off x="0" y="0"/>
              <a:ext cx="23012400" cy="12361291"/>
            </a:xfrm>
            <a:custGeom>
              <a:avLst/>
              <a:gdLst/>
              <a:ahLst/>
              <a:cxnLst/>
              <a:rect r="r" b="b" t="t" l="l"/>
              <a:pathLst>
                <a:path h="12361291" w="23012400">
                  <a:moveTo>
                    <a:pt x="0" y="0"/>
                  </a:moveTo>
                  <a:lnTo>
                    <a:pt x="23012400" y="0"/>
                  </a:lnTo>
                  <a:lnTo>
                    <a:pt x="23012400" y="12361291"/>
                  </a:lnTo>
                  <a:lnTo>
                    <a:pt x="0" y="12361291"/>
                  </a:lnTo>
                  <a:lnTo>
                    <a:pt x="0" y="0"/>
                  </a:lnTo>
                  <a:close/>
                </a:path>
              </a:pathLst>
            </a:custGeom>
            <a:solidFill>
              <a:srgbClr val="FFFFFF"/>
            </a:solidFill>
            <a:ln w="12700">
              <a:solidFill>
                <a:srgbClr val="000000"/>
              </a:solidFill>
            </a:ln>
          </p:spPr>
        </p:sp>
      </p:grpSp>
      <p:grpSp>
        <p:nvGrpSpPr>
          <p:cNvPr name="Group 4" id="4"/>
          <p:cNvGrpSpPr/>
          <p:nvPr/>
        </p:nvGrpSpPr>
        <p:grpSpPr>
          <a:xfrm rot="0">
            <a:off x="1028700" y="2969844"/>
            <a:ext cx="16700500" cy="6752006"/>
            <a:chOff x="0" y="0"/>
            <a:chExt cx="22267333" cy="9002675"/>
          </a:xfrm>
        </p:grpSpPr>
        <p:sp>
          <p:nvSpPr>
            <p:cNvPr name="Freeform 5" id="5"/>
            <p:cNvSpPr/>
            <p:nvPr/>
          </p:nvSpPr>
          <p:spPr>
            <a:xfrm flipH="false" flipV="false" rot="0">
              <a:off x="0" y="0"/>
              <a:ext cx="22267290" cy="9002675"/>
            </a:xfrm>
            <a:custGeom>
              <a:avLst/>
              <a:gdLst/>
              <a:ahLst/>
              <a:cxnLst/>
              <a:rect r="r" b="b" t="t" l="l"/>
              <a:pathLst>
                <a:path h="9002675" w="22267290">
                  <a:moveTo>
                    <a:pt x="381000" y="0"/>
                  </a:moveTo>
                  <a:lnTo>
                    <a:pt x="21886290" y="0"/>
                  </a:lnTo>
                  <a:cubicBezTo>
                    <a:pt x="22096712" y="0"/>
                    <a:pt x="22267290" y="170580"/>
                    <a:pt x="22267290" y="381000"/>
                  </a:cubicBezTo>
                  <a:lnTo>
                    <a:pt x="22267290" y="8621675"/>
                  </a:lnTo>
                  <a:cubicBezTo>
                    <a:pt x="22267290" y="8722722"/>
                    <a:pt x="22227150" y="8819631"/>
                    <a:pt x="22155699" y="8891082"/>
                  </a:cubicBezTo>
                  <a:cubicBezTo>
                    <a:pt x="22084247" y="8962534"/>
                    <a:pt x="21987339" y="9002675"/>
                    <a:pt x="21886290" y="9002675"/>
                  </a:cubicBezTo>
                  <a:lnTo>
                    <a:pt x="381000" y="9002675"/>
                  </a:lnTo>
                  <a:cubicBezTo>
                    <a:pt x="170580" y="9002675"/>
                    <a:pt x="0" y="8832095"/>
                    <a:pt x="0" y="8621675"/>
                  </a:cubicBezTo>
                  <a:lnTo>
                    <a:pt x="0" y="381000"/>
                  </a:lnTo>
                  <a:cubicBezTo>
                    <a:pt x="0" y="170580"/>
                    <a:pt x="170580" y="0"/>
                    <a:pt x="381000" y="0"/>
                  </a:cubicBezTo>
                  <a:close/>
                </a:path>
              </a:pathLst>
            </a:custGeom>
            <a:blipFill>
              <a:blip r:embed="rId3"/>
              <a:stretch>
                <a:fillRect l="0" t="-14585" r="0" b="-14585"/>
              </a:stretch>
            </a:blipFill>
          </p:spPr>
        </p:sp>
      </p:grpSp>
      <p:grpSp>
        <p:nvGrpSpPr>
          <p:cNvPr name="Group 6" id="6"/>
          <p:cNvGrpSpPr/>
          <p:nvPr/>
        </p:nvGrpSpPr>
        <p:grpSpPr>
          <a:xfrm rot="0">
            <a:off x="13944390" y="3470710"/>
            <a:ext cx="1930400" cy="480028"/>
            <a:chOff x="0" y="0"/>
            <a:chExt cx="2573867" cy="640037"/>
          </a:xfrm>
        </p:grpSpPr>
        <p:sp>
          <p:nvSpPr>
            <p:cNvPr name="Freeform 7" id="7"/>
            <p:cNvSpPr/>
            <p:nvPr/>
          </p:nvSpPr>
          <p:spPr>
            <a:xfrm flipH="false" flipV="false" rot="0">
              <a:off x="0" y="0"/>
              <a:ext cx="2573867" cy="640037"/>
            </a:xfrm>
            <a:custGeom>
              <a:avLst/>
              <a:gdLst/>
              <a:ahLst/>
              <a:cxnLst/>
              <a:rect r="r" b="b" t="t" l="l"/>
              <a:pathLst>
                <a:path h="640037" w="2573867">
                  <a:moveTo>
                    <a:pt x="0" y="0"/>
                  </a:moveTo>
                  <a:lnTo>
                    <a:pt x="2573867" y="0"/>
                  </a:lnTo>
                  <a:lnTo>
                    <a:pt x="2573867" y="640037"/>
                  </a:lnTo>
                  <a:lnTo>
                    <a:pt x="0" y="640037"/>
                  </a:lnTo>
                  <a:close/>
                </a:path>
              </a:pathLst>
            </a:custGeom>
            <a:solidFill>
              <a:srgbClr val="000000">
                <a:alpha val="0"/>
              </a:srgbClr>
            </a:solidFill>
          </p:spPr>
        </p:sp>
        <p:sp>
          <p:nvSpPr>
            <p:cNvPr name="TextBox 8" id="8"/>
            <p:cNvSpPr txBox="true"/>
            <p:nvPr/>
          </p:nvSpPr>
          <p:spPr>
            <a:xfrm>
              <a:off x="0" y="-28575"/>
              <a:ext cx="2573867" cy="668612"/>
            </a:xfrm>
            <a:prstGeom prst="rect">
              <a:avLst/>
            </a:prstGeom>
          </p:spPr>
          <p:txBody>
            <a:bodyPr anchor="ctr" rtlCol="false" tIns="0" lIns="0" bIns="0" rIns="0"/>
            <a:lstStyle/>
            <a:p>
              <a:pPr algn="ctr">
                <a:lnSpc>
                  <a:spcPts val="2738"/>
                </a:lnSpc>
              </a:pPr>
              <a:r>
                <a:rPr lang="en-US" b="true" sz="2499" spc="-124">
                  <a:solidFill>
                    <a:srgbClr val="141414"/>
                  </a:solidFill>
                  <a:latin typeface="Arial Bold"/>
                  <a:ea typeface="Arial Bold"/>
                  <a:cs typeface="Arial Bold"/>
                  <a:sym typeface="Arial Bold"/>
                </a:rPr>
                <a:t>Main Project</a:t>
              </a:r>
            </a:p>
          </p:txBody>
        </p:sp>
      </p:grpSp>
      <p:grpSp>
        <p:nvGrpSpPr>
          <p:cNvPr name="Group 9" id="9"/>
          <p:cNvGrpSpPr/>
          <p:nvPr/>
        </p:nvGrpSpPr>
        <p:grpSpPr>
          <a:xfrm rot="0">
            <a:off x="14106500" y="6389218"/>
            <a:ext cx="1682630" cy="479078"/>
            <a:chOff x="0" y="0"/>
            <a:chExt cx="2243507" cy="638771"/>
          </a:xfrm>
        </p:grpSpPr>
        <p:sp>
          <p:nvSpPr>
            <p:cNvPr name="Freeform 10" id="10"/>
            <p:cNvSpPr/>
            <p:nvPr/>
          </p:nvSpPr>
          <p:spPr>
            <a:xfrm flipH="false" flipV="false" rot="0">
              <a:off x="0" y="0"/>
              <a:ext cx="2243507" cy="638771"/>
            </a:xfrm>
            <a:custGeom>
              <a:avLst/>
              <a:gdLst/>
              <a:ahLst/>
              <a:cxnLst/>
              <a:rect r="r" b="b" t="t" l="l"/>
              <a:pathLst>
                <a:path h="638771" w="2243507">
                  <a:moveTo>
                    <a:pt x="0" y="0"/>
                  </a:moveTo>
                  <a:lnTo>
                    <a:pt x="2243507" y="0"/>
                  </a:lnTo>
                  <a:lnTo>
                    <a:pt x="2243507" y="638771"/>
                  </a:lnTo>
                  <a:lnTo>
                    <a:pt x="0" y="638771"/>
                  </a:lnTo>
                  <a:close/>
                </a:path>
              </a:pathLst>
            </a:custGeom>
            <a:solidFill>
              <a:srgbClr val="000000">
                <a:alpha val="0"/>
              </a:srgbClr>
            </a:solidFill>
          </p:spPr>
        </p:sp>
        <p:sp>
          <p:nvSpPr>
            <p:cNvPr name="TextBox 11" id="11"/>
            <p:cNvSpPr txBox="true"/>
            <p:nvPr/>
          </p:nvSpPr>
          <p:spPr>
            <a:xfrm>
              <a:off x="0" y="-28575"/>
              <a:ext cx="2243507" cy="667346"/>
            </a:xfrm>
            <a:prstGeom prst="rect">
              <a:avLst/>
            </a:prstGeom>
          </p:spPr>
          <p:txBody>
            <a:bodyPr anchor="ctr" rtlCol="false" tIns="0" lIns="0" bIns="0" rIns="0"/>
            <a:lstStyle/>
            <a:p>
              <a:pPr algn="ctr">
                <a:lnSpc>
                  <a:spcPts val="2738"/>
                </a:lnSpc>
              </a:pPr>
              <a:r>
                <a:rPr lang="en-US" b="true" sz="2499" spc="-124">
                  <a:solidFill>
                    <a:srgbClr val="141414"/>
                  </a:solidFill>
                  <a:latin typeface="Arial Bold"/>
                  <a:ea typeface="Arial Bold"/>
                  <a:cs typeface="Arial Bold"/>
                  <a:sym typeface="Arial Bold"/>
                </a:rPr>
                <a:t>Sub Project</a:t>
              </a:r>
            </a:p>
          </p:txBody>
        </p:sp>
      </p:grpSp>
      <p:grpSp>
        <p:nvGrpSpPr>
          <p:cNvPr name="Group 12" id="12"/>
          <p:cNvGrpSpPr/>
          <p:nvPr/>
        </p:nvGrpSpPr>
        <p:grpSpPr>
          <a:xfrm rot="0">
            <a:off x="12855988" y="4231208"/>
            <a:ext cx="4140200" cy="1252017"/>
            <a:chOff x="0" y="0"/>
            <a:chExt cx="5520267" cy="1669356"/>
          </a:xfrm>
        </p:grpSpPr>
        <p:sp>
          <p:nvSpPr>
            <p:cNvPr name="Freeform 13" id="13"/>
            <p:cNvSpPr/>
            <p:nvPr/>
          </p:nvSpPr>
          <p:spPr>
            <a:xfrm flipH="false" flipV="false" rot="0">
              <a:off x="0" y="0"/>
              <a:ext cx="5520267" cy="1669356"/>
            </a:xfrm>
            <a:custGeom>
              <a:avLst/>
              <a:gdLst/>
              <a:ahLst/>
              <a:cxnLst/>
              <a:rect r="r" b="b" t="t" l="l"/>
              <a:pathLst>
                <a:path h="1669356" w="5520267">
                  <a:moveTo>
                    <a:pt x="0" y="0"/>
                  </a:moveTo>
                  <a:lnTo>
                    <a:pt x="5520267" y="0"/>
                  </a:lnTo>
                  <a:lnTo>
                    <a:pt x="5520267" y="1669356"/>
                  </a:lnTo>
                  <a:lnTo>
                    <a:pt x="0" y="1669356"/>
                  </a:lnTo>
                  <a:close/>
                </a:path>
              </a:pathLst>
            </a:custGeom>
            <a:solidFill>
              <a:srgbClr val="000000">
                <a:alpha val="0"/>
              </a:srgbClr>
            </a:solidFill>
          </p:spPr>
        </p:sp>
        <p:sp>
          <p:nvSpPr>
            <p:cNvPr name="TextBox 14" id="14"/>
            <p:cNvSpPr txBox="true"/>
            <p:nvPr/>
          </p:nvSpPr>
          <p:spPr>
            <a:xfrm>
              <a:off x="0" y="-114300"/>
              <a:ext cx="5520267" cy="1783656"/>
            </a:xfrm>
            <a:prstGeom prst="rect">
              <a:avLst/>
            </a:prstGeom>
          </p:spPr>
          <p:txBody>
            <a:bodyPr anchor="ctr" rtlCol="false" tIns="0" lIns="0" bIns="0" rIns="0"/>
            <a:lstStyle/>
            <a:p>
              <a:pPr algn="ctr">
                <a:lnSpc>
                  <a:spcPts val="3185"/>
                </a:lnSpc>
              </a:pPr>
              <a:r>
                <a:rPr lang="en-US" sz="1999">
                  <a:solidFill>
                    <a:srgbClr val="000000"/>
                  </a:solidFill>
                  <a:latin typeface="Arial"/>
                  <a:ea typeface="Arial"/>
                  <a:cs typeface="Arial"/>
                  <a:sym typeface="Arial"/>
                </a:rPr>
                <a:t>AI를 활용한</a:t>
              </a:r>
            </a:p>
            <a:p>
              <a:pPr algn="ctr">
                <a:lnSpc>
                  <a:spcPts val="3185"/>
                </a:lnSpc>
              </a:pPr>
              <a:r>
                <a:rPr lang="en-US" sz="1999">
                  <a:solidFill>
                    <a:srgbClr val="000000"/>
                  </a:solidFill>
                  <a:latin typeface="Arial"/>
                  <a:ea typeface="Arial"/>
                  <a:cs typeface="Arial"/>
                  <a:sym typeface="Arial"/>
                </a:rPr>
                <a:t>파이프 합/불 판별 자동화</a:t>
              </a:r>
            </a:p>
            <a:p>
              <a:pPr algn="ctr">
                <a:lnSpc>
                  <a:spcPts val="3187"/>
                </a:lnSpc>
              </a:pPr>
              <a:r>
                <a:rPr lang="en-US" sz="1999">
                  <a:solidFill>
                    <a:srgbClr val="000000"/>
                  </a:solidFill>
                  <a:latin typeface="Arial"/>
                  <a:ea typeface="Arial"/>
                  <a:cs typeface="Arial"/>
                  <a:sym typeface="Arial"/>
                </a:rPr>
                <a:t>BI 서비스</a:t>
              </a:r>
            </a:p>
          </p:txBody>
        </p:sp>
      </p:grpSp>
      <p:grpSp>
        <p:nvGrpSpPr>
          <p:cNvPr name="Group 15" id="15"/>
          <p:cNvGrpSpPr/>
          <p:nvPr/>
        </p:nvGrpSpPr>
        <p:grpSpPr>
          <a:xfrm rot="0">
            <a:off x="12839490" y="7134996"/>
            <a:ext cx="4140200" cy="1252017"/>
            <a:chOff x="0" y="0"/>
            <a:chExt cx="5520267" cy="1669356"/>
          </a:xfrm>
        </p:grpSpPr>
        <p:sp>
          <p:nvSpPr>
            <p:cNvPr name="Freeform 16" id="16"/>
            <p:cNvSpPr/>
            <p:nvPr/>
          </p:nvSpPr>
          <p:spPr>
            <a:xfrm flipH="false" flipV="false" rot="0">
              <a:off x="0" y="0"/>
              <a:ext cx="5520267" cy="1669356"/>
            </a:xfrm>
            <a:custGeom>
              <a:avLst/>
              <a:gdLst/>
              <a:ahLst/>
              <a:cxnLst/>
              <a:rect r="r" b="b" t="t" l="l"/>
              <a:pathLst>
                <a:path h="1669356" w="5520267">
                  <a:moveTo>
                    <a:pt x="0" y="0"/>
                  </a:moveTo>
                  <a:lnTo>
                    <a:pt x="5520267" y="0"/>
                  </a:lnTo>
                  <a:lnTo>
                    <a:pt x="5520267" y="1669356"/>
                  </a:lnTo>
                  <a:lnTo>
                    <a:pt x="0" y="1669356"/>
                  </a:lnTo>
                  <a:close/>
                </a:path>
              </a:pathLst>
            </a:custGeom>
            <a:solidFill>
              <a:srgbClr val="000000">
                <a:alpha val="0"/>
              </a:srgbClr>
            </a:solidFill>
          </p:spPr>
        </p:sp>
        <p:sp>
          <p:nvSpPr>
            <p:cNvPr name="TextBox 17" id="17"/>
            <p:cNvSpPr txBox="true"/>
            <p:nvPr/>
          </p:nvSpPr>
          <p:spPr>
            <a:xfrm>
              <a:off x="0" y="-114300"/>
              <a:ext cx="5520267" cy="1783656"/>
            </a:xfrm>
            <a:prstGeom prst="rect">
              <a:avLst/>
            </a:prstGeom>
          </p:spPr>
          <p:txBody>
            <a:bodyPr anchor="ctr" rtlCol="false" tIns="0" lIns="0" bIns="0" rIns="0"/>
            <a:lstStyle/>
            <a:p>
              <a:pPr algn="ctr">
                <a:lnSpc>
                  <a:spcPts val="3185"/>
                </a:lnSpc>
              </a:pPr>
              <a:r>
                <a:rPr lang="en-US" sz="1999">
                  <a:solidFill>
                    <a:srgbClr val="000000"/>
                  </a:solidFill>
                  <a:latin typeface="Arial"/>
                  <a:ea typeface="Arial"/>
                  <a:cs typeface="Arial"/>
                  <a:sym typeface="Arial"/>
                </a:rPr>
                <a:t>외부 데이터 분석을 통해</a:t>
              </a:r>
            </a:p>
            <a:p>
              <a:pPr algn="ctr">
                <a:lnSpc>
                  <a:spcPts val="3185"/>
                </a:lnSpc>
              </a:pPr>
              <a:r>
                <a:rPr lang="en-US" sz="1999">
                  <a:solidFill>
                    <a:srgbClr val="000000"/>
                  </a:solidFill>
                  <a:latin typeface="Arial"/>
                  <a:ea typeface="Arial"/>
                  <a:cs typeface="Arial"/>
                  <a:sym typeface="Arial"/>
                </a:rPr>
                <a:t>철강 및 자동차 시장 전망 예측</a:t>
              </a:r>
            </a:p>
            <a:p>
              <a:pPr algn="ctr">
                <a:lnSpc>
                  <a:spcPts val="3187"/>
                </a:lnSpc>
              </a:pPr>
              <a:r>
                <a:rPr lang="en-US" sz="1999">
                  <a:solidFill>
                    <a:srgbClr val="000000"/>
                  </a:solidFill>
                  <a:latin typeface="Arial"/>
                  <a:ea typeface="Arial"/>
                  <a:cs typeface="Arial"/>
                  <a:sym typeface="Arial"/>
                </a:rPr>
                <a:t>BI 서비스</a:t>
              </a:r>
            </a:p>
          </p:txBody>
        </p:sp>
      </p:grpSp>
      <p:sp>
        <p:nvSpPr>
          <p:cNvPr name="Freeform 18" id="18"/>
          <p:cNvSpPr/>
          <p:nvPr/>
        </p:nvSpPr>
        <p:spPr>
          <a:xfrm flipH="false" flipV="false" rot="0">
            <a:off x="1392906" y="3318169"/>
            <a:ext cx="10645487" cy="6014700"/>
          </a:xfrm>
          <a:custGeom>
            <a:avLst/>
            <a:gdLst/>
            <a:ahLst/>
            <a:cxnLst/>
            <a:rect r="r" b="b" t="t" l="l"/>
            <a:pathLst>
              <a:path h="6014700" w="10645487">
                <a:moveTo>
                  <a:pt x="0" y="0"/>
                </a:moveTo>
                <a:lnTo>
                  <a:pt x="10645487" y="0"/>
                </a:lnTo>
                <a:lnTo>
                  <a:pt x="10645487" y="6014700"/>
                </a:lnTo>
                <a:lnTo>
                  <a:pt x="0" y="6014700"/>
                </a:lnTo>
                <a:lnTo>
                  <a:pt x="0" y="0"/>
                </a:lnTo>
                <a:close/>
              </a:path>
            </a:pathLst>
          </a:custGeom>
          <a:blipFill>
            <a:blip r:embed="rId4"/>
            <a:stretch>
              <a:fillRect l="0" t="0" r="0" b="0"/>
            </a:stretch>
          </a:blipFill>
        </p:spPr>
      </p:sp>
      <p:sp>
        <p:nvSpPr>
          <p:cNvPr name="AutoShape 19" id="19"/>
          <p:cNvSpPr/>
          <p:nvPr/>
        </p:nvSpPr>
        <p:spPr>
          <a:xfrm>
            <a:off x="14014467" y="3979313"/>
            <a:ext cx="1793713" cy="0"/>
          </a:xfrm>
          <a:prstGeom prst="line">
            <a:avLst/>
          </a:prstGeom>
          <a:ln cap="flat" w="76200">
            <a:solidFill>
              <a:srgbClr val="5E76ED"/>
            </a:solidFill>
            <a:prstDash val="solid"/>
            <a:headEnd type="none" len="sm" w="sm"/>
            <a:tailEnd type="none" len="sm" w="sm"/>
          </a:ln>
        </p:spPr>
      </p:sp>
      <p:sp>
        <p:nvSpPr>
          <p:cNvPr name="AutoShape 20" id="20"/>
          <p:cNvSpPr/>
          <p:nvPr/>
        </p:nvSpPr>
        <p:spPr>
          <a:xfrm>
            <a:off x="14029231" y="6830196"/>
            <a:ext cx="1793713" cy="0"/>
          </a:xfrm>
          <a:prstGeom prst="line">
            <a:avLst/>
          </a:prstGeom>
          <a:ln cap="flat" w="76200">
            <a:solidFill>
              <a:srgbClr val="5E76ED"/>
            </a:solidFill>
            <a:prstDash val="solid"/>
            <a:headEnd type="none" len="sm" w="sm"/>
            <a:tailEnd type="none" len="sm" w="sm"/>
          </a:ln>
        </p:spPr>
      </p:sp>
      <p:grpSp>
        <p:nvGrpSpPr>
          <p:cNvPr name="Group 21" id="21"/>
          <p:cNvGrpSpPr/>
          <p:nvPr/>
        </p:nvGrpSpPr>
        <p:grpSpPr>
          <a:xfrm rot="0">
            <a:off x="1028700" y="1374175"/>
            <a:ext cx="7789185" cy="955113"/>
            <a:chOff x="0" y="0"/>
            <a:chExt cx="10385580" cy="1273484"/>
          </a:xfrm>
        </p:grpSpPr>
        <p:sp>
          <p:nvSpPr>
            <p:cNvPr name="Freeform 22" id="22"/>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23" id="23"/>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플랫폼 서비스 소개</a:t>
              </a:r>
            </a:p>
          </p:txBody>
        </p:sp>
      </p:grpSp>
      <p:grpSp>
        <p:nvGrpSpPr>
          <p:cNvPr name="Group 24" id="24"/>
          <p:cNvGrpSpPr/>
          <p:nvPr/>
        </p:nvGrpSpPr>
        <p:grpSpPr>
          <a:xfrm rot="0">
            <a:off x="1028700" y="978979"/>
            <a:ext cx="3557205" cy="395196"/>
            <a:chOff x="0" y="0"/>
            <a:chExt cx="4742940" cy="526928"/>
          </a:xfrm>
        </p:grpSpPr>
        <p:sp>
          <p:nvSpPr>
            <p:cNvPr name="Freeform 25" id="25"/>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26" id="26"/>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서론</a:t>
              </a:r>
            </a:p>
          </p:txBody>
        </p:sp>
      </p:grpSp>
      <p:grpSp>
        <p:nvGrpSpPr>
          <p:cNvPr name="Group 27" id="27"/>
          <p:cNvGrpSpPr/>
          <p:nvPr/>
        </p:nvGrpSpPr>
        <p:grpSpPr>
          <a:xfrm rot="0">
            <a:off x="1028700" y="2329288"/>
            <a:ext cx="6043183" cy="431006"/>
            <a:chOff x="0" y="0"/>
            <a:chExt cx="8057577" cy="574675"/>
          </a:xfrm>
        </p:grpSpPr>
        <p:sp>
          <p:nvSpPr>
            <p:cNvPr name="Freeform 28" id="28"/>
            <p:cNvSpPr/>
            <p:nvPr/>
          </p:nvSpPr>
          <p:spPr>
            <a:xfrm flipH="false" flipV="false" rot="0">
              <a:off x="0" y="0"/>
              <a:ext cx="8057576" cy="574675"/>
            </a:xfrm>
            <a:custGeom>
              <a:avLst/>
              <a:gdLst/>
              <a:ahLst/>
              <a:cxnLst/>
              <a:rect r="r" b="b" t="t" l="l"/>
              <a:pathLst>
                <a:path h="574675" w="8057576">
                  <a:moveTo>
                    <a:pt x="0" y="0"/>
                  </a:moveTo>
                  <a:lnTo>
                    <a:pt x="8057576" y="0"/>
                  </a:lnTo>
                  <a:lnTo>
                    <a:pt x="8057576" y="574675"/>
                  </a:lnTo>
                  <a:lnTo>
                    <a:pt x="0" y="574675"/>
                  </a:lnTo>
                  <a:close/>
                </a:path>
              </a:pathLst>
            </a:custGeom>
            <a:solidFill>
              <a:srgbClr val="000000">
                <a:alpha val="0"/>
              </a:srgbClr>
            </a:solidFill>
          </p:spPr>
        </p:sp>
        <p:sp>
          <p:nvSpPr>
            <p:cNvPr name="TextBox 29" id="29"/>
            <p:cNvSpPr txBox="true"/>
            <p:nvPr/>
          </p:nvSpPr>
          <p:spPr>
            <a:xfrm>
              <a:off x="0" y="-104775"/>
              <a:ext cx="8057577" cy="67945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Enterprise Business Analytics Platform</a:t>
              </a:r>
            </a:p>
          </p:txBody>
        </p:sp>
      </p:grpSp>
      <p:grpSp>
        <p:nvGrpSpPr>
          <p:cNvPr name="Group 30" id="30"/>
          <p:cNvGrpSpPr/>
          <p:nvPr/>
        </p:nvGrpSpPr>
        <p:grpSpPr>
          <a:xfrm rot="0">
            <a:off x="329171" y="209742"/>
            <a:ext cx="18054079" cy="115550"/>
            <a:chOff x="0" y="0"/>
            <a:chExt cx="4754984" cy="30433"/>
          </a:xfrm>
        </p:grpSpPr>
        <p:sp>
          <p:nvSpPr>
            <p:cNvPr name="Freeform 31" id="31"/>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32" id="32"/>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045"/>
            <a:ext cx="16700500" cy="6274279"/>
            <a:chOff x="0" y="0"/>
            <a:chExt cx="22267333" cy="8365705"/>
          </a:xfrm>
        </p:grpSpPr>
        <p:sp>
          <p:nvSpPr>
            <p:cNvPr name="Freeform 3" id="3"/>
            <p:cNvSpPr/>
            <p:nvPr/>
          </p:nvSpPr>
          <p:spPr>
            <a:xfrm flipH="false" flipV="false" rot="0">
              <a:off x="0" y="0"/>
              <a:ext cx="22267290" cy="8365705"/>
            </a:xfrm>
            <a:custGeom>
              <a:avLst/>
              <a:gdLst/>
              <a:ahLst/>
              <a:cxnLst/>
              <a:rect r="r" b="b" t="t" l="l"/>
              <a:pathLst>
                <a:path h="8365705" w="22267290">
                  <a:moveTo>
                    <a:pt x="635000" y="0"/>
                  </a:moveTo>
                  <a:lnTo>
                    <a:pt x="21632290" y="0"/>
                  </a:lnTo>
                  <a:cubicBezTo>
                    <a:pt x="21982992" y="0"/>
                    <a:pt x="22267290" y="284299"/>
                    <a:pt x="22267290" y="635000"/>
                  </a:cubicBezTo>
                  <a:lnTo>
                    <a:pt x="22267290" y="7730705"/>
                  </a:lnTo>
                  <a:cubicBezTo>
                    <a:pt x="22267290" y="7899117"/>
                    <a:pt x="22200389" y="8060632"/>
                    <a:pt x="22081303" y="8179718"/>
                  </a:cubicBezTo>
                  <a:cubicBezTo>
                    <a:pt x="21962218" y="8298804"/>
                    <a:pt x="21800703" y="8365705"/>
                    <a:pt x="21632290" y="8365705"/>
                  </a:cubicBezTo>
                  <a:lnTo>
                    <a:pt x="635000" y="8365705"/>
                  </a:lnTo>
                  <a:cubicBezTo>
                    <a:pt x="284299" y="8365705"/>
                    <a:pt x="0" y="8081406"/>
                    <a:pt x="0" y="7730705"/>
                  </a:cubicBezTo>
                  <a:lnTo>
                    <a:pt x="0" y="635000"/>
                  </a:lnTo>
                  <a:cubicBezTo>
                    <a:pt x="0" y="284299"/>
                    <a:pt x="284299" y="0"/>
                    <a:pt x="635000" y="0"/>
                  </a:cubicBezTo>
                  <a:close/>
                </a:path>
              </a:pathLst>
            </a:custGeom>
            <a:blipFill>
              <a:blip r:embed="rId3"/>
              <a:stretch>
                <a:fillRect l="0" t="-19502" r="0" b="-19502"/>
              </a:stretch>
            </a:blipFill>
          </p:spPr>
        </p:sp>
      </p:grpSp>
      <p:sp>
        <p:nvSpPr>
          <p:cNvPr name="Freeform 4" id="4"/>
          <p:cNvSpPr/>
          <p:nvPr/>
        </p:nvSpPr>
        <p:spPr>
          <a:xfrm flipH="false" flipV="false" rot="0">
            <a:off x="3492070" y="3149236"/>
            <a:ext cx="1841666" cy="5956552"/>
          </a:xfrm>
          <a:custGeom>
            <a:avLst/>
            <a:gdLst/>
            <a:ahLst/>
            <a:cxnLst/>
            <a:rect r="r" b="b" t="t" l="l"/>
            <a:pathLst>
              <a:path h="5956552" w="1841666">
                <a:moveTo>
                  <a:pt x="0" y="0"/>
                </a:moveTo>
                <a:lnTo>
                  <a:pt x="1841666" y="0"/>
                </a:lnTo>
                <a:lnTo>
                  <a:pt x="1841666" y="5956552"/>
                </a:lnTo>
                <a:lnTo>
                  <a:pt x="0" y="5956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628280" y="3149236"/>
            <a:ext cx="10566609" cy="5956552"/>
          </a:xfrm>
          <a:custGeom>
            <a:avLst/>
            <a:gdLst/>
            <a:ahLst/>
            <a:cxnLst/>
            <a:rect r="r" b="b" t="t" l="l"/>
            <a:pathLst>
              <a:path h="5956552" w="10566609">
                <a:moveTo>
                  <a:pt x="0" y="0"/>
                </a:moveTo>
                <a:lnTo>
                  <a:pt x="10566609" y="0"/>
                </a:lnTo>
                <a:lnTo>
                  <a:pt x="10566609" y="5956552"/>
                </a:lnTo>
                <a:lnTo>
                  <a:pt x="0" y="59565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3747839" y="4178644"/>
            <a:ext cx="1330128" cy="971362"/>
            <a:chOff x="0" y="0"/>
            <a:chExt cx="1773504" cy="1295149"/>
          </a:xfrm>
        </p:grpSpPr>
        <p:sp>
          <p:nvSpPr>
            <p:cNvPr name="Freeform 7" id="7"/>
            <p:cNvSpPr/>
            <p:nvPr/>
          </p:nvSpPr>
          <p:spPr>
            <a:xfrm flipH="false" flipV="false" rot="0">
              <a:off x="0" y="0"/>
              <a:ext cx="1773428" cy="1295146"/>
            </a:xfrm>
            <a:custGeom>
              <a:avLst/>
              <a:gdLst/>
              <a:ahLst/>
              <a:cxnLst/>
              <a:rect r="r" b="b" t="t" l="l"/>
              <a:pathLst>
                <a:path h="1295146" w="1773428">
                  <a:moveTo>
                    <a:pt x="353568" y="0"/>
                  </a:moveTo>
                  <a:lnTo>
                    <a:pt x="1419860" y="0"/>
                  </a:lnTo>
                  <a:cubicBezTo>
                    <a:pt x="1513586" y="0"/>
                    <a:pt x="1603629" y="37211"/>
                    <a:pt x="1669923" y="103505"/>
                  </a:cubicBezTo>
                  <a:cubicBezTo>
                    <a:pt x="1736217" y="169799"/>
                    <a:pt x="1773428" y="259715"/>
                    <a:pt x="1773428" y="353568"/>
                  </a:cubicBezTo>
                  <a:lnTo>
                    <a:pt x="1773428" y="941578"/>
                  </a:lnTo>
                  <a:cubicBezTo>
                    <a:pt x="1773428" y="1136904"/>
                    <a:pt x="1615059" y="1295146"/>
                    <a:pt x="1419860" y="1295146"/>
                  </a:cubicBezTo>
                  <a:lnTo>
                    <a:pt x="353568" y="1295146"/>
                  </a:lnTo>
                  <a:cubicBezTo>
                    <a:pt x="259842" y="1295146"/>
                    <a:pt x="169799" y="1257935"/>
                    <a:pt x="103505" y="1191641"/>
                  </a:cubicBezTo>
                  <a:cubicBezTo>
                    <a:pt x="37211" y="1125347"/>
                    <a:pt x="0" y="1035304"/>
                    <a:pt x="0" y="941578"/>
                  </a:cubicBezTo>
                  <a:lnTo>
                    <a:pt x="0" y="353568"/>
                  </a:lnTo>
                  <a:cubicBezTo>
                    <a:pt x="0" y="158369"/>
                    <a:pt x="158369" y="0"/>
                    <a:pt x="353568" y="0"/>
                  </a:cubicBezTo>
                  <a:close/>
                </a:path>
              </a:pathLst>
            </a:custGeom>
            <a:solidFill>
              <a:srgbClr val="BFBFBF"/>
            </a:solidFill>
          </p:spPr>
        </p:sp>
      </p:grpSp>
      <p:grpSp>
        <p:nvGrpSpPr>
          <p:cNvPr name="Group 8" id="8"/>
          <p:cNvGrpSpPr/>
          <p:nvPr/>
        </p:nvGrpSpPr>
        <p:grpSpPr>
          <a:xfrm rot="0">
            <a:off x="3747839" y="3961653"/>
            <a:ext cx="1330128" cy="1188353"/>
            <a:chOff x="0" y="0"/>
            <a:chExt cx="1773504" cy="1584471"/>
          </a:xfrm>
        </p:grpSpPr>
        <p:sp>
          <p:nvSpPr>
            <p:cNvPr name="Freeform 9" id="9"/>
            <p:cNvSpPr/>
            <p:nvPr/>
          </p:nvSpPr>
          <p:spPr>
            <a:xfrm flipH="false" flipV="false" rot="0">
              <a:off x="0" y="0"/>
              <a:ext cx="1773504" cy="1584471"/>
            </a:xfrm>
            <a:custGeom>
              <a:avLst/>
              <a:gdLst/>
              <a:ahLst/>
              <a:cxnLst/>
              <a:rect r="r" b="b" t="t" l="l"/>
              <a:pathLst>
                <a:path h="1584471" w="1773504">
                  <a:moveTo>
                    <a:pt x="0" y="0"/>
                  </a:moveTo>
                  <a:lnTo>
                    <a:pt x="1773504" y="0"/>
                  </a:lnTo>
                  <a:lnTo>
                    <a:pt x="1773504" y="1584471"/>
                  </a:lnTo>
                  <a:lnTo>
                    <a:pt x="0" y="1584471"/>
                  </a:lnTo>
                  <a:close/>
                </a:path>
              </a:pathLst>
            </a:custGeom>
            <a:solidFill>
              <a:srgbClr val="000000">
                <a:alpha val="0"/>
              </a:srgbClr>
            </a:solidFill>
          </p:spPr>
        </p:sp>
        <p:sp>
          <p:nvSpPr>
            <p:cNvPr name="TextBox 10" id="10"/>
            <p:cNvSpPr txBox="true"/>
            <p:nvPr/>
          </p:nvSpPr>
          <p:spPr>
            <a:xfrm>
              <a:off x="0" y="-57150"/>
              <a:ext cx="1773504" cy="1641621"/>
            </a:xfrm>
            <a:prstGeom prst="rect">
              <a:avLst/>
            </a:prstGeom>
          </p:spPr>
          <p:txBody>
            <a:bodyPr anchor="ctr" rtlCol="false" tIns="0" lIns="0" bIns="0" rIns="0"/>
            <a:lstStyle/>
            <a:p>
              <a:pPr algn="ctr">
                <a:lnSpc>
                  <a:spcPts val="3119"/>
                </a:lnSpc>
              </a:pPr>
              <a:r>
                <a:rPr lang="en-US" sz="2599" b="true">
                  <a:solidFill>
                    <a:srgbClr val="FFFFFF"/>
                  </a:solidFill>
                  <a:latin typeface="Arial Bold"/>
                  <a:ea typeface="Arial Bold"/>
                  <a:cs typeface="Arial Bold"/>
                  <a:sym typeface="Arial Bold"/>
                </a:rPr>
                <a:t>MES</a:t>
              </a:r>
            </a:p>
          </p:txBody>
        </p:sp>
      </p:grpSp>
      <p:grpSp>
        <p:nvGrpSpPr>
          <p:cNvPr name="Group 11" id="11"/>
          <p:cNvGrpSpPr/>
          <p:nvPr/>
        </p:nvGrpSpPr>
        <p:grpSpPr>
          <a:xfrm rot="0">
            <a:off x="3747839" y="5327727"/>
            <a:ext cx="1330128" cy="971362"/>
            <a:chOff x="0" y="0"/>
            <a:chExt cx="1773504" cy="1295149"/>
          </a:xfrm>
        </p:grpSpPr>
        <p:sp>
          <p:nvSpPr>
            <p:cNvPr name="Freeform 12" id="12"/>
            <p:cNvSpPr/>
            <p:nvPr/>
          </p:nvSpPr>
          <p:spPr>
            <a:xfrm flipH="false" flipV="false" rot="0">
              <a:off x="0" y="0"/>
              <a:ext cx="1773428" cy="1295146"/>
            </a:xfrm>
            <a:custGeom>
              <a:avLst/>
              <a:gdLst/>
              <a:ahLst/>
              <a:cxnLst/>
              <a:rect r="r" b="b" t="t" l="l"/>
              <a:pathLst>
                <a:path h="1295146" w="1773428">
                  <a:moveTo>
                    <a:pt x="353568" y="0"/>
                  </a:moveTo>
                  <a:lnTo>
                    <a:pt x="1419860" y="0"/>
                  </a:lnTo>
                  <a:cubicBezTo>
                    <a:pt x="1513586" y="0"/>
                    <a:pt x="1603629" y="37211"/>
                    <a:pt x="1669923" y="103505"/>
                  </a:cubicBezTo>
                  <a:cubicBezTo>
                    <a:pt x="1736217" y="169799"/>
                    <a:pt x="1773428" y="259715"/>
                    <a:pt x="1773428" y="353568"/>
                  </a:cubicBezTo>
                  <a:lnTo>
                    <a:pt x="1773428" y="941578"/>
                  </a:lnTo>
                  <a:cubicBezTo>
                    <a:pt x="1773428" y="1136904"/>
                    <a:pt x="1615059" y="1295146"/>
                    <a:pt x="1419860" y="1295146"/>
                  </a:cubicBezTo>
                  <a:lnTo>
                    <a:pt x="353568" y="1295146"/>
                  </a:lnTo>
                  <a:cubicBezTo>
                    <a:pt x="259842" y="1295146"/>
                    <a:pt x="169799" y="1257935"/>
                    <a:pt x="103505" y="1191641"/>
                  </a:cubicBezTo>
                  <a:cubicBezTo>
                    <a:pt x="37211" y="1125347"/>
                    <a:pt x="0" y="1035304"/>
                    <a:pt x="0" y="941578"/>
                  </a:cubicBezTo>
                  <a:lnTo>
                    <a:pt x="0" y="353568"/>
                  </a:lnTo>
                  <a:cubicBezTo>
                    <a:pt x="0" y="158369"/>
                    <a:pt x="158369" y="0"/>
                    <a:pt x="353568" y="0"/>
                  </a:cubicBezTo>
                  <a:close/>
                </a:path>
              </a:pathLst>
            </a:custGeom>
            <a:solidFill>
              <a:srgbClr val="BFBFBF"/>
            </a:solidFill>
          </p:spPr>
        </p:sp>
      </p:grpSp>
      <p:grpSp>
        <p:nvGrpSpPr>
          <p:cNvPr name="Group 13" id="13"/>
          <p:cNvGrpSpPr/>
          <p:nvPr/>
        </p:nvGrpSpPr>
        <p:grpSpPr>
          <a:xfrm rot="0">
            <a:off x="3747839" y="5110736"/>
            <a:ext cx="1330128" cy="1188353"/>
            <a:chOff x="0" y="0"/>
            <a:chExt cx="1773504" cy="1584471"/>
          </a:xfrm>
        </p:grpSpPr>
        <p:sp>
          <p:nvSpPr>
            <p:cNvPr name="Freeform 14" id="14"/>
            <p:cNvSpPr/>
            <p:nvPr/>
          </p:nvSpPr>
          <p:spPr>
            <a:xfrm flipH="false" flipV="false" rot="0">
              <a:off x="0" y="0"/>
              <a:ext cx="1773504" cy="1584471"/>
            </a:xfrm>
            <a:custGeom>
              <a:avLst/>
              <a:gdLst/>
              <a:ahLst/>
              <a:cxnLst/>
              <a:rect r="r" b="b" t="t" l="l"/>
              <a:pathLst>
                <a:path h="1584471" w="1773504">
                  <a:moveTo>
                    <a:pt x="0" y="0"/>
                  </a:moveTo>
                  <a:lnTo>
                    <a:pt x="1773504" y="0"/>
                  </a:lnTo>
                  <a:lnTo>
                    <a:pt x="1773504" y="1584471"/>
                  </a:lnTo>
                  <a:lnTo>
                    <a:pt x="0" y="1584471"/>
                  </a:lnTo>
                  <a:close/>
                </a:path>
              </a:pathLst>
            </a:custGeom>
            <a:solidFill>
              <a:srgbClr val="000000">
                <a:alpha val="0"/>
              </a:srgbClr>
            </a:solidFill>
          </p:spPr>
        </p:sp>
        <p:sp>
          <p:nvSpPr>
            <p:cNvPr name="TextBox 15" id="15"/>
            <p:cNvSpPr txBox="true"/>
            <p:nvPr/>
          </p:nvSpPr>
          <p:spPr>
            <a:xfrm>
              <a:off x="0" y="-57150"/>
              <a:ext cx="1773504" cy="1641621"/>
            </a:xfrm>
            <a:prstGeom prst="rect">
              <a:avLst/>
            </a:prstGeom>
          </p:spPr>
          <p:txBody>
            <a:bodyPr anchor="ctr" rtlCol="false" tIns="0" lIns="0" bIns="0" rIns="0"/>
            <a:lstStyle/>
            <a:p>
              <a:pPr algn="ctr">
                <a:lnSpc>
                  <a:spcPts val="3119"/>
                </a:lnSpc>
              </a:pPr>
              <a:r>
                <a:rPr lang="en-US" sz="2599" b="true">
                  <a:solidFill>
                    <a:srgbClr val="FFFFFF"/>
                  </a:solidFill>
                  <a:latin typeface="Arial Bold"/>
                  <a:ea typeface="Arial Bold"/>
                  <a:cs typeface="Arial Bold"/>
                  <a:sym typeface="Arial Bold"/>
                </a:rPr>
                <a:t>ERP</a:t>
              </a:r>
            </a:p>
          </p:txBody>
        </p:sp>
      </p:grpSp>
      <p:grpSp>
        <p:nvGrpSpPr>
          <p:cNvPr name="Group 16" id="16"/>
          <p:cNvGrpSpPr/>
          <p:nvPr/>
        </p:nvGrpSpPr>
        <p:grpSpPr>
          <a:xfrm rot="0">
            <a:off x="3747839" y="6476809"/>
            <a:ext cx="1330128" cy="971362"/>
            <a:chOff x="0" y="0"/>
            <a:chExt cx="1773504" cy="1295149"/>
          </a:xfrm>
        </p:grpSpPr>
        <p:sp>
          <p:nvSpPr>
            <p:cNvPr name="Freeform 17" id="17"/>
            <p:cNvSpPr/>
            <p:nvPr/>
          </p:nvSpPr>
          <p:spPr>
            <a:xfrm flipH="false" flipV="false" rot="0">
              <a:off x="0" y="0"/>
              <a:ext cx="1773428" cy="1295146"/>
            </a:xfrm>
            <a:custGeom>
              <a:avLst/>
              <a:gdLst/>
              <a:ahLst/>
              <a:cxnLst/>
              <a:rect r="r" b="b" t="t" l="l"/>
              <a:pathLst>
                <a:path h="1295146" w="1773428">
                  <a:moveTo>
                    <a:pt x="353568" y="0"/>
                  </a:moveTo>
                  <a:lnTo>
                    <a:pt x="1419860" y="0"/>
                  </a:lnTo>
                  <a:cubicBezTo>
                    <a:pt x="1513586" y="0"/>
                    <a:pt x="1603629" y="37211"/>
                    <a:pt x="1669923" y="103505"/>
                  </a:cubicBezTo>
                  <a:cubicBezTo>
                    <a:pt x="1736217" y="169799"/>
                    <a:pt x="1773428" y="259715"/>
                    <a:pt x="1773428" y="353568"/>
                  </a:cubicBezTo>
                  <a:lnTo>
                    <a:pt x="1773428" y="941578"/>
                  </a:lnTo>
                  <a:cubicBezTo>
                    <a:pt x="1773428" y="1136904"/>
                    <a:pt x="1615059" y="1295146"/>
                    <a:pt x="1419860" y="1295146"/>
                  </a:cubicBezTo>
                  <a:lnTo>
                    <a:pt x="353568" y="1295146"/>
                  </a:lnTo>
                  <a:cubicBezTo>
                    <a:pt x="259842" y="1295146"/>
                    <a:pt x="169799" y="1257935"/>
                    <a:pt x="103505" y="1191641"/>
                  </a:cubicBezTo>
                  <a:cubicBezTo>
                    <a:pt x="37211" y="1125347"/>
                    <a:pt x="0" y="1035304"/>
                    <a:pt x="0" y="941578"/>
                  </a:cubicBezTo>
                  <a:lnTo>
                    <a:pt x="0" y="353568"/>
                  </a:lnTo>
                  <a:cubicBezTo>
                    <a:pt x="0" y="158369"/>
                    <a:pt x="158369" y="0"/>
                    <a:pt x="353568" y="0"/>
                  </a:cubicBezTo>
                  <a:close/>
                </a:path>
              </a:pathLst>
            </a:custGeom>
            <a:solidFill>
              <a:srgbClr val="BFBFBF"/>
            </a:solidFill>
          </p:spPr>
        </p:sp>
      </p:grpSp>
      <p:grpSp>
        <p:nvGrpSpPr>
          <p:cNvPr name="Group 18" id="18"/>
          <p:cNvGrpSpPr/>
          <p:nvPr/>
        </p:nvGrpSpPr>
        <p:grpSpPr>
          <a:xfrm rot="0">
            <a:off x="3747839" y="6259818"/>
            <a:ext cx="1330128" cy="1188353"/>
            <a:chOff x="0" y="0"/>
            <a:chExt cx="1773504" cy="1584471"/>
          </a:xfrm>
        </p:grpSpPr>
        <p:sp>
          <p:nvSpPr>
            <p:cNvPr name="Freeform 19" id="19"/>
            <p:cNvSpPr/>
            <p:nvPr/>
          </p:nvSpPr>
          <p:spPr>
            <a:xfrm flipH="false" flipV="false" rot="0">
              <a:off x="0" y="0"/>
              <a:ext cx="1773504" cy="1584471"/>
            </a:xfrm>
            <a:custGeom>
              <a:avLst/>
              <a:gdLst/>
              <a:ahLst/>
              <a:cxnLst/>
              <a:rect r="r" b="b" t="t" l="l"/>
              <a:pathLst>
                <a:path h="1584471" w="1773504">
                  <a:moveTo>
                    <a:pt x="0" y="0"/>
                  </a:moveTo>
                  <a:lnTo>
                    <a:pt x="1773504" y="0"/>
                  </a:lnTo>
                  <a:lnTo>
                    <a:pt x="1773504" y="1584471"/>
                  </a:lnTo>
                  <a:lnTo>
                    <a:pt x="0" y="1584471"/>
                  </a:lnTo>
                  <a:close/>
                </a:path>
              </a:pathLst>
            </a:custGeom>
            <a:solidFill>
              <a:srgbClr val="000000">
                <a:alpha val="0"/>
              </a:srgbClr>
            </a:solidFill>
          </p:spPr>
        </p:sp>
        <p:sp>
          <p:nvSpPr>
            <p:cNvPr name="TextBox 20" id="20"/>
            <p:cNvSpPr txBox="true"/>
            <p:nvPr/>
          </p:nvSpPr>
          <p:spPr>
            <a:xfrm>
              <a:off x="0" y="-57150"/>
              <a:ext cx="1773504" cy="1641621"/>
            </a:xfrm>
            <a:prstGeom prst="rect">
              <a:avLst/>
            </a:prstGeom>
          </p:spPr>
          <p:txBody>
            <a:bodyPr anchor="ctr" rtlCol="false" tIns="0" lIns="0" bIns="0" rIns="0"/>
            <a:lstStyle/>
            <a:p>
              <a:pPr algn="ctr">
                <a:lnSpc>
                  <a:spcPts val="3119"/>
                </a:lnSpc>
              </a:pPr>
              <a:r>
                <a:rPr lang="en-US" sz="2599" b="true">
                  <a:solidFill>
                    <a:srgbClr val="FFFFFF"/>
                  </a:solidFill>
                  <a:latin typeface="Arial Bold"/>
                  <a:ea typeface="Arial Bold"/>
                  <a:cs typeface="Arial Bold"/>
                  <a:sym typeface="Arial Bold"/>
                </a:rPr>
                <a:t>FDC</a:t>
              </a:r>
            </a:p>
          </p:txBody>
        </p:sp>
      </p:grpSp>
      <p:sp>
        <p:nvSpPr>
          <p:cNvPr name="Freeform 21" id="21"/>
          <p:cNvSpPr/>
          <p:nvPr/>
        </p:nvSpPr>
        <p:spPr>
          <a:xfrm flipH="false" flipV="false" rot="0">
            <a:off x="5874312" y="5626405"/>
            <a:ext cx="947534" cy="1092544"/>
          </a:xfrm>
          <a:custGeom>
            <a:avLst/>
            <a:gdLst/>
            <a:ahLst/>
            <a:cxnLst/>
            <a:rect r="r" b="b" t="t" l="l"/>
            <a:pathLst>
              <a:path h="1092544" w="947534">
                <a:moveTo>
                  <a:pt x="0" y="0"/>
                </a:moveTo>
                <a:lnTo>
                  <a:pt x="947534" y="0"/>
                </a:lnTo>
                <a:lnTo>
                  <a:pt x="947534" y="1092544"/>
                </a:lnTo>
                <a:lnTo>
                  <a:pt x="0" y="1092544"/>
                </a:lnTo>
                <a:lnTo>
                  <a:pt x="0" y="0"/>
                </a:lnTo>
                <a:close/>
              </a:path>
            </a:pathLst>
          </a:custGeom>
          <a:blipFill>
            <a:blip r:embed="rId8">
              <a:extLst>
                <a:ext uri="{96DAC541-7B7A-43D3-8B79-37D633B846F1}">
                  <asvg:svgBlip xmlns:asvg="http://schemas.microsoft.com/office/drawing/2016/SVG/main" r:embed="rId9"/>
                </a:ext>
              </a:extLst>
            </a:blip>
            <a:stretch>
              <a:fillRect l="-132" t="0" r="-132" b="0"/>
            </a:stretch>
          </a:blipFill>
        </p:spPr>
      </p:sp>
      <p:sp>
        <p:nvSpPr>
          <p:cNvPr name="Freeform 22" id="22"/>
          <p:cNvSpPr/>
          <p:nvPr/>
        </p:nvSpPr>
        <p:spPr>
          <a:xfrm flipH="false" flipV="false" rot="0">
            <a:off x="6026712" y="5778805"/>
            <a:ext cx="947534" cy="1092544"/>
          </a:xfrm>
          <a:custGeom>
            <a:avLst/>
            <a:gdLst/>
            <a:ahLst/>
            <a:cxnLst/>
            <a:rect r="r" b="b" t="t" l="l"/>
            <a:pathLst>
              <a:path h="1092544" w="947534">
                <a:moveTo>
                  <a:pt x="0" y="0"/>
                </a:moveTo>
                <a:lnTo>
                  <a:pt x="947534" y="0"/>
                </a:lnTo>
                <a:lnTo>
                  <a:pt x="947534" y="1092544"/>
                </a:lnTo>
                <a:lnTo>
                  <a:pt x="0" y="1092544"/>
                </a:lnTo>
                <a:lnTo>
                  <a:pt x="0" y="0"/>
                </a:lnTo>
                <a:close/>
              </a:path>
            </a:pathLst>
          </a:custGeom>
          <a:blipFill>
            <a:blip r:embed="rId8">
              <a:extLst>
                <a:ext uri="{96DAC541-7B7A-43D3-8B79-37D633B846F1}">
                  <asvg:svgBlip xmlns:asvg="http://schemas.microsoft.com/office/drawing/2016/SVG/main" r:embed="rId9"/>
                </a:ext>
              </a:extLst>
            </a:blip>
            <a:stretch>
              <a:fillRect l="-132" t="0" r="-132" b="0"/>
            </a:stretch>
          </a:blipFill>
        </p:spPr>
      </p:sp>
      <p:sp>
        <p:nvSpPr>
          <p:cNvPr name="Freeform 23" id="23"/>
          <p:cNvSpPr/>
          <p:nvPr/>
        </p:nvSpPr>
        <p:spPr>
          <a:xfrm flipH="false" flipV="false" rot="0">
            <a:off x="6179112" y="5931205"/>
            <a:ext cx="947534" cy="1092544"/>
          </a:xfrm>
          <a:custGeom>
            <a:avLst/>
            <a:gdLst/>
            <a:ahLst/>
            <a:cxnLst/>
            <a:rect r="r" b="b" t="t" l="l"/>
            <a:pathLst>
              <a:path h="1092544" w="947534">
                <a:moveTo>
                  <a:pt x="0" y="0"/>
                </a:moveTo>
                <a:lnTo>
                  <a:pt x="947534" y="0"/>
                </a:lnTo>
                <a:lnTo>
                  <a:pt x="947534" y="1092544"/>
                </a:lnTo>
                <a:lnTo>
                  <a:pt x="0" y="1092544"/>
                </a:lnTo>
                <a:lnTo>
                  <a:pt x="0" y="0"/>
                </a:lnTo>
                <a:close/>
              </a:path>
            </a:pathLst>
          </a:custGeom>
          <a:blipFill>
            <a:blip r:embed="rId8">
              <a:extLst>
                <a:ext uri="{96DAC541-7B7A-43D3-8B79-37D633B846F1}">
                  <asvg:svgBlip xmlns:asvg="http://schemas.microsoft.com/office/drawing/2016/SVG/main" r:embed="rId9"/>
                </a:ext>
              </a:extLst>
            </a:blip>
            <a:stretch>
              <a:fillRect l="-132" t="0" r="-132" b="0"/>
            </a:stretch>
          </a:blipFill>
        </p:spPr>
      </p:sp>
      <p:grpSp>
        <p:nvGrpSpPr>
          <p:cNvPr name="Group 24" id="24"/>
          <p:cNvGrpSpPr/>
          <p:nvPr/>
        </p:nvGrpSpPr>
        <p:grpSpPr>
          <a:xfrm rot="0">
            <a:off x="7869595" y="4885013"/>
            <a:ext cx="2938955" cy="1414076"/>
            <a:chOff x="0" y="0"/>
            <a:chExt cx="3918607" cy="1885435"/>
          </a:xfrm>
        </p:grpSpPr>
        <p:sp>
          <p:nvSpPr>
            <p:cNvPr name="Freeform 25" id="25"/>
            <p:cNvSpPr/>
            <p:nvPr/>
          </p:nvSpPr>
          <p:spPr>
            <a:xfrm flipH="false" flipV="false" rot="0">
              <a:off x="0" y="0"/>
              <a:ext cx="3918585" cy="1885442"/>
            </a:xfrm>
            <a:custGeom>
              <a:avLst/>
              <a:gdLst/>
              <a:ahLst/>
              <a:cxnLst/>
              <a:rect r="r" b="b" t="t" l="l"/>
              <a:pathLst>
                <a:path h="1885442" w="3918585">
                  <a:moveTo>
                    <a:pt x="160020" y="0"/>
                  </a:moveTo>
                  <a:lnTo>
                    <a:pt x="3758565" y="0"/>
                  </a:lnTo>
                  <a:cubicBezTo>
                    <a:pt x="3800983" y="0"/>
                    <a:pt x="3841750" y="16891"/>
                    <a:pt x="3871722" y="46863"/>
                  </a:cubicBezTo>
                  <a:cubicBezTo>
                    <a:pt x="3901694" y="76835"/>
                    <a:pt x="3918585" y="117602"/>
                    <a:pt x="3918585" y="160020"/>
                  </a:cubicBezTo>
                  <a:lnTo>
                    <a:pt x="3918585" y="1725422"/>
                  </a:lnTo>
                  <a:cubicBezTo>
                    <a:pt x="3918585" y="1767840"/>
                    <a:pt x="3901694" y="1808607"/>
                    <a:pt x="3871722" y="1838579"/>
                  </a:cubicBezTo>
                  <a:cubicBezTo>
                    <a:pt x="3841750" y="1868551"/>
                    <a:pt x="3800983" y="1885442"/>
                    <a:pt x="3758565" y="1885442"/>
                  </a:cubicBezTo>
                  <a:lnTo>
                    <a:pt x="160020" y="1885442"/>
                  </a:lnTo>
                  <a:cubicBezTo>
                    <a:pt x="117602" y="1885442"/>
                    <a:pt x="76835" y="1868551"/>
                    <a:pt x="46863" y="1838579"/>
                  </a:cubicBezTo>
                  <a:cubicBezTo>
                    <a:pt x="16891" y="1808607"/>
                    <a:pt x="0" y="1767840"/>
                    <a:pt x="0" y="1725422"/>
                  </a:cubicBezTo>
                  <a:lnTo>
                    <a:pt x="0" y="160020"/>
                  </a:lnTo>
                  <a:cubicBezTo>
                    <a:pt x="0" y="117602"/>
                    <a:pt x="16891" y="76835"/>
                    <a:pt x="46863" y="46863"/>
                  </a:cubicBezTo>
                  <a:cubicBezTo>
                    <a:pt x="76835" y="16891"/>
                    <a:pt x="117602" y="0"/>
                    <a:pt x="160020" y="0"/>
                  </a:cubicBezTo>
                  <a:close/>
                </a:path>
              </a:pathLst>
            </a:custGeom>
            <a:solidFill>
              <a:srgbClr val="F3F3F3"/>
            </a:solidFill>
          </p:spPr>
        </p:sp>
      </p:grpSp>
      <p:grpSp>
        <p:nvGrpSpPr>
          <p:cNvPr name="Group 26" id="26"/>
          <p:cNvGrpSpPr/>
          <p:nvPr/>
        </p:nvGrpSpPr>
        <p:grpSpPr>
          <a:xfrm rot="0">
            <a:off x="7869595" y="4668021"/>
            <a:ext cx="2938955" cy="1631068"/>
            <a:chOff x="0" y="0"/>
            <a:chExt cx="3918607" cy="2174757"/>
          </a:xfrm>
        </p:grpSpPr>
        <p:sp>
          <p:nvSpPr>
            <p:cNvPr name="Freeform 27" id="27"/>
            <p:cNvSpPr/>
            <p:nvPr/>
          </p:nvSpPr>
          <p:spPr>
            <a:xfrm flipH="false" flipV="false" rot="0">
              <a:off x="0" y="0"/>
              <a:ext cx="3918607" cy="2174757"/>
            </a:xfrm>
            <a:custGeom>
              <a:avLst/>
              <a:gdLst/>
              <a:ahLst/>
              <a:cxnLst/>
              <a:rect r="r" b="b" t="t" l="l"/>
              <a:pathLst>
                <a:path h="2174757" w="3918607">
                  <a:moveTo>
                    <a:pt x="0" y="0"/>
                  </a:moveTo>
                  <a:lnTo>
                    <a:pt x="3918607" y="0"/>
                  </a:lnTo>
                  <a:lnTo>
                    <a:pt x="3918607" y="2174757"/>
                  </a:lnTo>
                  <a:lnTo>
                    <a:pt x="0" y="2174757"/>
                  </a:lnTo>
                  <a:close/>
                </a:path>
              </a:pathLst>
            </a:custGeom>
            <a:solidFill>
              <a:srgbClr val="000000">
                <a:alpha val="0"/>
              </a:srgbClr>
            </a:solidFill>
          </p:spPr>
        </p:sp>
        <p:sp>
          <p:nvSpPr>
            <p:cNvPr name="TextBox 28" id="28"/>
            <p:cNvSpPr txBox="true"/>
            <p:nvPr/>
          </p:nvSpPr>
          <p:spPr>
            <a:xfrm>
              <a:off x="0" y="-57150"/>
              <a:ext cx="3918607" cy="2231907"/>
            </a:xfrm>
            <a:prstGeom prst="rect">
              <a:avLst/>
            </a:prstGeom>
          </p:spPr>
          <p:txBody>
            <a:bodyPr anchor="ctr" rtlCol="false" tIns="0" lIns="0" bIns="0" rIns="0"/>
            <a:lstStyle/>
            <a:p>
              <a:pPr algn="ctr">
                <a:lnSpc>
                  <a:spcPts val="3119"/>
                </a:lnSpc>
              </a:pPr>
              <a:r>
                <a:rPr lang="en-US" sz="2599" b="true">
                  <a:solidFill>
                    <a:srgbClr val="000000"/>
                  </a:solidFill>
                  <a:latin typeface="Arial Bold"/>
                  <a:ea typeface="Arial Bold"/>
                  <a:cs typeface="Arial Bold"/>
                  <a:sym typeface="Arial Bold"/>
                </a:rPr>
                <a:t>Batch Layer</a:t>
              </a:r>
            </a:p>
          </p:txBody>
        </p:sp>
      </p:grpSp>
      <p:grpSp>
        <p:nvGrpSpPr>
          <p:cNvPr name="Group 29" id="29"/>
          <p:cNvGrpSpPr/>
          <p:nvPr/>
        </p:nvGrpSpPr>
        <p:grpSpPr>
          <a:xfrm rot="0">
            <a:off x="7869595" y="6697999"/>
            <a:ext cx="2938955" cy="1414076"/>
            <a:chOff x="0" y="0"/>
            <a:chExt cx="3918607" cy="1885435"/>
          </a:xfrm>
        </p:grpSpPr>
        <p:sp>
          <p:nvSpPr>
            <p:cNvPr name="Freeform 30" id="30"/>
            <p:cNvSpPr/>
            <p:nvPr/>
          </p:nvSpPr>
          <p:spPr>
            <a:xfrm flipH="false" flipV="false" rot="0">
              <a:off x="0" y="0"/>
              <a:ext cx="3918585" cy="1885442"/>
            </a:xfrm>
            <a:custGeom>
              <a:avLst/>
              <a:gdLst/>
              <a:ahLst/>
              <a:cxnLst/>
              <a:rect r="r" b="b" t="t" l="l"/>
              <a:pathLst>
                <a:path h="1885442" w="3918585">
                  <a:moveTo>
                    <a:pt x="160020" y="0"/>
                  </a:moveTo>
                  <a:lnTo>
                    <a:pt x="3758565" y="0"/>
                  </a:lnTo>
                  <a:cubicBezTo>
                    <a:pt x="3800983" y="0"/>
                    <a:pt x="3841750" y="16891"/>
                    <a:pt x="3871722" y="46863"/>
                  </a:cubicBezTo>
                  <a:cubicBezTo>
                    <a:pt x="3901694" y="76835"/>
                    <a:pt x="3918585" y="117602"/>
                    <a:pt x="3918585" y="160020"/>
                  </a:cubicBezTo>
                  <a:lnTo>
                    <a:pt x="3918585" y="1725422"/>
                  </a:lnTo>
                  <a:cubicBezTo>
                    <a:pt x="3918585" y="1767840"/>
                    <a:pt x="3901694" y="1808607"/>
                    <a:pt x="3871722" y="1838579"/>
                  </a:cubicBezTo>
                  <a:cubicBezTo>
                    <a:pt x="3841750" y="1868551"/>
                    <a:pt x="3800983" y="1885442"/>
                    <a:pt x="3758565" y="1885442"/>
                  </a:cubicBezTo>
                  <a:lnTo>
                    <a:pt x="160020" y="1885442"/>
                  </a:lnTo>
                  <a:cubicBezTo>
                    <a:pt x="117602" y="1885442"/>
                    <a:pt x="76835" y="1868551"/>
                    <a:pt x="46863" y="1838579"/>
                  </a:cubicBezTo>
                  <a:cubicBezTo>
                    <a:pt x="16891" y="1808607"/>
                    <a:pt x="0" y="1767840"/>
                    <a:pt x="0" y="1725422"/>
                  </a:cubicBezTo>
                  <a:lnTo>
                    <a:pt x="0" y="160020"/>
                  </a:lnTo>
                  <a:cubicBezTo>
                    <a:pt x="0" y="117602"/>
                    <a:pt x="16891" y="76835"/>
                    <a:pt x="46863" y="46863"/>
                  </a:cubicBezTo>
                  <a:cubicBezTo>
                    <a:pt x="76835" y="16891"/>
                    <a:pt x="117602" y="0"/>
                    <a:pt x="160020" y="0"/>
                  </a:cubicBezTo>
                  <a:close/>
                </a:path>
              </a:pathLst>
            </a:custGeom>
            <a:solidFill>
              <a:srgbClr val="F3F3F3"/>
            </a:solidFill>
          </p:spPr>
        </p:sp>
      </p:grpSp>
      <p:grpSp>
        <p:nvGrpSpPr>
          <p:cNvPr name="Group 31" id="31"/>
          <p:cNvGrpSpPr/>
          <p:nvPr/>
        </p:nvGrpSpPr>
        <p:grpSpPr>
          <a:xfrm rot="0">
            <a:off x="7869595" y="6481007"/>
            <a:ext cx="2938955" cy="1631068"/>
            <a:chOff x="0" y="0"/>
            <a:chExt cx="3918607" cy="2174757"/>
          </a:xfrm>
        </p:grpSpPr>
        <p:sp>
          <p:nvSpPr>
            <p:cNvPr name="Freeform 32" id="32"/>
            <p:cNvSpPr/>
            <p:nvPr/>
          </p:nvSpPr>
          <p:spPr>
            <a:xfrm flipH="false" flipV="false" rot="0">
              <a:off x="0" y="0"/>
              <a:ext cx="3918607" cy="2174757"/>
            </a:xfrm>
            <a:custGeom>
              <a:avLst/>
              <a:gdLst/>
              <a:ahLst/>
              <a:cxnLst/>
              <a:rect r="r" b="b" t="t" l="l"/>
              <a:pathLst>
                <a:path h="2174757" w="3918607">
                  <a:moveTo>
                    <a:pt x="0" y="0"/>
                  </a:moveTo>
                  <a:lnTo>
                    <a:pt x="3918607" y="0"/>
                  </a:lnTo>
                  <a:lnTo>
                    <a:pt x="3918607" y="2174757"/>
                  </a:lnTo>
                  <a:lnTo>
                    <a:pt x="0" y="2174757"/>
                  </a:lnTo>
                  <a:close/>
                </a:path>
              </a:pathLst>
            </a:custGeom>
            <a:solidFill>
              <a:srgbClr val="000000">
                <a:alpha val="0"/>
              </a:srgbClr>
            </a:solidFill>
          </p:spPr>
        </p:sp>
        <p:sp>
          <p:nvSpPr>
            <p:cNvPr name="TextBox 33" id="33"/>
            <p:cNvSpPr txBox="true"/>
            <p:nvPr/>
          </p:nvSpPr>
          <p:spPr>
            <a:xfrm>
              <a:off x="0" y="-57150"/>
              <a:ext cx="3918607" cy="2231907"/>
            </a:xfrm>
            <a:prstGeom prst="rect">
              <a:avLst/>
            </a:prstGeom>
          </p:spPr>
          <p:txBody>
            <a:bodyPr anchor="ctr" rtlCol="false" tIns="0" lIns="0" bIns="0" rIns="0"/>
            <a:lstStyle/>
            <a:p>
              <a:pPr algn="ctr">
                <a:lnSpc>
                  <a:spcPts val="3119"/>
                </a:lnSpc>
              </a:pPr>
              <a:r>
                <a:rPr lang="en-US" sz="2599" b="true">
                  <a:solidFill>
                    <a:srgbClr val="000000"/>
                  </a:solidFill>
                  <a:latin typeface="Arial Bold"/>
                  <a:ea typeface="Arial Bold"/>
                  <a:cs typeface="Arial Bold"/>
                  <a:sym typeface="Arial Bold"/>
                </a:rPr>
                <a:t>Speed Layer</a:t>
              </a:r>
            </a:p>
          </p:txBody>
        </p:sp>
      </p:grpSp>
      <p:sp>
        <p:nvSpPr>
          <p:cNvPr name="Freeform 34" id="34"/>
          <p:cNvSpPr/>
          <p:nvPr/>
        </p:nvSpPr>
        <p:spPr>
          <a:xfrm flipH="false" flipV="false" rot="0">
            <a:off x="11478284" y="4885013"/>
            <a:ext cx="1112240" cy="1409608"/>
          </a:xfrm>
          <a:custGeom>
            <a:avLst/>
            <a:gdLst/>
            <a:ahLst/>
            <a:cxnLst/>
            <a:rect r="r" b="b" t="t" l="l"/>
            <a:pathLst>
              <a:path h="1409608" w="1112240">
                <a:moveTo>
                  <a:pt x="0" y="0"/>
                </a:moveTo>
                <a:lnTo>
                  <a:pt x="1112240" y="0"/>
                </a:lnTo>
                <a:lnTo>
                  <a:pt x="1112240" y="1409608"/>
                </a:lnTo>
                <a:lnTo>
                  <a:pt x="0" y="1409608"/>
                </a:lnTo>
                <a:lnTo>
                  <a:pt x="0" y="0"/>
                </a:lnTo>
                <a:close/>
              </a:path>
            </a:pathLst>
          </a:custGeom>
          <a:blipFill>
            <a:blip r:embed="rId10">
              <a:extLst>
                <a:ext uri="{96DAC541-7B7A-43D3-8B79-37D633B846F1}">
                  <asvg:svgBlip xmlns:asvg="http://schemas.microsoft.com/office/drawing/2016/SVG/main" r:embed="rId11"/>
                </a:ext>
              </a:extLst>
            </a:blip>
            <a:stretch>
              <a:fillRect l="-94" t="0" r="-94" b="0"/>
            </a:stretch>
          </a:blipFill>
        </p:spPr>
      </p:sp>
      <p:grpSp>
        <p:nvGrpSpPr>
          <p:cNvPr name="Group 35" id="35"/>
          <p:cNvGrpSpPr/>
          <p:nvPr/>
        </p:nvGrpSpPr>
        <p:grpSpPr>
          <a:xfrm rot="0">
            <a:off x="3747839" y="7581521"/>
            <a:ext cx="1289891" cy="1133475"/>
            <a:chOff x="0" y="0"/>
            <a:chExt cx="1719855" cy="1511300"/>
          </a:xfrm>
        </p:grpSpPr>
        <p:sp>
          <p:nvSpPr>
            <p:cNvPr name="Freeform 36" id="36"/>
            <p:cNvSpPr/>
            <p:nvPr/>
          </p:nvSpPr>
          <p:spPr>
            <a:xfrm flipH="false" flipV="false" rot="0">
              <a:off x="0" y="0"/>
              <a:ext cx="1719855" cy="1511300"/>
            </a:xfrm>
            <a:custGeom>
              <a:avLst/>
              <a:gdLst/>
              <a:ahLst/>
              <a:cxnLst/>
              <a:rect r="r" b="b" t="t" l="l"/>
              <a:pathLst>
                <a:path h="1511300" w="1719855">
                  <a:moveTo>
                    <a:pt x="0" y="0"/>
                  </a:moveTo>
                  <a:lnTo>
                    <a:pt x="1719855" y="0"/>
                  </a:lnTo>
                  <a:lnTo>
                    <a:pt x="1719855" y="1511300"/>
                  </a:lnTo>
                  <a:lnTo>
                    <a:pt x="0" y="1511300"/>
                  </a:lnTo>
                  <a:close/>
                </a:path>
              </a:pathLst>
            </a:custGeom>
            <a:solidFill>
              <a:srgbClr val="000000">
                <a:alpha val="0"/>
              </a:srgbClr>
            </a:solidFill>
          </p:spPr>
        </p:sp>
        <p:sp>
          <p:nvSpPr>
            <p:cNvPr name="TextBox 37" id="37"/>
            <p:cNvSpPr txBox="true"/>
            <p:nvPr/>
          </p:nvSpPr>
          <p:spPr>
            <a:xfrm>
              <a:off x="0" y="-47625"/>
              <a:ext cx="1719855" cy="1558925"/>
            </a:xfrm>
            <a:prstGeom prst="rect">
              <a:avLst/>
            </a:prstGeom>
          </p:spPr>
          <p:txBody>
            <a:bodyPr anchor="t" rtlCol="false" tIns="0" lIns="0" bIns="0" rIns="0"/>
            <a:lstStyle/>
            <a:p>
              <a:pPr algn="ctr">
                <a:lnSpc>
                  <a:spcPts val="2879"/>
                </a:lnSpc>
              </a:pPr>
              <a:r>
                <a:rPr lang="en-US" sz="2399" b="true">
                  <a:solidFill>
                    <a:srgbClr val="000000"/>
                  </a:solidFill>
                  <a:latin typeface="Arial Bold"/>
                  <a:ea typeface="Arial Bold"/>
                  <a:cs typeface="Arial Bold"/>
                  <a:sym typeface="Arial Bold"/>
                </a:rPr>
                <a:t>.</a:t>
              </a:r>
            </a:p>
            <a:p>
              <a:pPr algn="ctr">
                <a:lnSpc>
                  <a:spcPts val="2879"/>
                </a:lnSpc>
              </a:pPr>
              <a:r>
                <a:rPr lang="en-US" sz="2399" b="true">
                  <a:solidFill>
                    <a:srgbClr val="000000"/>
                  </a:solidFill>
                  <a:latin typeface="Arial Bold"/>
                  <a:ea typeface="Arial Bold"/>
                  <a:cs typeface="Arial Bold"/>
                  <a:sym typeface="Arial Bold"/>
                </a:rPr>
                <a:t>.</a:t>
              </a:r>
            </a:p>
            <a:p>
              <a:pPr algn="ctr">
                <a:lnSpc>
                  <a:spcPts val="2879"/>
                </a:lnSpc>
              </a:pPr>
              <a:r>
                <a:rPr lang="en-US" sz="2399" b="true">
                  <a:solidFill>
                    <a:srgbClr val="000000"/>
                  </a:solidFill>
                  <a:latin typeface="Arial Bold"/>
                  <a:ea typeface="Arial Bold"/>
                  <a:cs typeface="Arial Bold"/>
                  <a:sym typeface="Arial Bold"/>
                </a:rPr>
                <a:t>.</a:t>
              </a:r>
            </a:p>
          </p:txBody>
        </p:sp>
      </p:grpSp>
      <p:sp>
        <p:nvSpPr>
          <p:cNvPr name="Freeform 38" id="38"/>
          <p:cNvSpPr/>
          <p:nvPr/>
        </p:nvSpPr>
        <p:spPr>
          <a:xfrm flipH="false" flipV="false" rot="0">
            <a:off x="11478284" y="6697999"/>
            <a:ext cx="1112240" cy="1409608"/>
          </a:xfrm>
          <a:custGeom>
            <a:avLst/>
            <a:gdLst/>
            <a:ahLst/>
            <a:cxnLst/>
            <a:rect r="r" b="b" t="t" l="l"/>
            <a:pathLst>
              <a:path h="1409608" w="1112240">
                <a:moveTo>
                  <a:pt x="0" y="0"/>
                </a:moveTo>
                <a:lnTo>
                  <a:pt x="1112240" y="0"/>
                </a:lnTo>
                <a:lnTo>
                  <a:pt x="1112240" y="1409608"/>
                </a:lnTo>
                <a:lnTo>
                  <a:pt x="0" y="1409608"/>
                </a:lnTo>
                <a:lnTo>
                  <a:pt x="0" y="0"/>
                </a:lnTo>
                <a:close/>
              </a:path>
            </a:pathLst>
          </a:custGeom>
          <a:blipFill>
            <a:blip r:embed="rId10">
              <a:extLst>
                <a:ext uri="{96DAC541-7B7A-43D3-8B79-37D633B846F1}">
                  <asvg:svgBlip xmlns:asvg="http://schemas.microsoft.com/office/drawing/2016/SVG/main" r:embed="rId11"/>
                </a:ext>
              </a:extLst>
            </a:blip>
            <a:stretch>
              <a:fillRect l="-94" t="0" r="-94" b="0"/>
            </a:stretch>
          </a:blipFill>
        </p:spPr>
      </p:sp>
      <p:grpSp>
        <p:nvGrpSpPr>
          <p:cNvPr name="Group 39" id="39"/>
          <p:cNvGrpSpPr/>
          <p:nvPr/>
        </p:nvGrpSpPr>
        <p:grpSpPr>
          <a:xfrm rot="0">
            <a:off x="10913325" y="8110262"/>
            <a:ext cx="2242157" cy="571500"/>
            <a:chOff x="0" y="0"/>
            <a:chExt cx="2989543" cy="762000"/>
          </a:xfrm>
        </p:grpSpPr>
        <p:sp>
          <p:nvSpPr>
            <p:cNvPr name="Freeform 40" id="40"/>
            <p:cNvSpPr/>
            <p:nvPr/>
          </p:nvSpPr>
          <p:spPr>
            <a:xfrm flipH="false" flipV="false" rot="0">
              <a:off x="0" y="0"/>
              <a:ext cx="2989543" cy="762000"/>
            </a:xfrm>
            <a:custGeom>
              <a:avLst/>
              <a:gdLst/>
              <a:ahLst/>
              <a:cxnLst/>
              <a:rect r="r" b="b" t="t" l="l"/>
              <a:pathLst>
                <a:path h="762000" w="2989543">
                  <a:moveTo>
                    <a:pt x="0" y="0"/>
                  </a:moveTo>
                  <a:lnTo>
                    <a:pt x="2989543" y="0"/>
                  </a:lnTo>
                  <a:lnTo>
                    <a:pt x="2989543" y="762000"/>
                  </a:lnTo>
                  <a:lnTo>
                    <a:pt x="0" y="762000"/>
                  </a:lnTo>
                  <a:close/>
                </a:path>
              </a:pathLst>
            </a:custGeom>
            <a:solidFill>
              <a:srgbClr val="000000">
                <a:alpha val="0"/>
              </a:srgbClr>
            </a:solidFill>
          </p:spPr>
        </p:sp>
        <p:sp>
          <p:nvSpPr>
            <p:cNvPr name="TextBox 41" id="41"/>
            <p:cNvSpPr txBox="true"/>
            <p:nvPr/>
          </p:nvSpPr>
          <p:spPr>
            <a:xfrm>
              <a:off x="0" y="-38100"/>
              <a:ext cx="2989543" cy="800100"/>
            </a:xfrm>
            <a:prstGeom prst="rect">
              <a:avLst/>
            </a:prstGeom>
          </p:spPr>
          <p:txBody>
            <a:bodyPr anchor="t" rtlCol="false" tIns="0" lIns="0" bIns="0" rIns="0"/>
            <a:lstStyle/>
            <a:p>
              <a:pPr algn="ctr">
                <a:lnSpc>
                  <a:spcPts val="2160"/>
                </a:lnSpc>
              </a:pPr>
              <a:r>
                <a:rPr lang="en-US" sz="1800" b="true">
                  <a:solidFill>
                    <a:srgbClr val="000000"/>
                  </a:solidFill>
                  <a:latin typeface="Arial Bold"/>
                  <a:ea typeface="Arial Bold"/>
                  <a:cs typeface="Arial Bold"/>
                  <a:sym typeface="Arial Bold"/>
                </a:rPr>
                <a:t>Operation Data Store</a:t>
              </a:r>
            </a:p>
          </p:txBody>
        </p:sp>
      </p:grpSp>
      <p:grpSp>
        <p:nvGrpSpPr>
          <p:cNvPr name="Group 42" id="42"/>
          <p:cNvGrpSpPr/>
          <p:nvPr/>
        </p:nvGrpSpPr>
        <p:grpSpPr>
          <a:xfrm rot="0">
            <a:off x="5058917" y="4645275"/>
            <a:ext cx="834445" cy="1698852"/>
            <a:chOff x="0" y="0"/>
            <a:chExt cx="1112593" cy="2265136"/>
          </a:xfrm>
        </p:grpSpPr>
        <p:sp>
          <p:nvSpPr>
            <p:cNvPr name="Freeform 43" id="43"/>
            <p:cNvSpPr/>
            <p:nvPr/>
          </p:nvSpPr>
          <p:spPr>
            <a:xfrm flipH="false" flipV="false" rot="0">
              <a:off x="2540" y="14478"/>
              <a:ext cx="812673" cy="2389759"/>
            </a:xfrm>
            <a:custGeom>
              <a:avLst/>
              <a:gdLst/>
              <a:ahLst/>
              <a:cxnLst/>
              <a:rect r="r" b="b" t="t" l="l"/>
              <a:pathLst>
                <a:path h="2389759" w="812673">
                  <a:moveTo>
                    <a:pt x="89662" y="91567"/>
                  </a:moveTo>
                  <a:lnTo>
                    <a:pt x="111633" y="137414"/>
                  </a:lnTo>
                  <a:lnTo>
                    <a:pt x="65786" y="159385"/>
                  </a:lnTo>
                  <a:lnTo>
                    <a:pt x="43815" y="113538"/>
                  </a:lnTo>
                  <a:close/>
                  <a:moveTo>
                    <a:pt x="87757" y="205105"/>
                  </a:moveTo>
                  <a:lnTo>
                    <a:pt x="109728" y="250952"/>
                  </a:lnTo>
                  <a:lnTo>
                    <a:pt x="87757" y="205105"/>
                  </a:lnTo>
                  <a:close/>
                  <a:moveTo>
                    <a:pt x="131699" y="296672"/>
                  </a:moveTo>
                  <a:lnTo>
                    <a:pt x="153670" y="342519"/>
                  </a:lnTo>
                  <a:lnTo>
                    <a:pt x="107823" y="364490"/>
                  </a:lnTo>
                  <a:lnTo>
                    <a:pt x="85852" y="318643"/>
                  </a:lnTo>
                  <a:close/>
                  <a:moveTo>
                    <a:pt x="129794" y="410210"/>
                  </a:moveTo>
                  <a:lnTo>
                    <a:pt x="151765" y="456057"/>
                  </a:lnTo>
                  <a:lnTo>
                    <a:pt x="105918" y="478028"/>
                  </a:lnTo>
                  <a:lnTo>
                    <a:pt x="83947" y="432181"/>
                  </a:lnTo>
                  <a:close/>
                  <a:moveTo>
                    <a:pt x="265430" y="457962"/>
                  </a:moveTo>
                  <a:lnTo>
                    <a:pt x="287401" y="503809"/>
                  </a:lnTo>
                  <a:lnTo>
                    <a:pt x="241554" y="525780"/>
                  </a:lnTo>
                  <a:lnTo>
                    <a:pt x="219583" y="479933"/>
                  </a:lnTo>
                  <a:close/>
                  <a:moveTo>
                    <a:pt x="263525" y="571500"/>
                  </a:moveTo>
                  <a:lnTo>
                    <a:pt x="285496" y="617347"/>
                  </a:lnTo>
                  <a:lnTo>
                    <a:pt x="239649" y="639318"/>
                  </a:lnTo>
                  <a:lnTo>
                    <a:pt x="217678" y="593471"/>
                  </a:lnTo>
                  <a:close/>
                  <a:moveTo>
                    <a:pt x="261620" y="685038"/>
                  </a:moveTo>
                  <a:lnTo>
                    <a:pt x="283591" y="730885"/>
                  </a:lnTo>
                  <a:lnTo>
                    <a:pt x="237744" y="752856"/>
                  </a:lnTo>
                  <a:lnTo>
                    <a:pt x="215773" y="707009"/>
                  </a:lnTo>
                  <a:close/>
                  <a:moveTo>
                    <a:pt x="259715" y="798576"/>
                  </a:moveTo>
                  <a:lnTo>
                    <a:pt x="281686" y="844423"/>
                  </a:lnTo>
                  <a:lnTo>
                    <a:pt x="235839" y="866394"/>
                  </a:lnTo>
                  <a:lnTo>
                    <a:pt x="213868" y="820547"/>
                  </a:lnTo>
                  <a:close/>
                  <a:moveTo>
                    <a:pt x="257810" y="912114"/>
                  </a:moveTo>
                  <a:lnTo>
                    <a:pt x="279781" y="957961"/>
                  </a:lnTo>
                  <a:lnTo>
                    <a:pt x="233934" y="979932"/>
                  </a:lnTo>
                  <a:lnTo>
                    <a:pt x="211963" y="934085"/>
                  </a:lnTo>
                  <a:close/>
                  <a:moveTo>
                    <a:pt x="255905" y="1025652"/>
                  </a:moveTo>
                  <a:lnTo>
                    <a:pt x="277876" y="1071499"/>
                  </a:lnTo>
                  <a:lnTo>
                    <a:pt x="232029" y="1093470"/>
                  </a:lnTo>
                  <a:lnTo>
                    <a:pt x="439293" y="938022"/>
                  </a:lnTo>
                  <a:close/>
                  <a:moveTo>
                    <a:pt x="483235" y="1029589"/>
                  </a:moveTo>
                  <a:lnTo>
                    <a:pt x="505206" y="1075436"/>
                  </a:lnTo>
                  <a:lnTo>
                    <a:pt x="459359" y="1097407"/>
                  </a:lnTo>
                  <a:lnTo>
                    <a:pt x="437388" y="1051560"/>
                  </a:lnTo>
                  <a:close/>
                  <a:moveTo>
                    <a:pt x="481330" y="1143127"/>
                  </a:moveTo>
                  <a:lnTo>
                    <a:pt x="503301" y="1188974"/>
                  </a:lnTo>
                  <a:lnTo>
                    <a:pt x="457454" y="1210945"/>
                  </a:lnTo>
                  <a:lnTo>
                    <a:pt x="435483" y="1165098"/>
                  </a:lnTo>
                  <a:close/>
                  <a:moveTo>
                    <a:pt x="479425" y="1256665"/>
                  </a:moveTo>
                  <a:lnTo>
                    <a:pt x="501396" y="1302512"/>
                  </a:lnTo>
                  <a:lnTo>
                    <a:pt x="455549" y="1324483"/>
                  </a:lnTo>
                  <a:lnTo>
                    <a:pt x="433578" y="1278636"/>
                  </a:lnTo>
                  <a:close/>
                  <a:moveTo>
                    <a:pt x="477520" y="1370203"/>
                  </a:moveTo>
                  <a:lnTo>
                    <a:pt x="499491" y="1416050"/>
                  </a:lnTo>
                  <a:lnTo>
                    <a:pt x="453644" y="1438021"/>
                  </a:lnTo>
                  <a:lnTo>
                    <a:pt x="431673" y="1392174"/>
                  </a:lnTo>
                  <a:close/>
                  <a:moveTo>
                    <a:pt x="475615" y="1483741"/>
                  </a:moveTo>
                  <a:lnTo>
                    <a:pt x="497586" y="1529588"/>
                  </a:lnTo>
                  <a:lnTo>
                    <a:pt x="451739" y="1551559"/>
                  </a:lnTo>
                  <a:lnTo>
                    <a:pt x="429768" y="1505712"/>
                  </a:lnTo>
                  <a:close/>
                  <a:moveTo>
                    <a:pt x="473710" y="1597279"/>
                  </a:moveTo>
                  <a:lnTo>
                    <a:pt x="495681" y="1643126"/>
                  </a:lnTo>
                  <a:lnTo>
                    <a:pt x="449834" y="1665097"/>
                  </a:lnTo>
                  <a:lnTo>
                    <a:pt x="427863" y="1619250"/>
                  </a:lnTo>
                  <a:close/>
                  <a:moveTo>
                    <a:pt x="471805" y="1710817"/>
                  </a:moveTo>
                  <a:lnTo>
                    <a:pt x="493776" y="1756664"/>
                  </a:lnTo>
                  <a:lnTo>
                    <a:pt x="447929" y="1778635"/>
                  </a:lnTo>
                  <a:lnTo>
                    <a:pt x="746760" y="1579372"/>
                  </a:lnTo>
                  <a:close/>
                  <a:moveTo>
                    <a:pt x="790702" y="1670939"/>
                  </a:moveTo>
                  <a:lnTo>
                    <a:pt x="812673" y="1716786"/>
                  </a:lnTo>
                  <a:lnTo>
                    <a:pt x="766826" y="1738757"/>
                  </a:lnTo>
                  <a:lnTo>
                    <a:pt x="744855" y="1692910"/>
                  </a:lnTo>
                  <a:close/>
                  <a:moveTo>
                    <a:pt x="788797" y="1784477"/>
                  </a:moveTo>
                  <a:lnTo>
                    <a:pt x="810768" y="1830324"/>
                  </a:lnTo>
                  <a:lnTo>
                    <a:pt x="764921" y="1852295"/>
                  </a:lnTo>
                  <a:lnTo>
                    <a:pt x="742950" y="1806448"/>
                  </a:lnTo>
                  <a:close/>
                  <a:moveTo>
                    <a:pt x="786892" y="1898015"/>
                  </a:moveTo>
                  <a:lnTo>
                    <a:pt x="808863" y="1943862"/>
                  </a:lnTo>
                  <a:lnTo>
                    <a:pt x="763016" y="1965833"/>
                  </a:lnTo>
                  <a:lnTo>
                    <a:pt x="741045" y="1919986"/>
                  </a:lnTo>
                  <a:close/>
                  <a:moveTo>
                    <a:pt x="784987" y="2011553"/>
                  </a:moveTo>
                  <a:lnTo>
                    <a:pt x="806958" y="2057400"/>
                  </a:lnTo>
                  <a:lnTo>
                    <a:pt x="761111" y="2079371"/>
                  </a:lnTo>
                  <a:lnTo>
                    <a:pt x="739140" y="2033524"/>
                  </a:lnTo>
                  <a:close/>
                  <a:moveTo>
                    <a:pt x="783082" y="2125091"/>
                  </a:moveTo>
                  <a:lnTo>
                    <a:pt x="805053" y="2170938"/>
                  </a:lnTo>
                  <a:lnTo>
                    <a:pt x="759206" y="2192909"/>
                  </a:lnTo>
                  <a:lnTo>
                    <a:pt x="737235" y="2147062"/>
                  </a:lnTo>
                  <a:close/>
                  <a:moveTo>
                    <a:pt x="781177" y="2238629"/>
                  </a:moveTo>
                  <a:lnTo>
                    <a:pt x="803148" y="2284476"/>
                  </a:lnTo>
                  <a:lnTo>
                    <a:pt x="757301" y="2306447"/>
                  </a:lnTo>
                  <a:lnTo>
                    <a:pt x="735330" y="2260600"/>
                  </a:lnTo>
                  <a:close/>
                  <a:moveTo>
                    <a:pt x="779272" y="2352167"/>
                  </a:moveTo>
                  <a:lnTo>
                    <a:pt x="786765" y="2367788"/>
                  </a:lnTo>
                  <a:lnTo>
                    <a:pt x="740918" y="2389759"/>
                  </a:lnTo>
                  <a:lnTo>
                    <a:pt x="733425" y="2374138"/>
                  </a:lnTo>
                  <a:close/>
                  <a:moveTo>
                    <a:pt x="45720" y="0"/>
                  </a:moveTo>
                  <a:lnTo>
                    <a:pt x="67691" y="45720"/>
                  </a:lnTo>
                  <a:lnTo>
                    <a:pt x="21971" y="67691"/>
                  </a:lnTo>
                  <a:lnTo>
                    <a:pt x="0" y="21844"/>
                  </a:lnTo>
                  <a:close/>
                </a:path>
              </a:pathLst>
            </a:custGeom>
            <a:solidFill>
              <a:srgbClr val="9E9E9E"/>
            </a:solidFill>
          </p:spPr>
        </p:sp>
      </p:grpSp>
      <p:grpSp>
        <p:nvGrpSpPr>
          <p:cNvPr name="Group 44" id="44"/>
          <p:cNvGrpSpPr/>
          <p:nvPr/>
        </p:nvGrpSpPr>
        <p:grpSpPr>
          <a:xfrm rot="0">
            <a:off x="5058917" y="5794358"/>
            <a:ext cx="834445" cy="549769"/>
            <a:chOff x="0" y="0"/>
            <a:chExt cx="1112593" cy="733025"/>
          </a:xfrm>
        </p:grpSpPr>
        <p:sp>
          <p:nvSpPr>
            <p:cNvPr name="Freeform 45" id="45"/>
            <p:cNvSpPr/>
            <p:nvPr/>
          </p:nvSpPr>
          <p:spPr>
            <a:xfrm flipH="false" flipV="false" rot="0">
              <a:off x="11684" y="4064"/>
              <a:ext cx="897128" cy="1024128"/>
            </a:xfrm>
            <a:custGeom>
              <a:avLst/>
              <a:gdLst/>
              <a:ahLst/>
              <a:cxnLst/>
              <a:rect r="r" b="b" t="t" l="l"/>
              <a:pathLst>
                <a:path h="1024128" w="897128">
                  <a:moveTo>
                    <a:pt x="112903" y="54864"/>
                  </a:moveTo>
                  <a:lnTo>
                    <a:pt x="155702" y="82296"/>
                  </a:lnTo>
                  <a:lnTo>
                    <a:pt x="128270" y="125095"/>
                  </a:lnTo>
                  <a:lnTo>
                    <a:pt x="85471" y="97663"/>
                  </a:lnTo>
                  <a:close/>
                  <a:moveTo>
                    <a:pt x="170942" y="152527"/>
                  </a:moveTo>
                  <a:lnTo>
                    <a:pt x="213741" y="179959"/>
                  </a:lnTo>
                  <a:lnTo>
                    <a:pt x="186309" y="222758"/>
                  </a:lnTo>
                  <a:lnTo>
                    <a:pt x="143510" y="195326"/>
                  </a:lnTo>
                  <a:close/>
                  <a:moveTo>
                    <a:pt x="228981" y="250190"/>
                  </a:moveTo>
                  <a:lnTo>
                    <a:pt x="271780" y="277622"/>
                  </a:lnTo>
                  <a:lnTo>
                    <a:pt x="244348" y="320421"/>
                  </a:lnTo>
                  <a:lnTo>
                    <a:pt x="201549" y="292989"/>
                  </a:lnTo>
                  <a:close/>
                  <a:moveTo>
                    <a:pt x="369316" y="219710"/>
                  </a:moveTo>
                  <a:lnTo>
                    <a:pt x="412115" y="247142"/>
                  </a:lnTo>
                  <a:lnTo>
                    <a:pt x="384683" y="289941"/>
                  </a:lnTo>
                  <a:lnTo>
                    <a:pt x="341884" y="262509"/>
                  </a:lnTo>
                  <a:close/>
                  <a:moveTo>
                    <a:pt x="427355" y="317373"/>
                  </a:moveTo>
                  <a:lnTo>
                    <a:pt x="497586" y="302006"/>
                  </a:lnTo>
                  <a:lnTo>
                    <a:pt x="470154" y="344805"/>
                  </a:lnTo>
                  <a:lnTo>
                    <a:pt x="427355" y="317373"/>
                  </a:lnTo>
                  <a:close/>
                  <a:moveTo>
                    <a:pt x="512826" y="372237"/>
                  </a:moveTo>
                  <a:lnTo>
                    <a:pt x="555625" y="399669"/>
                  </a:lnTo>
                  <a:lnTo>
                    <a:pt x="528193" y="442468"/>
                  </a:lnTo>
                  <a:lnTo>
                    <a:pt x="485394" y="415036"/>
                  </a:lnTo>
                  <a:close/>
                  <a:moveTo>
                    <a:pt x="570865" y="469900"/>
                  </a:moveTo>
                  <a:lnTo>
                    <a:pt x="613664" y="497332"/>
                  </a:lnTo>
                  <a:lnTo>
                    <a:pt x="586232" y="540131"/>
                  </a:lnTo>
                  <a:lnTo>
                    <a:pt x="543433" y="512699"/>
                  </a:lnTo>
                  <a:close/>
                  <a:moveTo>
                    <a:pt x="628904" y="567563"/>
                  </a:moveTo>
                  <a:lnTo>
                    <a:pt x="671703" y="594995"/>
                  </a:lnTo>
                  <a:lnTo>
                    <a:pt x="644271" y="637794"/>
                  </a:lnTo>
                  <a:lnTo>
                    <a:pt x="601472" y="610362"/>
                  </a:lnTo>
                  <a:close/>
                  <a:moveTo>
                    <a:pt x="686943" y="665226"/>
                  </a:moveTo>
                  <a:lnTo>
                    <a:pt x="729742" y="692658"/>
                  </a:lnTo>
                  <a:lnTo>
                    <a:pt x="702310" y="735457"/>
                  </a:lnTo>
                  <a:lnTo>
                    <a:pt x="659511" y="708025"/>
                  </a:lnTo>
                  <a:close/>
                  <a:moveTo>
                    <a:pt x="744982" y="762889"/>
                  </a:moveTo>
                  <a:lnTo>
                    <a:pt x="787781" y="790321"/>
                  </a:lnTo>
                  <a:lnTo>
                    <a:pt x="760349" y="833120"/>
                  </a:lnTo>
                  <a:lnTo>
                    <a:pt x="717550" y="805688"/>
                  </a:lnTo>
                  <a:close/>
                  <a:moveTo>
                    <a:pt x="803021" y="860552"/>
                  </a:moveTo>
                  <a:lnTo>
                    <a:pt x="845820" y="887984"/>
                  </a:lnTo>
                  <a:lnTo>
                    <a:pt x="818388" y="930783"/>
                  </a:lnTo>
                  <a:lnTo>
                    <a:pt x="775589" y="903351"/>
                  </a:lnTo>
                  <a:close/>
                  <a:moveTo>
                    <a:pt x="861060" y="958215"/>
                  </a:moveTo>
                  <a:lnTo>
                    <a:pt x="897128" y="981329"/>
                  </a:lnTo>
                  <a:lnTo>
                    <a:pt x="869696" y="1024128"/>
                  </a:lnTo>
                  <a:lnTo>
                    <a:pt x="833628" y="1001014"/>
                  </a:lnTo>
                  <a:close/>
                  <a:moveTo>
                    <a:pt x="27432" y="0"/>
                  </a:moveTo>
                  <a:lnTo>
                    <a:pt x="70231" y="27432"/>
                  </a:lnTo>
                  <a:lnTo>
                    <a:pt x="42672" y="70104"/>
                  </a:lnTo>
                  <a:lnTo>
                    <a:pt x="0" y="42672"/>
                  </a:lnTo>
                  <a:close/>
                </a:path>
              </a:pathLst>
            </a:custGeom>
            <a:solidFill>
              <a:srgbClr val="9E9E9E"/>
            </a:solidFill>
          </p:spPr>
        </p:sp>
      </p:grpSp>
      <p:grpSp>
        <p:nvGrpSpPr>
          <p:cNvPr name="Group 46" id="46"/>
          <p:cNvGrpSpPr/>
          <p:nvPr/>
        </p:nvGrpSpPr>
        <p:grpSpPr>
          <a:xfrm rot="0">
            <a:off x="5058917" y="6306027"/>
            <a:ext cx="834445" cy="675513"/>
            <a:chOff x="0" y="0"/>
            <a:chExt cx="1112593" cy="900684"/>
          </a:xfrm>
        </p:grpSpPr>
        <p:sp>
          <p:nvSpPr>
            <p:cNvPr name="Freeform 47" id="47"/>
            <p:cNvSpPr/>
            <p:nvPr/>
          </p:nvSpPr>
          <p:spPr>
            <a:xfrm flipH="false" flipV="false" rot="0">
              <a:off x="9525" y="5588"/>
              <a:ext cx="1412875" cy="889508"/>
            </a:xfrm>
            <a:custGeom>
              <a:avLst/>
              <a:gdLst/>
              <a:ahLst/>
              <a:cxnLst/>
              <a:rect r="r" b="b" t="t" l="l"/>
              <a:pathLst>
                <a:path h="889508" w="1412875">
                  <a:moveTo>
                    <a:pt x="79375" y="786384"/>
                  </a:moveTo>
                  <a:lnTo>
                    <a:pt x="118999" y="754634"/>
                  </a:lnTo>
                  <a:lnTo>
                    <a:pt x="150749" y="794258"/>
                  </a:lnTo>
                  <a:lnTo>
                    <a:pt x="111125" y="826008"/>
                  </a:lnTo>
                  <a:close/>
                  <a:moveTo>
                    <a:pt x="190500" y="762508"/>
                  </a:moveTo>
                  <a:lnTo>
                    <a:pt x="230124" y="730758"/>
                  </a:lnTo>
                  <a:lnTo>
                    <a:pt x="261874" y="770382"/>
                  </a:lnTo>
                  <a:lnTo>
                    <a:pt x="222250" y="802132"/>
                  </a:lnTo>
                  <a:close/>
                  <a:moveTo>
                    <a:pt x="301625" y="738632"/>
                  </a:moveTo>
                  <a:lnTo>
                    <a:pt x="341249" y="706882"/>
                  </a:lnTo>
                  <a:lnTo>
                    <a:pt x="372999" y="746506"/>
                  </a:lnTo>
                  <a:lnTo>
                    <a:pt x="333375" y="778256"/>
                  </a:lnTo>
                  <a:close/>
                  <a:moveTo>
                    <a:pt x="412750" y="714756"/>
                  </a:moveTo>
                  <a:lnTo>
                    <a:pt x="452374" y="683006"/>
                  </a:lnTo>
                  <a:lnTo>
                    <a:pt x="484124" y="722630"/>
                  </a:lnTo>
                  <a:lnTo>
                    <a:pt x="444500" y="754380"/>
                  </a:lnTo>
                  <a:close/>
                  <a:moveTo>
                    <a:pt x="523875" y="690880"/>
                  </a:moveTo>
                  <a:lnTo>
                    <a:pt x="563499" y="659130"/>
                  </a:lnTo>
                  <a:lnTo>
                    <a:pt x="595249" y="698754"/>
                  </a:lnTo>
                  <a:lnTo>
                    <a:pt x="555625" y="730504"/>
                  </a:lnTo>
                  <a:close/>
                  <a:moveTo>
                    <a:pt x="635000" y="667004"/>
                  </a:moveTo>
                  <a:lnTo>
                    <a:pt x="674624" y="635254"/>
                  </a:lnTo>
                  <a:lnTo>
                    <a:pt x="706374" y="674878"/>
                  </a:lnTo>
                  <a:lnTo>
                    <a:pt x="666750" y="706628"/>
                  </a:lnTo>
                  <a:close/>
                  <a:moveTo>
                    <a:pt x="746125" y="643128"/>
                  </a:moveTo>
                  <a:lnTo>
                    <a:pt x="785749" y="611378"/>
                  </a:lnTo>
                  <a:lnTo>
                    <a:pt x="817499" y="651002"/>
                  </a:lnTo>
                  <a:lnTo>
                    <a:pt x="777875" y="682752"/>
                  </a:lnTo>
                  <a:close/>
                  <a:moveTo>
                    <a:pt x="857250" y="619252"/>
                  </a:moveTo>
                  <a:lnTo>
                    <a:pt x="896874" y="587502"/>
                  </a:lnTo>
                  <a:lnTo>
                    <a:pt x="928624" y="627126"/>
                  </a:lnTo>
                  <a:lnTo>
                    <a:pt x="889000" y="658876"/>
                  </a:lnTo>
                  <a:close/>
                  <a:moveTo>
                    <a:pt x="968375" y="595376"/>
                  </a:moveTo>
                  <a:lnTo>
                    <a:pt x="1007999" y="563626"/>
                  </a:lnTo>
                  <a:lnTo>
                    <a:pt x="1039749" y="603250"/>
                  </a:lnTo>
                  <a:lnTo>
                    <a:pt x="1000125" y="635000"/>
                  </a:lnTo>
                  <a:close/>
                  <a:moveTo>
                    <a:pt x="1079500" y="571500"/>
                  </a:moveTo>
                  <a:lnTo>
                    <a:pt x="1119124" y="539750"/>
                  </a:lnTo>
                  <a:lnTo>
                    <a:pt x="1150874" y="579374"/>
                  </a:lnTo>
                  <a:lnTo>
                    <a:pt x="1111250" y="611124"/>
                  </a:lnTo>
                  <a:close/>
                  <a:moveTo>
                    <a:pt x="1190625" y="547624"/>
                  </a:moveTo>
                  <a:lnTo>
                    <a:pt x="1230249" y="515874"/>
                  </a:lnTo>
                  <a:lnTo>
                    <a:pt x="1261999" y="555498"/>
                  </a:lnTo>
                  <a:lnTo>
                    <a:pt x="1222375" y="587248"/>
                  </a:lnTo>
                  <a:close/>
                  <a:moveTo>
                    <a:pt x="1301750" y="523748"/>
                  </a:moveTo>
                  <a:lnTo>
                    <a:pt x="1341374" y="491998"/>
                  </a:lnTo>
                  <a:lnTo>
                    <a:pt x="1373124" y="531622"/>
                  </a:lnTo>
                  <a:lnTo>
                    <a:pt x="1333500" y="563372"/>
                  </a:lnTo>
                  <a:close/>
                  <a:moveTo>
                    <a:pt x="1412875" y="499872"/>
                  </a:moveTo>
                  <a:lnTo>
                    <a:pt x="1061847" y="0"/>
                  </a:lnTo>
                  <a:lnTo>
                    <a:pt x="1093597" y="39624"/>
                  </a:lnTo>
                  <a:lnTo>
                    <a:pt x="1062990" y="64135"/>
                  </a:lnTo>
                  <a:close/>
                  <a:moveTo>
                    <a:pt x="0" y="849884"/>
                  </a:moveTo>
                  <a:lnTo>
                    <a:pt x="39624" y="818134"/>
                  </a:lnTo>
                  <a:lnTo>
                    <a:pt x="71374" y="857758"/>
                  </a:lnTo>
                  <a:lnTo>
                    <a:pt x="31750" y="889508"/>
                  </a:lnTo>
                  <a:close/>
                </a:path>
              </a:pathLst>
            </a:custGeom>
            <a:solidFill>
              <a:srgbClr val="9E9E9E"/>
            </a:solidFill>
          </p:spPr>
        </p:sp>
      </p:grpSp>
      <p:grpSp>
        <p:nvGrpSpPr>
          <p:cNvPr name="Group 48" id="48"/>
          <p:cNvGrpSpPr/>
          <p:nvPr/>
        </p:nvGrpSpPr>
        <p:grpSpPr>
          <a:xfrm rot="0">
            <a:off x="5018680" y="6306027"/>
            <a:ext cx="874682" cy="1885094"/>
            <a:chOff x="0" y="0"/>
            <a:chExt cx="1166243" cy="2513459"/>
          </a:xfrm>
        </p:grpSpPr>
        <p:sp>
          <p:nvSpPr>
            <p:cNvPr name="Freeform 49" id="49"/>
            <p:cNvSpPr/>
            <p:nvPr/>
          </p:nvSpPr>
          <p:spPr>
            <a:xfrm flipH="false" flipV="false" rot="0">
              <a:off x="2286" y="25019"/>
              <a:ext cx="1669796" cy="2473452"/>
            </a:xfrm>
            <a:custGeom>
              <a:avLst/>
              <a:gdLst/>
              <a:ahLst/>
              <a:cxnLst/>
              <a:rect r="r" b="b" t="t" l="l"/>
              <a:pathLst>
                <a:path h="2473452" w="1669796">
                  <a:moveTo>
                    <a:pt x="41910" y="2360041"/>
                  </a:moveTo>
                  <a:lnTo>
                    <a:pt x="62865" y="2313813"/>
                  </a:lnTo>
                  <a:lnTo>
                    <a:pt x="109093" y="2334768"/>
                  </a:lnTo>
                  <a:lnTo>
                    <a:pt x="88138" y="2380996"/>
                  </a:lnTo>
                  <a:close/>
                  <a:moveTo>
                    <a:pt x="130048" y="2288413"/>
                  </a:moveTo>
                  <a:lnTo>
                    <a:pt x="151003" y="2242185"/>
                  </a:lnTo>
                  <a:lnTo>
                    <a:pt x="197231" y="2263140"/>
                  </a:lnTo>
                  <a:lnTo>
                    <a:pt x="176276" y="2309368"/>
                  </a:lnTo>
                  <a:close/>
                  <a:moveTo>
                    <a:pt x="218186" y="2216785"/>
                  </a:moveTo>
                  <a:lnTo>
                    <a:pt x="239141" y="2170557"/>
                  </a:lnTo>
                  <a:lnTo>
                    <a:pt x="285369" y="2191512"/>
                  </a:lnTo>
                  <a:lnTo>
                    <a:pt x="264414" y="2237740"/>
                  </a:lnTo>
                  <a:close/>
                  <a:moveTo>
                    <a:pt x="306324" y="2145157"/>
                  </a:moveTo>
                  <a:lnTo>
                    <a:pt x="327279" y="2098929"/>
                  </a:lnTo>
                  <a:lnTo>
                    <a:pt x="373507" y="2119884"/>
                  </a:lnTo>
                  <a:lnTo>
                    <a:pt x="352552" y="2166112"/>
                  </a:lnTo>
                  <a:close/>
                  <a:moveTo>
                    <a:pt x="394462" y="2073529"/>
                  </a:moveTo>
                  <a:lnTo>
                    <a:pt x="230505" y="1943481"/>
                  </a:lnTo>
                  <a:lnTo>
                    <a:pt x="276733" y="1964436"/>
                  </a:lnTo>
                  <a:lnTo>
                    <a:pt x="255778" y="2010664"/>
                  </a:lnTo>
                  <a:close/>
                  <a:moveTo>
                    <a:pt x="297688" y="1918081"/>
                  </a:moveTo>
                  <a:lnTo>
                    <a:pt x="318643" y="1871853"/>
                  </a:lnTo>
                  <a:lnTo>
                    <a:pt x="364871" y="1892808"/>
                  </a:lnTo>
                  <a:lnTo>
                    <a:pt x="343916" y="1939036"/>
                  </a:lnTo>
                  <a:close/>
                  <a:moveTo>
                    <a:pt x="385826" y="1846453"/>
                  </a:moveTo>
                  <a:lnTo>
                    <a:pt x="406781" y="1800225"/>
                  </a:lnTo>
                  <a:lnTo>
                    <a:pt x="453009" y="1821180"/>
                  </a:lnTo>
                  <a:lnTo>
                    <a:pt x="432054" y="1867408"/>
                  </a:lnTo>
                  <a:close/>
                  <a:moveTo>
                    <a:pt x="473964" y="1774825"/>
                  </a:moveTo>
                  <a:lnTo>
                    <a:pt x="494919" y="1728597"/>
                  </a:lnTo>
                  <a:lnTo>
                    <a:pt x="541147" y="1749552"/>
                  </a:lnTo>
                  <a:lnTo>
                    <a:pt x="520192" y="1795780"/>
                  </a:lnTo>
                  <a:close/>
                  <a:moveTo>
                    <a:pt x="562102" y="1703197"/>
                  </a:moveTo>
                  <a:lnTo>
                    <a:pt x="583057" y="1656969"/>
                  </a:lnTo>
                  <a:lnTo>
                    <a:pt x="629285" y="1677924"/>
                  </a:lnTo>
                  <a:lnTo>
                    <a:pt x="608330" y="1724152"/>
                  </a:lnTo>
                  <a:close/>
                  <a:moveTo>
                    <a:pt x="650240" y="1631569"/>
                  </a:moveTo>
                  <a:lnTo>
                    <a:pt x="671195" y="1585341"/>
                  </a:lnTo>
                  <a:lnTo>
                    <a:pt x="717423" y="1606296"/>
                  </a:lnTo>
                  <a:lnTo>
                    <a:pt x="696468" y="1652524"/>
                  </a:lnTo>
                  <a:close/>
                  <a:moveTo>
                    <a:pt x="738378" y="1559941"/>
                  </a:moveTo>
                  <a:lnTo>
                    <a:pt x="759333" y="1513713"/>
                  </a:lnTo>
                  <a:lnTo>
                    <a:pt x="805561" y="1534668"/>
                  </a:lnTo>
                  <a:lnTo>
                    <a:pt x="784606" y="1580896"/>
                  </a:lnTo>
                  <a:close/>
                  <a:moveTo>
                    <a:pt x="826516" y="1488313"/>
                  </a:moveTo>
                  <a:lnTo>
                    <a:pt x="847471" y="1442085"/>
                  </a:lnTo>
                  <a:lnTo>
                    <a:pt x="893699" y="1463040"/>
                  </a:lnTo>
                  <a:lnTo>
                    <a:pt x="872744" y="1509268"/>
                  </a:lnTo>
                  <a:close/>
                  <a:moveTo>
                    <a:pt x="914654" y="1416685"/>
                  </a:moveTo>
                  <a:lnTo>
                    <a:pt x="935609" y="1370457"/>
                  </a:lnTo>
                  <a:lnTo>
                    <a:pt x="981837" y="1391412"/>
                  </a:lnTo>
                  <a:lnTo>
                    <a:pt x="591185" y="1270381"/>
                  </a:lnTo>
                  <a:close/>
                  <a:moveTo>
                    <a:pt x="633095" y="1177798"/>
                  </a:moveTo>
                  <a:lnTo>
                    <a:pt x="654050" y="1131570"/>
                  </a:lnTo>
                  <a:lnTo>
                    <a:pt x="700278" y="1152525"/>
                  </a:lnTo>
                  <a:lnTo>
                    <a:pt x="679323" y="1198753"/>
                  </a:lnTo>
                  <a:close/>
                  <a:moveTo>
                    <a:pt x="721233" y="1106170"/>
                  </a:moveTo>
                  <a:lnTo>
                    <a:pt x="742188" y="1059942"/>
                  </a:lnTo>
                  <a:lnTo>
                    <a:pt x="788416" y="1080897"/>
                  </a:lnTo>
                  <a:lnTo>
                    <a:pt x="767461" y="1127125"/>
                  </a:lnTo>
                  <a:close/>
                  <a:moveTo>
                    <a:pt x="809371" y="1034542"/>
                  </a:moveTo>
                  <a:lnTo>
                    <a:pt x="830326" y="988314"/>
                  </a:lnTo>
                  <a:lnTo>
                    <a:pt x="876554" y="1009269"/>
                  </a:lnTo>
                  <a:lnTo>
                    <a:pt x="855599" y="1055497"/>
                  </a:lnTo>
                  <a:close/>
                  <a:moveTo>
                    <a:pt x="897509" y="962914"/>
                  </a:moveTo>
                  <a:lnTo>
                    <a:pt x="918464" y="916686"/>
                  </a:lnTo>
                  <a:lnTo>
                    <a:pt x="964692" y="937641"/>
                  </a:lnTo>
                  <a:lnTo>
                    <a:pt x="943737" y="983869"/>
                  </a:lnTo>
                  <a:close/>
                  <a:moveTo>
                    <a:pt x="985647" y="891286"/>
                  </a:moveTo>
                  <a:lnTo>
                    <a:pt x="1006602" y="845058"/>
                  </a:lnTo>
                  <a:lnTo>
                    <a:pt x="1052830" y="866013"/>
                  </a:lnTo>
                  <a:lnTo>
                    <a:pt x="1031875" y="912241"/>
                  </a:lnTo>
                  <a:close/>
                  <a:moveTo>
                    <a:pt x="1073785" y="819658"/>
                  </a:moveTo>
                  <a:lnTo>
                    <a:pt x="1094740" y="773430"/>
                  </a:lnTo>
                  <a:lnTo>
                    <a:pt x="1140968" y="794385"/>
                  </a:lnTo>
                  <a:lnTo>
                    <a:pt x="1120013" y="840613"/>
                  </a:lnTo>
                  <a:close/>
                  <a:moveTo>
                    <a:pt x="1161923" y="748030"/>
                  </a:moveTo>
                  <a:lnTo>
                    <a:pt x="1182878" y="701802"/>
                  </a:lnTo>
                  <a:lnTo>
                    <a:pt x="1229106" y="722757"/>
                  </a:lnTo>
                  <a:lnTo>
                    <a:pt x="1208151" y="768985"/>
                  </a:lnTo>
                  <a:close/>
                  <a:moveTo>
                    <a:pt x="1250061" y="676402"/>
                  </a:moveTo>
                  <a:lnTo>
                    <a:pt x="1271016" y="630174"/>
                  </a:lnTo>
                  <a:lnTo>
                    <a:pt x="1317244" y="651129"/>
                  </a:lnTo>
                  <a:lnTo>
                    <a:pt x="1296289" y="697357"/>
                  </a:lnTo>
                  <a:close/>
                  <a:moveTo>
                    <a:pt x="1338199" y="604774"/>
                  </a:moveTo>
                  <a:lnTo>
                    <a:pt x="1359154" y="558546"/>
                  </a:lnTo>
                  <a:lnTo>
                    <a:pt x="1405382" y="579501"/>
                  </a:lnTo>
                  <a:lnTo>
                    <a:pt x="1384427" y="625729"/>
                  </a:lnTo>
                  <a:close/>
                  <a:moveTo>
                    <a:pt x="1426337" y="533146"/>
                  </a:moveTo>
                  <a:lnTo>
                    <a:pt x="1447292" y="486918"/>
                  </a:lnTo>
                  <a:lnTo>
                    <a:pt x="1493520" y="507873"/>
                  </a:lnTo>
                  <a:lnTo>
                    <a:pt x="1472565" y="554101"/>
                  </a:lnTo>
                  <a:close/>
                  <a:moveTo>
                    <a:pt x="1514475" y="461518"/>
                  </a:moveTo>
                  <a:lnTo>
                    <a:pt x="1535430" y="415290"/>
                  </a:lnTo>
                  <a:lnTo>
                    <a:pt x="1581658" y="436245"/>
                  </a:lnTo>
                  <a:lnTo>
                    <a:pt x="1560703" y="482473"/>
                  </a:lnTo>
                  <a:close/>
                  <a:moveTo>
                    <a:pt x="1602613" y="389890"/>
                  </a:moveTo>
                  <a:lnTo>
                    <a:pt x="1623568" y="343662"/>
                  </a:lnTo>
                  <a:lnTo>
                    <a:pt x="1669796" y="364617"/>
                  </a:lnTo>
                  <a:lnTo>
                    <a:pt x="1648841" y="410845"/>
                  </a:lnTo>
                  <a:close/>
                  <a:moveTo>
                    <a:pt x="1089914" y="46228"/>
                  </a:moveTo>
                  <a:lnTo>
                    <a:pt x="1110869" y="0"/>
                  </a:lnTo>
                  <a:lnTo>
                    <a:pt x="1157097" y="20955"/>
                  </a:lnTo>
                  <a:lnTo>
                    <a:pt x="1136142" y="67183"/>
                  </a:lnTo>
                  <a:close/>
                  <a:moveTo>
                    <a:pt x="0" y="2452497"/>
                  </a:moveTo>
                  <a:lnTo>
                    <a:pt x="20955" y="2406269"/>
                  </a:lnTo>
                  <a:lnTo>
                    <a:pt x="67183" y="2427224"/>
                  </a:lnTo>
                  <a:lnTo>
                    <a:pt x="46228" y="2473452"/>
                  </a:lnTo>
                  <a:close/>
                </a:path>
              </a:pathLst>
            </a:custGeom>
            <a:solidFill>
              <a:srgbClr val="9E9E9E"/>
            </a:solidFill>
          </p:spPr>
        </p:sp>
      </p:grpSp>
      <p:grpSp>
        <p:nvGrpSpPr>
          <p:cNvPr name="Group 50" id="50"/>
          <p:cNvGrpSpPr/>
          <p:nvPr/>
        </p:nvGrpSpPr>
        <p:grpSpPr>
          <a:xfrm rot="0">
            <a:off x="7107595" y="5573001"/>
            <a:ext cx="781050" cy="771126"/>
            <a:chOff x="0" y="0"/>
            <a:chExt cx="1041400" cy="1028168"/>
          </a:xfrm>
        </p:grpSpPr>
        <p:sp>
          <p:nvSpPr>
            <p:cNvPr name="Freeform 51" id="51"/>
            <p:cNvSpPr/>
            <p:nvPr/>
          </p:nvSpPr>
          <p:spPr>
            <a:xfrm flipH="false" flipV="false" rot="0">
              <a:off x="7620" y="57531"/>
              <a:ext cx="1047623" cy="963295"/>
            </a:xfrm>
            <a:custGeom>
              <a:avLst/>
              <a:gdLst/>
              <a:ahLst/>
              <a:cxnLst/>
              <a:rect r="r" b="b" t="t" l="l"/>
              <a:pathLst>
                <a:path h="963295" w="1047623">
                  <a:moveTo>
                    <a:pt x="72263" y="855853"/>
                  </a:moveTo>
                  <a:lnTo>
                    <a:pt x="108458" y="820166"/>
                  </a:lnTo>
                  <a:lnTo>
                    <a:pt x="144145" y="856361"/>
                  </a:lnTo>
                  <a:lnTo>
                    <a:pt x="107950" y="891921"/>
                  </a:lnTo>
                  <a:close/>
                  <a:moveTo>
                    <a:pt x="180213" y="820547"/>
                  </a:moveTo>
                  <a:lnTo>
                    <a:pt x="216408" y="784860"/>
                  </a:lnTo>
                  <a:lnTo>
                    <a:pt x="252095" y="821055"/>
                  </a:lnTo>
                  <a:lnTo>
                    <a:pt x="215900" y="856742"/>
                  </a:lnTo>
                  <a:close/>
                  <a:moveTo>
                    <a:pt x="288163" y="785368"/>
                  </a:moveTo>
                  <a:lnTo>
                    <a:pt x="324358" y="749681"/>
                  </a:lnTo>
                  <a:lnTo>
                    <a:pt x="360045" y="785876"/>
                  </a:lnTo>
                  <a:lnTo>
                    <a:pt x="323850" y="821563"/>
                  </a:lnTo>
                  <a:close/>
                  <a:moveTo>
                    <a:pt x="396113" y="750189"/>
                  </a:moveTo>
                  <a:lnTo>
                    <a:pt x="432308" y="714502"/>
                  </a:lnTo>
                  <a:lnTo>
                    <a:pt x="467995" y="750697"/>
                  </a:lnTo>
                  <a:lnTo>
                    <a:pt x="431800" y="786384"/>
                  </a:lnTo>
                  <a:close/>
                  <a:moveTo>
                    <a:pt x="504063" y="715010"/>
                  </a:moveTo>
                  <a:lnTo>
                    <a:pt x="540258" y="679323"/>
                  </a:lnTo>
                  <a:lnTo>
                    <a:pt x="575945" y="715518"/>
                  </a:lnTo>
                  <a:lnTo>
                    <a:pt x="539750" y="751205"/>
                  </a:lnTo>
                  <a:close/>
                  <a:moveTo>
                    <a:pt x="612013" y="679831"/>
                  </a:moveTo>
                  <a:lnTo>
                    <a:pt x="648208" y="644144"/>
                  </a:lnTo>
                  <a:lnTo>
                    <a:pt x="683895" y="680339"/>
                  </a:lnTo>
                  <a:lnTo>
                    <a:pt x="647700" y="716026"/>
                  </a:lnTo>
                  <a:close/>
                  <a:moveTo>
                    <a:pt x="719963" y="644652"/>
                  </a:moveTo>
                  <a:lnTo>
                    <a:pt x="756158" y="608965"/>
                  </a:lnTo>
                  <a:lnTo>
                    <a:pt x="791845" y="645160"/>
                  </a:lnTo>
                  <a:lnTo>
                    <a:pt x="755650" y="680847"/>
                  </a:lnTo>
                  <a:close/>
                  <a:moveTo>
                    <a:pt x="827913" y="609473"/>
                  </a:moveTo>
                  <a:lnTo>
                    <a:pt x="614680" y="320675"/>
                  </a:lnTo>
                  <a:lnTo>
                    <a:pt x="650367" y="356870"/>
                  </a:lnTo>
                  <a:lnTo>
                    <a:pt x="614172" y="392557"/>
                  </a:lnTo>
                  <a:close/>
                  <a:moveTo>
                    <a:pt x="686435" y="321183"/>
                  </a:moveTo>
                  <a:lnTo>
                    <a:pt x="722630" y="285496"/>
                  </a:lnTo>
                  <a:lnTo>
                    <a:pt x="722630" y="285369"/>
                  </a:lnTo>
                  <a:lnTo>
                    <a:pt x="686435" y="321056"/>
                  </a:lnTo>
                  <a:close/>
                  <a:moveTo>
                    <a:pt x="758698" y="249682"/>
                  </a:moveTo>
                  <a:lnTo>
                    <a:pt x="794893" y="213995"/>
                  </a:lnTo>
                  <a:lnTo>
                    <a:pt x="830580" y="250190"/>
                  </a:lnTo>
                  <a:lnTo>
                    <a:pt x="794385" y="285877"/>
                  </a:lnTo>
                  <a:close/>
                  <a:moveTo>
                    <a:pt x="866648" y="214503"/>
                  </a:moveTo>
                  <a:lnTo>
                    <a:pt x="902843" y="178816"/>
                  </a:lnTo>
                  <a:lnTo>
                    <a:pt x="938530" y="215011"/>
                  </a:lnTo>
                  <a:lnTo>
                    <a:pt x="902335" y="250698"/>
                  </a:lnTo>
                  <a:close/>
                  <a:moveTo>
                    <a:pt x="974598" y="179324"/>
                  </a:moveTo>
                  <a:lnTo>
                    <a:pt x="903986" y="35179"/>
                  </a:lnTo>
                  <a:lnTo>
                    <a:pt x="939673" y="71374"/>
                  </a:lnTo>
                  <a:lnTo>
                    <a:pt x="903478" y="107061"/>
                  </a:lnTo>
                  <a:close/>
                  <a:moveTo>
                    <a:pt x="975741" y="35687"/>
                  </a:moveTo>
                  <a:lnTo>
                    <a:pt x="1011936" y="0"/>
                  </a:lnTo>
                  <a:lnTo>
                    <a:pt x="1047623" y="36195"/>
                  </a:lnTo>
                  <a:lnTo>
                    <a:pt x="1011428" y="71882"/>
                  </a:lnTo>
                  <a:close/>
                  <a:moveTo>
                    <a:pt x="0" y="927100"/>
                  </a:moveTo>
                  <a:lnTo>
                    <a:pt x="36195" y="891413"/>
                  </a:lnTo>
                  <a:lnTo>
                    <a:pt x="71882" y="927608"/>
                  </a:lnTo>
                  <a:lnTo>
                    <a:pt x="35560" y="963295"/>
                  </a:lnTo>
                  <a:close/>
                </a:path>
              </a:pathLst>
            </a:custGeom>
            <a:solidFill>
              <a:srgbClr val="9E9E9E"/>
            </a:solidFill>
          </p:spPr>
        </p:sp>
      </p:grpSp>
      <p:grpSp>
        <p:nvGrpSpPr>
          <p:cNvPr name="Group 52" id="52"/>
          <p:cNvGrpSpPr/>
          <p:nvPr/>
        </p:nvGrpSpPr>
        <p:grpSpPr>
          <a:xfrm rot="0">
            <a:off x="7107595" y="6306027"/>
            <a:ext cx="781050" cy="1118060"/>
            <a:chOff x="0" y="0"/>
            <a:chExt cx="1041400" cy="1490747"/>
          </a:xfrm>
        </p:grpSpPr>
        <p:sp>
          <p:nvSpPr>
            <p:cNvPr name="Freeform 53" id="53"/>
            <p:cNvSpPr/>
            <p:nvPr/>
          </p:nvSpPr>
          <p:spPr>
            <a:xfrm flipH="false" flipV="false" rot="0">
              <a:off x="4445" y="11049"/>
              <a:ext cx="614426" cy="1756918"/>
            </a:xfrm>
            <a:custGeom>
              <a:avLst/>
              <a:gdLst/>
              <a:ahLst/>
              <a:cxnLst/>
              <a:rect r="r" b="b" t="t" l="l"/>
              <a:pathLst>
                <a:path h="1756918" w="614426">
                  <a:moveTo>
                    <a:pt x="99441" y="83693"/>
                  </a:moveTo>
                  <a:lnTo>
                    <a:pt x="128270" y="125603"/>
                  </a:lnTo>
                  <a:lnTo>
                    <a:pt x="86360" y="154432"/>
                  </a:lnTo>
                  <a:lnTo>
                    <a:pt x="57531" y="112522"/>
                  </a:lnTo>
                  <a:close/>
                  <a:moveTo>
                    <a:pt x="115062" y="196215"/>
                  </a:moveTo>
                  <a:lnTo>
                    <a:pt x="143891" y="238125"/>
                  </a:lnTo>
                  <a:lnTo>
                    <a:pt x="101981" y="266954"/>
                  </a:lnTo>
                  <a:lnTo>
                    <a:pt x="73152" y="225044"/>
                  </a:lnTo>
                  <a:close/>
                  <a:moveTo>
                    <a:pt x="130683" y="308737"/>
                  </a:moveTo>
                  <a:lnTo>
                    <a:pt x="159512" y="350647"/>
                  </a:lnTo>
                  <a:lnTo>
                    <a:pt x="117602" y="379476"/>
                  </a:lnTo>
                  <a:lnTo>
                    <a:pt x="88773" y="337566"/>
                  </a:lnTo>
                  <a:close/>
                  <a:moveTo>
                    <a:pt x="146304" y="421259"/>
                  </a:moveTo>
                  <a:lnTo>
                    <a:pt x="175133" y="463169"/>
                  </a:lnTo>
                  <a:lnTo>
                    <a:pt x="133223" y="491998"/>
                  </a:lnTo>
                  <a:lnTo>
                    <a:pt x="104394" y="450088"/>
                  </a:lnTo>
                  <a:close/>
                  <a:moveTo>
                    <a:pt x="161925" y="533781"/>
                  </a:moveTo>
                  <a:lnTo>
                    <a:pt x="190754" y="575691"/>
                  </a:lnTo>
                  <a:lnTo>
                    <a:pt x="148844" y="604520"/>
                  </a:lnTo>
                  <a:lnTo>
                    <a:pt x="120015" y="562610"/>
                  </a:lnTo>
                  <a:close/>
                  <a:moveTo>
                    <a:pt x="177546" y="646303"/>
                  </a:moveTo>
                  <a:lnTo>
                    <a:pt x="206375" y="688213"/>
                  </a:lnTo>
                  <a:lnTo>
                    <a:pt x="164465" y="717042"/>
                  </a:lnTo>
                  <a:lnTo>
                    <a:pt x="135636" y="675132"/>
                  </a:lnTo>
                  <a:close/>
                  <a:moveTo>
                    <a:pt x="445008" y="585851"/>
                  </a:moveTo>
                  <a:lnTo>
                    <a:pt x="473837" y="627761"/>
                  </a:lnTo>
                  <a:lnTo>
                    <a:pt x="431927" y="656590"/>
                  </a:lnTo>
                  <a:lnTo>
                    <a:pt x="403098" y="614680"/>
                  </a:lnTo>
                  <a:close/>
                  <a:moveTo>
                    <a:pt x="460629" y="698373"/>
                  </a:moveTo>
                  <a:lnTo>
                    <a:pt x="489458" y="740283"/>
                  </a:lnTo>
                  <a:lnTo>
                    <a:pt x="447548" y="769112"/>
                  </a:lnTo>
                  <a:lnTo>
                    <a:pt x="418719" y="727202"/>
                  </a:lnTo>
                  <a:close/>
                  <a:moveTo>
                    <a:pt x="476250" y="810895"/>
                  </a:moveTo>
                  <a:lnTo>
                    <a:pt x="505079" y="852805"/>
                  </a:lnTo>
                  <a:lnTo>
                    <a:pt x="463169" y="881634"/>
                  </a:lnTo>
                  <a:lnTo>
                    <a:pt x="434340" y="839724"/>
                  </a:lnTo>
                  <a:close/>
                  <a:moveTo>
                    <a:pt x="491871" y="923417"/>
                  </a:moveTo>
                  <a:lnTo>
                    <a:pt x="520700" y="965327"/>
                  </a:lnTo>
                  <a:lnTo>
                    <a:pt x="478790" y="994156"/>
                  </a:lnTo>
                  <a:lnTo>
                    <a:pt x="449961" y="952246"/>
                  </a:lnTo>
                  <a:close/>
                  <a:moveTo>
                    <a:pt x="507492" y="1035939"/>
                  </a:moveTo>
                  <a:lnTo>
                    <a:pt x="536321" y="1077849"/>
                  </a:lnTo>
                  <a:lnTo>
                    <a:pt x="494411" y="1106678"/>
                  </a:lnTo>
                  <a:lnTo>
                    <a:pt x="465582" y="1064768"/>
                  </a:lnTo>
                  <a:close/>
                  <a:moveTo>
                    <a:pt x="523113" y="1148461"/>
                  </a:moveTo>
                  <a:lnTo>
                    <a:pt x="551942" y="1190371"/>
                  </a:lnTo>
                  <a:lnTo>
                    <a:pt x="510032" y="1219200"/>
                  </a:lnTo>
                  <a:lnTo>
                    <a:pt x="481203" y="1177290"/>
                  </a:lnTo>
                  <a:close/>
                  <a:moveTo>
                    <a:pt x="538734" y="1260983"/>
                  </a:moveTo>
                  <a:lnTo>
                    <a:pt x="567563" y="1302893"/>
                  </a:lnTo>
                  <a:lnTo>
                    <a:pt x="525653" y="1331722"/>
                  </a:lnTo>
                  <a:lnTo>
                    <a:pt x="496824" y="1289812"/>
                  </a:lnTo>
                  <a:close/>
                  <a:moveTo>
                    <a:pt x="554355" y="1373505"/>
                  </a:moveTo>
                  <a:lnTo>
                    <a:pt x="583184" y="1415415"/>
                  </a:lnTo>
                  <a:lnTo>
                    <a:pt x="541274" y="1444244"/>
                  </a:lnTo>
                  <a:lnTo>
                    <a:pt x="512445" y="1402334"/>
                  </a:lnTo>
                  <a:close/>
                  <a:moveTo>
                    <a:pt x="569976" y="1486027"/>
                  </a:moveTo>
                  <a:lnTo>
                    <a:pt x="598805" y="1527937"/>
                  </a:lnTo>
                  <a:lnTo>
                    <a:pt x="556895" y="1556766"/>
                  </a:lnTo>
                  <a:lnTo>
                    <a:pt x="528066" y="1514856"/>
                  </a:lnTo>
                  <a:close/>
                  <a:moveTo>
                    <a:pt x="585597" y="1598549"/>
                  </a:moveTo>
                  <a:lnTo>
                    <a:pt x="614426" y="1640459"/>
                  </a:lnTo>
                  <a:lnTo>
                    <a:pt x="572516" y="1669288"/>
                  </a:lnTo>
                  <a:lnTo>
                    <a:pt x="543687" y="1627378"/>
                  </a:lnTo>
                  <a:close/>
                  <a:moveTo>
                    <a:pt x="601218" y="1711071"/>
                  </a:moveTo>
                  <a:lnTo>
                    <a:pt x="612902" y="1728089"/>
                  </a:lnTo>
                  <a:lnTo>
                    <a:pt x="570992" y="1756918"/>
                  </a:lnTo>
                  <a:lnTo>
                    <a:pt x="559308" y="1739900"/>
                  </a:lnTo>
                  <a:close/>
                  <a:moveTo>
                    <a:pt x="41910" y="0"/>
                  </a:moveTo>
                  <a:lnTo>
                    <a:pt x="70739" y="41910"/>
                  </a:lnTo>
                  <a:lnTo>
                    <a:pt x="28829" y="70739"/>
                  </a:lnTo>
                  <a:lnTo>
                    <a:pt x="0" y="28702"/>
                  </a:lnTo>
                  <a:close/>
                </a:path>
              </a:pathLst>
            </a:custGeom>
            <a:solidFill>
              <a:srgbClr val="9E9E9E"/>
            </a:solidFill>
          </p:spPr>
        </p:sp>
      </p:grpSp>
      <p:grpSp>
        <p:nvGrpSpPr>
          <p:cNvPr name="Group 54" id="54"/>
          <p:cNvGrpSpPr/>
          <p:nvPr/>
        </p:nvGrpSpPr>
        <p:grpSpPr>
          <a:xfrm rot="0">
            <a:off x="10789500" y="7383753"/>
            <a:ext cx="707834" cy="40334"/>
            <a:chOff x="0" y="0"/>
            <a:chExt cx="943779" cy="53779"/>
          </a:xfrm>
        </p:grpSpPr>
        <p:sp>
          <p:nvSpPr>
            <p:cNvPr name="Freeform 55" id="55"/>
            <p:cNvSpPr/>
            <p:nvPr/>
          </p:nvSpPr>
          <p:spPr>
            <a:xfrm flipH="false" flipV="false" rot="0">
              <a:off x="25273" y="2540"/>
              <a:ext cx="864616" cy="403860"/>
            </a:xfrm>
            <a:custGeom>
              <a:avLst/>
              <a:gdLst/>
              <a:ahLst/>
              <a:cxnLst/>
              <a:rect r="r" b="b" t="t" l="l"/>
              <a:pathLst>
                <a:path h="403860" w="864616">
                  <a:moveTo>
                    <a:pt x="101600" y="127"/>
                  </a:moveTo>
                  <a:lnTo>
                    <a:pt x="152400" y="0"/>
                  </a:lnTo>
                  <a:lnTo>
                    <a:pt x="152527" y="50800"/>
                  </a:lnTo>
                  <a:lnTo>
                    <a:pt x="101727" y="50927"/>
                  </a:lnTo>
                  <a:close/>
                  <a:moveTo>
                    <a:pt x="203327" y="50546"/>
                  </a:moveTo>
                  <a:lnTo>
                    <a:pt x="254127" y="50419"/>
                  </a:lnTo>
                  <a:lnTo>
                    <a:pt x="254254" y="101219"/>
                  </a:lnTo>
                  <a:lnTo>
                    <a:pt x="203454" y="101346"/>
                  </a:lnTo>
                  <a:close/>
                  <a:moveTo>
                    <a:pt x="305054" y="100965"/>
                  </a:moveTo>
                  <a:lnTo>
                    <a:pt x="355854" y="100838"/>
                  </a:lnTo>
                  <a:lnTo>
                    <a:pt x="355981" y="151638"/>
                  </a:lnTo>
                  <a:lnTo>
                    <a:pt x="305181" y="151765"/>
                  </a:lnTo>
                  <a:close/>
                  <a:moveTo>
                    <a:pt x="406781" y="151384"/>
                  </a:moveTo>
                  <a:lnTo>
                    <a:pt x="457581" y="151257"/>
                  </a:lnTo>
                  <a:lnTo>
                    <a:pt x="457708" y="202057"/>
                  </a:lnTo>
                  <a:lnTo>
                    <a:pt x="406908" y="202184"/>
                  </a:lnTo>
                  <a:close/>
                  <a:moveTo>
                    <a:pt x="508508" y="201803"/>
                  </a:moveTo>
                  <a:lnTo>
                    <a:pt x="559308" y="201676"/>
                  </a:lnTo>
                  <a:lnTo>
                    <a:pt x="559435" y="252476"/>
                  </a:lnTo>
                  <a:lnTo>
                    <a:pt x="508635" y="252603"/>
                  </a:lnTo>
                  <a:close/>
                  <a:moveTo>
                    <a:pt x="610235" y="252222"/>
                  </a:moveTo>
                  <a:lnTo>
                    <a:pt x="661035" y="252095"/>
                  </a:lnTo>
                  <a:lnTo>
                    <a:pt x="661162" y="302895"/>
                  </a:lnTo>
                  <a:lnTo>
                    <a:pt x="610362" y="303022"/>
                  </a:lnTo>
                  <a:close/>
                  <a:moveTo>
                    <a:pt x="711962" y="302641"/>
                  </a:moveTo>
                  <a:lnTo>
                    <a:pt x="762762" y="302514"/>
                  </a:lnTo>
                  <a:lnTo>
                    <a:pt x="762889" y="353314"/>
                  </a:lnTo>
                  <a:lnTo>
                    <a:pt x="712089" y="353441"/>
                  </a:lnTo>
                  <a:close/>
                  <a:moveTo>
                    <a:pt x="813689" y="353060"/>
                  </a:moveTo>
                  <a:lnTo>
                    <a:pt x="864489" y="352933"/>
                  </a:lnTo>
                  <a:lnTo>
                    <a:pt x="864616" y="403733"/>
                  </a:lnTo>
                  <a:lnTo>
                    <a:pt x="813816" y="403860"/>
                  </a:lnTo>
                  <a:close/>
                  <a:moveTo>
                    <a:pt x="0" y="381"/>
                  </a:moveTo>
                  <a:lnTo>
                    <a:pt x="50800" y="254"/>
                  </a:lnTo>
                  <a:lnTo>
                    <a:pt x="50927" y="51054"/>
                  </a:lnTo>
                  <a:lnTo>
                    <a:pt x="127" y="51181"/>
                  </a:lnTo>
                  <a:close/>
                </a:path>
              </a:pathLst>
            </a:custGeom>
            <a:solidFill>
              <a:srgbClr val="9E9E9E"/>
            </a:solidFill>
          </p:spPr>
        </p:sp>
      </p:grpSp>
      <p:grpSp>
        <p:nvGrpSpPr>
          <p:cNvPr name="Group 56" id="56"/>
          <p:cNvGrpSpPr/>
          <p:nvPr/>
        </p:nvGrpSpPr>
        <p:grpSpPr>
          <a:xfrm rot="0">
            <a:off x="10789500" y="5570767"/>
            <a:ext cx="707834" cy="40334"/>
            <a:chOff x="0" y="0"/>
            <a:chExt cx="943779" cy="53779"/>
          </a:xfrm>
        </p:grpSpPr>
        <p:sp>
          <p:nvSpPr>
            <p:cNvPr name="Freeform 57" id="57"/>
            <p:cNvSpPr/>
            <p:nvPr/>
          </p:nvSpPr>
          <p:spPr>
            <a:xfrm flipH="false" flipV="false" rot="0">
              <a:off x="25273" y="2540"/>
              <a:ext cx="864616" cy="403860"/>
            </a:xfrm>
            <a:custGeom>
              <a:avLst/>
              <a:gdLst/>
              <a:ahLst/>
              <a:cxnLst/>
              <a:rect r="r" b="b" t="t" l="l"/>
              <a:pathLst>
                <a:path h="403860" w="864616">
                  <a:moveTo>
                    <a:pt x="101600" y="127"/>
                  </a:moveTo>
                  <a:lnTo>
                    <a:pt x="152400" y="0"/>
                  </a:lnTo>
                  <a:lnTo>
                    <a:pt x="152527" y="50800"/>
                  </a:lnTo>
                  <a:lnTo>
                    <a:pt x="101727" y="50927"/>
                  </a:lnTo>
                  <a:close/>
                  <a:moveTo>
                    <a:pt x="203327" y="50546"/>
                  </a:moveTo>
                  <a:lnTo>
                    <a:pt x="254127" y="50419"/>
                  </a:lnTo>
                  <a:lnTo>
                    <a:pt x="254254" y="101219"/>
                  </a:lnTo>
                  <a:lnTo>
                    <a:pt x="203454" y="101346"/>
                  </a:lnTo>
                  <a:close/>
                  <a:moveTo>
                    <a:pt x="305054" y="100965"/>
                  </a:moveTo>
                  <a:lnTo>
                    <a:pt x="355854" y="100838"/>
                  </a:lnTo>
                  <a:lnTo>
                    <a:pt x="355981" y="151638"/>
                  </a:lnTo>
                  <a:lnTo>
                    <a:pt x="305181" y="151765"/>
                  </a:lnTo>
                  <a:close/>
                  <a:moveTo>
                    <a:pt x="406781" y="151384"/>
                  </a:moveTo>
                  <a:lnTo>
                    <a:pt x="457581" y="151257"/>
                  </a:lnTo>
                  <a:lnTo>
                    <a:pt x="457708" y="202057"/>
                  </a:lnTo>
                  <a:lnTo>
                    <a:pt x="406908" y="202184"/>
                  </a:lnTo>
                  <a:close/>
                  <a:moveTo>
                    <a:pt x="508508" y="201803"/>
                  </a:moveTo>
                  <a:lnTo>
                    <a:pt x="559308" y="201676"/>
                  </a:lnTo>
                  <a:lnTo>
                    <a:pt x="559435" y="252476"/>
                  </a:lnTo>
                  <a:lnTo>
                    <a:pt x="508635" y="252603"/>
                  </a:lnTo>
                  <a:close/>
                  <a:moveTo>
                    <a:pt x="610235" y="252222"/>
                  </a:moveTo>
                  <a:lnTo>
                    <a:pt x="661035" y="252095"/>
                  </a:lnTo>
                  <a:lnTo>
                    <a:pt x="661162" y="302895"/>
                  </a:lnTo>
                  <a:lnTo>
                    <a:pt x="610362" y="303022"/>
                  </a:lnTo>
                  <a:close/>
                  <a:moveTo>
                    <a:pt x="711962" y="302641"/>
                  </a:moveTo>
                  <a:lnTo>
                    <a:pt x="762762" y="302514"/>
                  </a:lnTo>
                  <a:lnTo>
                    <a:pt x="762889" y="353314"/>
                  </a:lnTo>
                  <a:lnTo>
                    <a:pt x="712089" y="353441"/>
                  </a:lnTo>
                  <a:close/>
                  <a:moveTo>
                    <a:pt x="813689" y="353060"/>
                  </a:moveTo>
                  <a:lnTo>
                    <a:pt x="864489" y="352933"/>
                  </a:lnTo>
                  <a:lnTo>
                    <a:pt x="864616" y="403733"/>
                  </a:lnTo>
                  <a:lnTo>
                    <a:pt x="813816" y="403860"/>
                  </a:lnTo>
                  <a:close/>
                  <a:moveTo>
                    <a:pt x="0" y="381"/>
                  </a:moveTo>
                  <a:lnTo>
                    <a:pt x="50800" y="254"/>
                  </a:lnTo>
                  <a:lnTo>
                    <a:pt x="50927" y="51054"/>
                  </a:lnTo>
                  <a:lnTo>
                    <a:pt x="127" y="51181"/>
                  </a:lnTo>
                  <a:close/>
                </a:path>
              </a:pathLst>
            </a:custGeom>
            <a:solidFill>
              <a:srgbClr val="9E9E9E"/>
            </a:solidFill>
          </p:spPr>
        </p:sp>
      </p:grpSp>
      <p:grpSp>
        <p:nvGrpSpPr>
          <p:cNvPr name="Group 58" id="58"/>
          <p:cNvGrpSpPr/>
          <p:nvPr/>
        </p:nvGrpSpPr>
        <p:grpSpPr>
          <a:xfrm rot="0">
            <a:off x="12015354" y="6275571"/>
            <a:ext cx="38100" cy="441478"/>
            <a:chOff x="0" y="0"/>
            <a:chExt cx="50800" cy="588637"/>
          </a:xfrm>
        </p:grpSpPr>
        <p:sp>
          <p:nvSpPr>
            <p:cNvPr name="Freeform 59" id="59"/>
            <p:cNvSpPr/>
            <p:nvPr/>
          </p:nvSpPr>
          <p:spPr>
            <a:xfrm flipH="false" flipV="false" rot="0">
              <a:off x="0" y="25400"/>
              <a:ext cx="50800" cy="537845"/>
            </a:xfrm>
            <a:custGeom>
              <a:avLst/>
              <a:gdLst/>
              <a:ahLst/>
              <a:cxnLst/>
              <a:rect r="r" b="b" t="t" l="l"/>
              <a:pathLst>
                <a:path h="537845" w="50800">
                  <a:moveTo>
                    <a:pt x="50800" y="101600"/>
                  </a:moveTo>
                  <a:lnTo>
                    <a:pt x="50800" y="152400"/>
                  </a:lnTo>
                  <a:lnTo>
                    <a:pt x="0" y="152400"/>
                  </a:lnTo>
                  <a:lnTo>
                    <a:pt x="0" y="101600"/>
                  </a:lnTo>
                  <a:close/>
                  <a:moveTo>
                    <a:pt x="0" y="203200"/>
                  </a:moveTo>
                  <a:lnTo>
                    <a:pt x="0" y="254000"/>
                  </a:lnTo>
                  <a:lnTo>
                    <a:pt x="0" y="203200"/>
                  </a:lnTo>
                  <a:close/>
                  <a:moveTo>
                    <a:pt x="0" y="304800"/>
                  </a:moveTo>
                  <a:lnTo>
                    <a:pt x="0" y="355600"/>
                  </a:lnTo>
                  <a:lnTo>
                    <a:pt x="0" y="304800"/>
                  </a:lnTo>
                  <a:close/>
                  <a:moveTo>
                    <a:pt x="0" y="406400"/>
                  </a:moveTo>
                  <a:lnTo>
                    <a:pt x="0" y="457200"/>
                  </a:lnTo>
                  <a:lnTo>
                    <a:pt x="0" y="406400"/>
                  </a:lnTo>
                  <a:close/>
                  <a:moveTo>
                    <a:pt x="0" y="508000"/>
                  </a:moveTo>
                  <a:lnTo>
                    <a:pt x="0" y="537845"/>
                  </a:lnTo>
                  <a:lnTo>
                    <a:pt x="0" y="508000"/>
                  </a:lnTo>
                  <a:close/>
                  <a:moveTo>
                    <a:pt x="50800" y="0"/>
                  </a:moveTo>
                  <a:lnTo>
                    <a:pt x="50800" y="50800"/>
                  </a:lnTo>
                  <a:lnTo>
                    <a:pt x="0" y="50800"/>
                  </a:lnTo>
                  <a:lnTo>
                    <a:pt x="0" y="0"/>
                  </a:lnTo>
                  <a:close/>
                </a:path>
              </a:pathLst>
            </a:custGeom>
            <a:solidFill>
              <a:srgbClr val="9E9E9E"/>
            </a:solidFill>
          </p:spPr>
        </p:sp>
      </p:grpSp>
      <p:grpSp>
        <p:nvGrpSpPr>
          <p:cNvPr name="Group 60" id="60"/>
          <p:cNvGrpSpPr/>
          <p:nvPr/>
        </p:nvGrpSpPr>
        <p:grpSpPr>
          <a:xfrm rot="0">
            <a:off x="11300328" y="6268055"/>
            <a:ext cx="1468153" cy="304800"/>
            <a:chOff x="0" y="0"/>
            <a:chExt cx="1957537" cy="406400"/>
          </a:xfrm>
        </p:grpSpPr>
        <p:sp>
          <p:nvSpPr>
            <p:cNvPr name="Freeform 61" id="61"/>
            <p:cNvSpPr/>
            <p:nvPr/>
          </p:nvSpPr>
          <p:spPr>
            <a:xfrm flipH="false" flipV="false" rot="0">
              <a:off x="0" y="0"/>
              <a:ext cx="1957537" cy="406400"/>
            </a:xfrm>
            <a:custGeom>
              <a:avLst/>
              <a:gdLst/>
              <a:ahLst/>
              <a:cxnLst/>
              <a:rect r="r" b="b" t="t" l="l"/>
              <a:pathLst>
                <a:path h="406400" w="1957537">
                  <a:moveTo>
                    <a:pt x="0" y="0"/>
                  </a:moveTo>
                  <a:lnTo>
                    <a:pt x="1957537" y="0"/>
                  </a:lnTo>
                  <a:lnTo>
                    <a:pt x="1957537" y="406400"/>
                  </a:lnTo>
                  <a:lnTo>
                    <a:pt x="0" y="406400"/>
                  </a:lnTo>
                  <a:close/>
                </a:path>
              </a:pathLst>
            </a:custGeom>
            <a:solidFill>
              <a:srgbClr val="000000">
                <a:alpha val="0"/>
              </a:srgbClr>
            </a:solidFill>
          </p:spPr>
        </p:sp>
        <p:sp>
          <p:nvSpPr>
            <p:cNvPr name="TextBox 62" id="62"/>
            <p:cNvSpPr txBox="true"/>
            <p:nvPr/>
          </p:nvSpPr>
          <p:spPr>
            <a:xfrm>
              <a:off x="0" y="-38100"/>
              <a:ext cx="1957537" cy="444500"/>
            </a:xfrm>
            <a:prstGeom prst="rect">
              <a:avLst/>
            </a:prstGeom>
          </p:spPr>
          <p:txBody>
            <a:bodyPr anchor="t" rtlCol="false" tIns="0" lIns="0" bIns="0" rIns="0"/>
            <a:lstStyle/>
            <a:p>
              <a:pPr algn="ctr">
                <a:lnSpc>
                  <a:spcPts val="2160"/>
                </a:lnSpc>
              </a:pPr>
              <a:r>
                <a:rPr lang="en-US" sz="1800" b="true">
                  <a:solidFill>
                    <a:srgbClr val="000000"/>
                  </a:solidFill>
                  <a:latin typeface="Arial Bold"/>
                  <a:ea typeface="Arial Bold"/>
                  <a:cs typeface="Arial Bold"/>
                  <a:sym typeface="Arial Bold"/>
                </a:rPr>
                <a:t>Staging</a:t>
              </a:r>
            </a:p>
          </p:txBody>
        </p:sp>
      </p:grpSp>
      <p:sp>
        <p:nvSpPr>
          <p:cNvPr name="Freeform 63" id="63"/>
          <p:cNvSpPr/>
          <p:nvPr/>
        </p:nvSpPr>
        <p:spPr>
          <a:xfrm flipH="false" flipV="false" rot="0">
            <a:off x="13952697" y="6697999"/>
            <a:ext cx="1112240" cy="1409608"/>
          </a:xfrm>
          <a:custGeom>
            <a:avLst/>
            <a:gdLst/>
            <a:ahLst/>
            <a:cxnLst/>
            <a:rect r="r" b="b" t="t" l="l"/>
            <a:pathLst>
              <a:path h="1409608" w="1112240">
                <a:moveTo>
                  <a:pt x="0" y="0"/>
                </a:moveTo>
                <a:lnTo>
                  <a:pt x="1112240" y="0"/>
                </a:lnTo>
                <a:lnTo>
                  <a:pt x="1112240" y="1409608"/>
                </a:lnTo>
                <a:lnTo>
                  <a:pt x="0" y="1409608"/>
                </a:lnTo>
                <a:lnTo>
                  <a:pt x="0" y="0"/>
                </a:lnTo>
                <a:close/>
              </a:path>
            </a:pathLst>
          </a:custGeom>
          <a:blipFill>
            <a:blip r:embed="rId10">
              <a:extLst>
                <a:ext uri="{96DAC541-7B7A-43D3-8B79-37D633B846F1}">
                  <asvg:svgBlip xmlns:asvg="http://schemas.microsoft.com/office/drawing/2016/SVG/main" r:embed="rId11"/>
                </a:ext>
              </a:extLst>
            </a:blip>
            <a:stretch>
              <a:fillRect l="-94" t="0" r="-94" b="0"/>
            </a:stretch>
          </a:blipFill>
        </p:spPr>
      </p:sp>
      <p:grpSp>
        <p:nvGrpSpPr>
          <p:cNvPr name="Group 64" id="64"/>
          <p:cNvGrpSpPr/>
          <p:nvPr/>
        </p:nvGrpSpPr>
        <p:grpSpPr>
          <a:xfrm rot="0">
            <a:off x="13387738" y="8110262"/>
            <a:ext cx="2242157" cy="304800"/>
            <a:chOff x="0" y="0"/>
            <a:chExt cx="2989543" cy="406400"/>
          </a:xfrm>
        </p:grpSpPr>
        <p:sp>
          <p:nvSpPr>
            <p:cNvPr name="Freeform 65" id="65"/>
            <p:cNvSpPr/>
            <p:nvPr/>
          </p:nvSpPr>
          <p:spPr>
            <a:xfrm flipH="false" flipV="false" rot="0">
              <a:off x="0" y="0"/>
              <a:ext cx="2989543" cy="406400"/>
            </a:xfrm>
            <a:custGeom>
              <a:avLst/>
              <a:gdLst/>
              <a:ahLst/>
              <a:cxnLst/>
              <a:rect r="r" b="b" t="t" l="l"/>
              <a:pathLst>
                <a:path h="406400" w="2989543">
                  <a:moveTo>
                    <a:pt x="0" y="0"/>
                  </a:moveTo>
                  <a:lnTo>
                    <a:pt x="2989543" y="0"/>
                  </a:lnTo>
                  <a:lnTo>
                    <a:pt x="2989543" y="406400"/>
                  </a:lnTo>
                  <a:lnTo>
                    <a:pt x="0" y="406400"/>
                  </a:lnTo>
                  <a:close/>
                </a:path>
              </a:pathLst>
            </a:custGeom>
            <a:solidFill>
              <a:srgbClr val="000000">
                <a:alpha val="0"/>
              </a:srgbClr>
            </a:solidFill>
          </p:spPr>
        </p:sp>
        <p:sp>
          <p:nvSpPr>
            <p:cNvPr name="TextBox 66" id="66"/>
            <p:cNvSpPr txBox="true"/>
            <p:nvPr/>
          </p:nvSpPr>
          <p:spPr>
            <a:xfrm>
              <a:off x="0" y="-38100"/>
              <a:ext cx="2989543" cy="444500"/>
            </a:xfrm>
            <a:prstGeom prst="rect">
              <a:avLst/>
            </a:prstGeom>
          </p:spPr>
          <p:txBody>
            <a:bodyPr anchor="t" rtlCol="false" tIns="0" lIns="0" bIns="0" rIns="0"/>
            <a:lstStyle/>
            <a:p>
              <a:pPr algn="ctr">
                <a:lnSpc>
                  <a:spcPts val="2160"/>
                </a:lnSpc>
              </a:pPr>
              <a:r>
                <a:rPr lang="en-US" sz="1800" b="true">
                  <a:solidFill>
                    <a:srgbClr val="000000"/>
                  </a:solidFill>
                  <a:latin typeface="Arial Bold"/>
                  <a:ea typeface="Arial Bold"/>
                  <a:cs typeface="Arial Bold"/>
                  <a:sym typeface="Arial Bold"/>
                </a:rPr>
                <a:t>Data Warehouse</a:t>
              </a:r>
            </a:p>
          </p:txBody>
        </p:sp>
      </p:grpSp>
      <p:sp>
        <p:nvSpPr>
          <p:cNvPr name="Freeform 67" id="67"/>
          <p:cNvSpPr/>
          <p:nvPr/>
        </p:nvSpPr>
        <p:spPr>
          <a:xfrm flipH="false" flipV="false" rot="0">
            <a:off x="13952697" y="4885013"/>
            <a:ext cx="1112240" cy="1409608"/>
          </a:xfrm>
          <a:custGeom>
            <a:avLst/>
            <a:gdLst/>
            <a:ahLst/>
            <a:cxnLst/>
            <a:rect r="r" b="b" t="t" l="l"/>
            <a:pathLst>
              <a:path h="1409608" w="1112240">
                <a:moveTo>
                  <a:pt x="0" y="0"/>
                </a:moveTo>
                <a:lnTo>
                  <a:pt x="1112240" y="0"/>
                </a:lnTo>
                <a:lnTo>
                  <a:pt x="1112240" y="1409608"/>
                </a:lnTo>
                <a:lnTo>
                  <a:pt x="0" y="1409608"/>
                </a:lnTo>
                <a:lnTo>
                  <a:pt x="0" y="0"/>
                </a:lnTo>
                <a:close/>
              </a:path>
            </a:pathLst>
          </a:custGeom>
          <a:blipFill>
            <a:blip r:embed="rId10">
              <a:extLst>
                <a:ext uri="{96DAC541-7B7A-43D3-8B79-37D633B846F1}">
                  <asvg:svgBlip xmlns:asvg="http://schemas.microsoft.com/office/drawing/2016/SVG/main" r:embed="rId11"/>
                </a:ext>
              </a:extLst>
            </a:blip>
            <a:stretch>
              <a:fillRect l="-94" t="0" r="-94" b="0"/>
            </a:stretch>
          </a:blipFill>
        </p:spPr>
      </p:sp>
      <p:grpSp>
        <p:nvGrpSpPr>
          <p:cNvPr name="Group 68" id="68"/>
          <p:cNvGrpSpPr/>
          <p:nvPr/>
        </p:nvGrpSpPr>
        <p:grpSpPr>
          <a:xfrm rot="0">
            <a:off x="13387738" y="6268055"/>
            <a:ext cx="2242157" cy="304800"/>
            <a:chOff x="0" y="0"/>
            <a:chExt cx="2989543" cy="406400"/>
          </a:xfrm>
        </p:grpSpPr>
        <p:sp>
          <p:nvSpPr>
            <p:cNvPr name="Freeform 69" id="69"/>
            <p:cNvSpPr/>
            <p:nvPr/>
          </p:nvSpPr>
          <p:spPr>
            <a:xfrm flipH="false" flipV="false" rot="0">
              <a:off x="0" y="0"/>
              <a:ext cx="2989543" cy="406400"/>
            </a:xfrm>
            <a:custGeom>
              <a:avLst/>
              <a:gdLst/>
              <a:ahLst/>
              <a:cxnLst/>
              <a:rect r="r" b="b" t="t" l="l"/>
              <a:pathLst>
                <a:path h="406400" w="2989543">
                  <a:moveTo>
                    <a:pt x="0" y="0"/>
                  </a:moveTo>
                  <a:lnTo>
                    <a:pt x="2989543" y="0"/>
                  </a:lnTo>
                  <a:lnTo>
                    <a:pt x="2989543" y="406400"/>
                  </a:lnTo>
                  <a:lnTo>
                    <a:pt x="0" y="406400"/>
                  </a:lnTo>
                  <a:close/>
                </a:path>
              </a:pathLst>
            </a:custGeom>
            <a:solidFill>
              <a:srgbClr val="000000">
                <a:alpha val="0"/>
              </a:srgbClr>
            </a:solidFill>
          </p:spPr>
        </p:sp>
        <p:sp>
          <p:nvSpPr>
            <p:cNvPr name="TextBox 70" id="70"/>
            <p:cNvSpPr txBox="true"/>
            <p:nvPr/>
          </p:nvSpPr>
          <p:spPr>
            <a:xfrm>
              <a:off x="0" y="-38100"/>
              <a:ext cx="2989543" cy="444500"/>
            </a:xfrm>
            <a:prstGeom prst="rect">
              <a:avLst/>
            </a:prstGeom>
          </p:spPr>
          <p:txBody>
            <a:bodyPr anchor="t" rtlCol="false" tIns="0" lIns="0" bIns="0" rIns="0"/>
            <a:lstStyle/>
            <a:p>
              <a:pPr algn="ctr">
                <a:lnSpc>
                  <a:spcPts val="2160"/>
                </a:lnSpc>
              </a:pPr>
              <a:r>
                <a:rPr lang="en-US" sz="1800" b="true">
                  <a:solidFill>
                    <a:srgbClr val="000000"/>
                  </a:solidFill>
                  <a:latin typeface="Arial Bold"/>
                  <a:ea typeface="Arial Bold"/>
                  <a:cs typeface="Arial Bold"/>
                  <a:sym typeface="Arial Bold"/>
                </a:rPr>
                <a:t>Data Mart</a:t>
              </a:r>
            </a:p>
          </p:txBody>
        </p:sp>
      </p:grpSp>
      <p:grpSp>
        <p:nvGrpSpPr>
          <p:cNvPr name="Group 71" id="71"/>
          <p:cNvGrpSpPr/>
          <p:nvPr/>
        </p:nvGrpSpPr>
        <p:grpSpPr>
          <a:xfrm rot="0">
            <a:off x="12571474" y="5570767"/>
            <a:ext cx="1400273" cy="1851086"/>
            <a:chOff x="0" y="0"/>
            <a:chExt cx="1867031" cy="2468115"/>
          </a:xfrm>
        </p:grpSpPr>
        <p:sp>
          <p:nvSpPr>
            <p:cNvPr name="Freeform 72" id="72"/>
            <p:cNvSpPr/>
            <p:nvPr/>
          </p:nvSpPr>
          <p:spPr>
            <a:xfrm flipH="false" flipV="false" rot="0">
              <a:off x="5080" y="883158"/>
              <a:ext cx="2980563" cy="1574800"/>
            </a:xfrm>
            <a:custGeom>
              <a:avLst/>
              <a:gdLst/>
              <a:ahLst/>
              <a:cxnLst/>
              <a:rect r="r" b="b" t="t" l="l"/>
              <a:pathLst>
                <a:path h="1574800" w="2980563">
                  <a:moveTo>
                    <a:pt x="61087" y="1463040"/>
                  </a:moveTo>
                  <a:lnTo>
                    <a:pt x="91567" y="1422400"/>
                  </a:lnTo>
                  <a:lnTo>
                    <a:pt x="132207" y="1452880"/>
                  </a:lnTo>
                  <a:lnTo>
                    <a:pt x="101727" y="1493520"/>
                  </a:lnTo>
                  <a:close/>
                  <a:moveTo>
                    <a:pt x="162814" y="1412240"/>
                  </a:moveTo>
                  <a:lnTo>
                    <a:pt x="193294" y="1371600"/>
                  </a:lnTo>
                  <a:lnTo>
                    <a:pt x="233934" y="1402080"/>
                  </a:lnTo>
                  <a:lnTo>
                    <a:pt x="203454" y="1442720"/>
                  </a:lnTo>
                  <a:close/>
                  <a:moveTo>
                    <a:pt x="264541" y="1361440"/>
                  </a:moveTo>
                  <a:lnTo>
                    <a:pt x="295021" y="1320800"/>
                  </a:lnTo>
                  <a:lnTo>
                    <a:pt x="335661" y="1351280"/>
                  </a:lnTo>
                  <a:lnTo>
                    <a:pt x="305181" y="1391920"/>
                  </a:lnTo>
                  <a:close/>
                  <a:moveTo>
                    <a:pt x="366268" y="1310640"/>
                  </a:moveTo>
                  <a:lnTo>
                    <a:pt x="396748" y="1270000"/>
                  </a:lnTo>
                  <a:lnTo>
                    <a:pt x="437388" y="1300480"/>
                  </a:lnTo>
                  <a:lnTo>
                    <a:pt x="406908" y="1341120"/>
                  </a:lnTo>
                  <a:close/>
                  <a:moveTo>
                    <a:pt x="467995" y="1259840"/>
                  </a:moveTo>
                  <a:lnTo>
                    <a:pt x="498475" y="1219200"/>
                  </a:lnTo>
                  <a:lnTo>
                    <a:pt x="539115" y="1249680"/>
                  </a:lnTo>
                  <a:lnTo>
                    <a:pt x="508635" y="1290320"/>
                  </a:lnTo>
                  <a:close/>
                  <a:moveTo>
                    <a:pt x="569722" y="1209040"/>
                  </a:moveTo>
                  <a:lnTo>
                    <a:pt x="600202" y="1168400"/>
                  </a:lnTo>
                  <a:lnTo>
                    <a:pt x="640842" y="1198880"/>
                  </a:lnTo>
                  <a:lnTo>
                    <a:pt x="610362" y="1239520"/>
                  </a:lnTo>
                  <a:close/>
                  <a:moveTo>
                    <a:pt x="671449" y="1158240"/>
                  </a:moveTo>
                  <a:lnTo>
                    <a:pt x="701929" y="1117600"/>
                  </a:lnTo>
                  <a:lnTo>
                    <a:pt x="742569" y="1148080"/>
                  </a:lnTo>
                  <a:lnTo>
                    <a:pt x="712089" y="1188720"/>
                  </a:lnTo>
                  <a:close/>
                  <a:moveTo>
                    <a:pt x="773176" y="1107440"/>
                  </a:moveTo>
                  <a:lnTo>
                    <a:pt x="803656" y="1066800"/>
                  </a:lnTo>
                  <a:lnTo>
                    <a:pt x="844296" y="1097280"/>
                  </a:lnTo>
                  <a:lnTo>
                    <a:pt x="813816" y="1137920"/>
                  </a:lnTo>
                  <a:close/>
                  <a:moveTo>
                    <a:pt x="874903" y="1056640"/>
                  </a:moveTo>
                  <a:lnTo>
                    <a:pt x="905383" y="1016000"/>
                  </a:lnTo>
                  <a:lnTo>
                    <a:pt x="946023" y="1046480"/>
                  </a:lnTo>
                  <a:lnTo>
                    <a:pt x="915543" y="1087120"/>
                  </a:lnTo>
                  <a:close/>
                  <a:moveTo>
                    <a:pt x="976630" y="1005840"/>
                  </a:moveTo>
                  <a:lnTo>
                    <a:pt x="1007110" y="965200"/>
                  </a:lnTo>
                  <a:lnTo>
                    <a:pt x="1047750" y="995680"/>
                  </a:lnTo>
                  <a:lnTo>
                    <a:pt x="1017270" y="1036320"/>
                  </a:lnTo>
                  <a:close/>
                  <a:moveTo>
                    <a:pt x="1078357" y="955040"/>
                  </a:moveTo>
                  <a:lnTo>
                    <a:pt x="1108837" y="914400"/>
                  </a:lnTo>
                  <a:lnTo>
                    <a:pt x="1149477" y="944880"/>
                  </a:lnTo>
                  <a:lnTo>
                    <a:pt x="1118997" y="985520"/>
                  </a:lnTo>
                  <a:close/>
                  <a:moveTo>
                    <a:pt x="1180084" y="904240"/>
                  </a:moveTo>
                  <a:lnTo>
                    <a:pt x="1210564" y="863600"/>
                  </a:lnTo>
                  <a:lnTo>
                    <a:pt x="1251204" y="894080"/>
                  </a:lnTo>
                  <a:lnTo>
                    <a:pt x="1220724" y="934720"/>
                  </a:lnTo>
                  <a:close/>
                  <a:moveTo>
                    <a:pt x="1281811" y="853440"/>
                  </a:moveTo>
                  <a:lnTo>
                    <a:pt x="1312291" y="812800"/>
                  </a:lnTo>
                  <a:lnTo>
                    <a:pt x="1352931" y="843280"/>
                  </a:lnTo>
                  <a:lnTo>
                    <a:pt x="1322451" y="883920"/>
                  </a:lnTo>
                  <a:close/>
                  <a:moveTo>
                    <a:pt x="1383538" y="802640"/>
                  </a:moveTo>
                  <a:lnTo>
                    <a:pt x="1414018" y="762000"/>
                  </a:lnTo>
                  <a:lnTo>
                    <a:pt x="1454658" y="792480"/>
                  </a:lnTo>
                  <a:lnTo>
                    <a:pt x="1424178" y="833120"/>
                  </a:lnTo>
                  <a:close/>
                  <a:moveTo>
                    <a:pt x="1485265" y="751840"/>
                  </a:moveTo>
                  <a:lnTo>
                    <a:pt x="1515745" y="711200"/>
                  </a:lnTo>
                  <a:lnTo>
                    <a:pt x="1556385" y="741680"/>
                  </a:lnTo>
                  <a:lnTo>
                    <a:pt x="1525905" y="782320"/>
                  </a:lnTo>
                  <a:close/>
                  <a:moveTo>
                    <a:pt x="1586992" y="701040"/>
                  </a:moveTo>
                  <a:lnTo>
                    <a:pt x="1617472" y="660400"/>
                  </a:lnTo>
                  <a:lnTo>
                    <a:pt x="1658112" y="690880"/>
                  </a:lnTo>
                  <a:lnTo>
                    <a:pt x="1627632" y="731520"/>
                  </a:lnTo>
                  <a:close/>
                  <a:moveTo>
                    <a:pt x="1688719" y="650240"/>
                  </a:moveTo>
                  <a:lnTo>
                    <a:pt x="1719199" y="609600"/>
                  </a:lnTo>
                  <a:lnTo>
                    <a:pt x="1759839" y="640080"/>
                  </a:lnTo>
                  <a:lnTo>
                    <a:pt x="1729359" y="680720"/>
                  </a:lnTo>
                  <a:close/>
                  <a:moveTo>
                    <a:pt x="1790446" y="599440"/>
                  </a:moveTo>
                  <a:lnTo>
                    <a:pt x="1820926" y="558800"/>
                  </a:lnTo>
                  <a:lnTo>
                    <a:pt x="1861566" y="589280"/>
                  </a:lnTo>
                  <a:lnTo>
                    <a:pt x="1831086" y="629920"/>
                  </a:lnTo>
                  <a:close/>
                  <a:moveTo>
                    <a:pt x="1892173" y="548640"/>
                  </a:moveTo>
                  <a:lnTo>
                    <a:pt x="1922653" y="508000"/>
                  </a:lnTo>
                  <a:lnTo>
                    <a:pt x="1963293" y="538480"/>
                  </a:lnTo>
                  <a:lnTo>
                    <a:pt x="1932813" y="579120"/>
                  </a:lnTo>
                  <a:close/>
                  <a:moveTo>
                    <a:pt x="1993900" y="497840"/>
                  </a:moveTo>
                  <a:lnTo>
                    <a:pt x="2024380" y="457200"/>
                  </a:lnTo>
                  <a:lnTo>
                    <a:pt x="2065020" y="487680"/>
                  </a:lnTo>
                  <a:lnTo>
                    <a:pt x="2034540" y="528320"/>
                  </a:lnTo>
                  <a:close/>
                  <a:moveTo>
                    <a:pt x="2095627" y="447040"/>
                  </a:moveTo>
                  <a:lnTo>
                    <a:pt x="2126107" y="406400"/>
                  </a:lnTo>
                  <a:lnTo>
                    <a:pt x="2166747" y="436880"/>
                  </a:lnTo>
                  <a:lnTo>
                    <a:pt x="2136267" y="477520"/>
                  </a:lnTo>
                  <a:close/>
                  <a:moveTo>
                    <a:pt x="2197354" y="396240"/>
                  </a:moveTo>
                  <a:lnTo>
                    <a:pt x="2227834" y="355600"/>
                  </a:lnTo>
                  <a:lnTo>
                    <a:pt x="2268474" y="386080"/>
                  </a:lnTo>
                  <a:lnTo>
                    <a:pt x="2237994" y="426720"/>
                  </a:lnTo>
                  <a:close/>
                  <a:moveTo>
                    <a:pt x="2299081" y="345440"/>
                  </a:moveTo>
                  <a:lnTo>
                    <a:pt x="2329561" y="304800"/>
                  </a:lnTo>
                  <a:lnTo>
                    <a:pt x="2370201" y="335280"/>
                  </a:lnTo>
                  <a:lnTo>
                    <a:pt x="2339721" y="375920"/>
                  </a:lnTo>
                  <a:close/>
                  <a:moveTo>
                    <a:pt x="2400808" y="294640"/>
                  </a:moveTo>
                  <a:lnTo>
                    <a:pt x="2431288" y="254000"/>
                  </a:lnTo>
                  <a:lnTo>
                    <a:pt x="2471928" y="284480"/>
                  </a:lnTo>
                  <a:lnTo>
                    <a:pt x="2441448" y="325120"/>
                  </a:lnTo>
                  <a:close/>
                  <a:moveTo>
                    <a:pt x="2502535" y="243840"/>
                  </a:moveTo>
                  <a:lnTo>
                    <a:pt x="2533015" y="203200"/>
                  </a:lnTo>
                  <a:lnTo>
                    <a:pt x="2573655" y="233680"/>
                  </a:lnTo>
                  <a:lnTo>
                    <a:pt x="2543175" y="274320"/>
                  </a:lnTo>
                  <a:close/>
                  <a:moveTo>
                    <a:pt x="2604262" y="193040"/>
                  </a:moveTo>
                  <a:lnTo>
                    <a:pt x="2634742" y="152400"/>
                  </a:lnTo>
                  <a:lnTo>
                    <a:pt x="2675382" y="182880"/>
                  </a:lnTo>
                  <a:lnTo>
                    <a:pt x="2644902" y="223520"/>
                  </a:lnTo>
                  <a:close/>
                  <a:moveTo>
                    <a:pt x="2705989" y="142240"/>
                  </a:moveTo>
                  <a:lnTo>
                    <a:pt x="2736469" y="101600"/>
                  </a:lnTo>
                  <a:lnTo>
                    <a:pt x="2777109" y="132080"/>
                  </a:lnTo>
                  <a:lnTo>
                    <a:pt x="2746629" y="172720"/>
                  </a:lnTo>
                  <a:close/>
                  <a:moveTo>
                    <a:pt x="2807716" y="91440"/>
                  </a:moveTo>
                  <a:lnTo>
                    <a:pt x="2838196" y="50800"/>
                  </a:lnTo>
                  <a:lnTo>
                    <a:pt x="2878836" y="81280"/>
                  </a:lnTo>
                  <a:lnTo>
                    <a:pt x="2848356" y="121920"/>
                  </a:lnTo>
                  <a:close/>
                  <a:moveTo>
                    <a:pt x="2909443" y="40640"/>
                  </a:moveTo>
                  <a:lnTo>
                    <a:pt x="2939923" y="0"/>
                  </a:lnTo>
                  <a:lnTo>
                    <a:pt x="2980563" y="30480"/>
                  </a:lnTo>
                  <a:lnTo>
                    <a:pt x="2950083" y="71120"/>
                  </a:lnTo>
                  <a:close/>
                  <a:moveTo>
                    <a:pt x="0" y="1544320"/>
                  </a:moveTo>
                  <a:lnTo>
                    <a:pt x="30480" y="1503680"/>
                  </a:lnTo>
                  <a:lnTo>
                    <a:pt x="71120" y="1534160"/>
                  </a:lnTo>
                  <a:lnTo>
                    <a:pt x="40640" y="1574800"/>
                  </a:lnTo>
                  <a:close/>
                </a:path>
              </a:pathLst>
            </a:custGeom>
            <a:solidFill>
              <a:srgbClr val="9E9E9E"/>
            </a:solidFill>
          </p:spPr>
        </p:sp>
      </p:grpSp>
      <p:grpSp>
        <p:nvGrpSpPr>
          <p:cNvPr name="Group 73" id="73"/>
          <p:cNvGrpSpPr/>
          <p:nvPr/>
        </p:nvGrpSpPr>
        <p:grpSpPr>
          <a:xfrm rot="0">
            <a:off x="15045887" y="5570767"/>
            <a:ext cx="38100" cy="1851086"/>
            <a:chOff x="0" y="0"/>
            <a:chExt cx="50800" cy="2468115"/>
          </a:xfrm>
        </p:grpSpPr>
        <p:sp>
          <p:nvSpPr>
            <p:cNvPr name="Freeform 74" id="74"/>
            <p:cNvSpPr/>
            <p:nvPr/>
          </p:nvSpPr>
          <p:spPr>
            <a:xfrm flipH="false" flipV="false" rot="0">
              <a:off x="0" y="55118"/>
              <a:ext cx="50800" cy="2387600"/>
            </a:xfrm>
            <a:custGeom>
              <a:avLst/>
              <a:gdLst/>
              <a:ahLst/>
              <a:cxnLst/>
              <a:rect r="r" b="b" t="t" l="l"/>
              <a:pathLst>
                <a:path h="2387600" w="50800">
                  <a:moveTo>
                    <a:pt x="0" y="2286000"/>
                  </a:moveTo>
                  <a:lnTo>
                    <a:pt x="0" y="2235200"/>
                  </a:lnTo>
                  <a:lnTo>
                    <a:pt x="50800" y="2235200"/>
                  </a:lnTo>
                  <a:lnTo>
                    <a:pt x="50800" y="2286000"/>
                  </a:lnTo>
                  <a:close/>
                  <a:moveTo>
                    <a:pt x="50800" y="2184400"/>
                  </a:moveTo>
                  <a:lnTo>
                    <a:pt x="50800" y="2133600"/>
                  </a:lnTo>
                  <a:lnTo>
                    <a:pt x="50800" y="2184400"/>
                  </a:lnTo>
                  <a:close/>
                  <a:moveTo>
                    <a:pt x="50800" y="2082800"/>
                  </a:moveTo>
                  <a:lnTo>
                    <a:pt x="50800" y="2032000"/>
                  </a:lnTo>
                  <a:lnTo>
                    <a:pt x="50800" y="2082800"/>
                  </a:lnTo>
                  <a:close/>
                  <a:moveTo>
                    <a:pt x="50800" y="1981200"/>
                  </a:moveTo>
                  <a:lnTo>
                    <a:pt x="50800" y="1930400"/>
                  </a:lnTo>
                  <a:lnTo>
                    <a:pt x="50800" y="1981200"/>
                  </a:lnTo>
                  <a:close/>
                  <a:moveTo>
                    <a:pt x="50800" y="1879600"/>
                  </a:moveTo>
                  <a:lnTo>
                    <a:pt x="50800" y="1828800"/>
                  </a:lnTo>
                  <a:lnTo>
                    <a:pt x="50800" y="1879600"/>
                  </a:lnTo>
                  <a:close/>
                  <a:moveTo>
                    <a:pt x="50800" y="1778000"/>
                  </a:moveTo>
                  <a:lnTo>
                    <a:pt x="50800" y="1727200"/>
                  </a:lnTo>
                  <a:lnTo>
                    <a:pt x="50800" y="1778000"/>
                  </a:lnTo>
                  <a:close/>
                  <a:moveTo>
                    <a:pt x="50800" y="1676400"/>
                  </a:moveTo>
                  <a:lnTo>
                    <a:pt x="50800" y="1625600"/>
                  </a:lnTo>
                  <a:lnTo>
                    <a:pt x="50800" y="1676400"/>
                  </a:lnTo>
                  <a:close/>
                  <a:moveTo>
                    <a:pt x="50800" y="1574800"/>
                  </a:moveTo>
                  <a:lnTo>
                    <a:pt x="50800" y="1524000"/>
                  </a:lnTo>
                  <a:lnTo>
                    <a:pt x="50800" y="1574800"/>
                  </a:lnTo>
                  <a:close/>
                  <a:moveTo>
                    <a:pt x="50800" y="1473200"/>
                  </a:moveTo>
                  <a:lnTo>
                    <a:pt x="50800" y="1422400"/>
                  </a:lnTo>
                  <a:lnTo>
                    <a:pt x="50800" y="1473200"/>
                  </a:lnTo>
                  <a:close/>
                  <a:moveTo>
                    <a:pt x="50800" y="1371600"/>
                  </a:moveTo>
                  <a:lnTo>
                    <a:pt x="50800" y="1320800"/>
                  </a:lnTo>
                  <a:lnTo>
                    <a:pt x="50800" y="1371600"/>
                  </a:lnTo>
                  <a:close/>
                  <a:moveTo>
                    <a:pt x="50800" y="1270000"/>
                  </a:moveTo>
                  <a:lnTo>
                    <a:pt x="50800" y="1219200"/>
                  </a:lnTo>
                  <a:lnTo>
                    <a:pt x="50800" y="1270000"/>
                  </a:lnTo>
                  <a:close/>
                  <a:moveTo>
                    <a:pt x="50800" y="1168400"/>
                  </a:moveTo>
                  <a:lnTo>
                    <a:pt x="50800" y="1117600"/>
                  </a:lnTo>
                  <a:lnTo>
                    <a:pt x="50800" y="1168400"/>
                  </a:lnTo>
                  <a:close/>
                  <a:moveTo>
                    <a:pt x="50800" y="1066800"/>
                  </a:moveTo>
                  <a:lnTo>
                    <a:pt x="50800" y="1016000"/>
                  </a:lnTo>
                  <a:lnTo>
                    <a:pt x="50800" y="1066800"/>
                  </a:lnTo>
                  <a:close/>
                  <a:moveTo>
                    <a:pt x="50800" y="965200"/>
                  </a:moveTo>
                  <a:lnTo>
                    <a:pt x="50800" y="914400"/>
                  </a:lnTo>
                  <a:lnTo>
                    <a:pt x="50800" y="965200"/>
                  </a:lnTo>
                  <a:close/>
                  <a:moveTo>
                    <a:pt x="50800" y="863600"/>
                  </a:moveTo>
                  <a:lnTo>
                    <a:pt x="50800" y="812800"/>
                  </a:lnTo>
                  <a:lnTo>
                    <a:pt x="50800" y="863600"/>
                  </a:lnTo>
                  <a:close/>
                  <a:moveTo>
                    <a:pt x="50800" y="762000"/>
                  </a:moveTo>
                  <a:lnTo>
                    <a:pt x="50800" y="711200"/>
                  </a:lnTo>
                  <a:lnTo>
                    <a:pt x="50800" y="762000"/>
                  </a:lnTo>
                  <a:close/>
                  <a:moveTo>
                    <a:pt x="50800" y="660400"/>
                  </a:moveTo>
                  <a:lnTo>
                    <a:pt x="50800" y="609600"/>
                  </a:lnTo>
                  <a:lnTo>
                    <a:pt x="50800" y="660400"/>
                  </a:lnTo>
                  <a:close/>
                  <a:moveTo>
                    <a:pt x="50800" y="558800"/>
                  </a:moveTo>
                  <a:lnTo>
                    <a:pt x="50800" y="508000"/>
                  </a:lnTo>
                  <a:lnTo>
                    <a:pt x="50800" y="558800"/>
                  </a:lnTo>
                  <a:close/>
                  <a:moveTo>
                    <a:pt x="50800" y="457200"/>
                  </a:moveTo>
                  <a:lnTo>
                    <a:pt x="50800" y="406400"/>
                  </a:lnTo>
                  <a:lnTo>
                    <a:pt x="50800" y="457200"/>
                  </a:lnTo>
                  <a:close/>
                  <a:moveTo>
                    <a:pt x="50800" y="355600"/>
                  </a:moveTo>
                  <a:lnTo>
                    <a:pt x="50800" y="304800"/>
                  </a:lnTo>
                  <a:lnTo>
                    <a:pt x="50800" y="355600"/>
                  </a:lnTo>
                  <a:close/>
                  <a:moveTo>
                    <a:pt x="50800" y="254000"/>
                  </a:moveTo>
                  <a:lnTo>
                    <a:pt x="50800" y="203200"/>
                  </a:lnTo>
                  <a:lnTo>
                    <a:pt x="50800" y="254000"/>
                  </a:lnTo>
                  <a:close/>
                  <a:moveTo>
                    <a:pt x="50800" y="152400"/>
                  </a:moveTo>
                  <a:lnTo>
                    <a:pt x="50800" y="101600"/>
                  </a:lnTo>
                  <a:lnTo>
                    <a:pt x="50800" y="152400"/>
                  </a:lnTo>
                  <a:close/>
                  <a:moveTo>
                    <a:pt x="50800" y="50800"/>
                  </a:moveTo>
                  <a:lnTo>
                    <a:pt x="50800" y="0"/>
                  </a:lnTo>
                  <a:lnTo>
                    <a:pt x="50800" y="50800"/>
                  </a:lnTo>
                  <a:close/>
                  <a:moveTo>
                    <a:pt x="50800" y="2387600"/>
                  </a:moveTo>
                  <a:lnTo>
                    <a:pt x="50800" y="2336800"/>
                  </a:lnTo>
                  <a:lnTo>
                    <a:pt x="50800" y="2387600"/>
                  </a:lnTo>
                  <a:close/>
                </a:path>
              </a:pathLst>
            </a:custGeom>
            <a:solidFill>
              <a:srgbClr val="9E9E9E"/>
            </a:solidFill>
          </p:spPr>
        </p:sp>
      </p:grpSp>
      <p:grpSp>
        <p:nvGrpSpPr>
          <p:cNvPr name="Group 75" id="75"/>
          <p:cNvGrpSpPr/>
          <p:nvPr/>
        </p:nvGrpSpPr>
        <p:grpSpPr>
          <a:xfrm rot="0">
            <a:off x="12571474" y="7383753"/>
            <a:ext cx="1400273" cy="38100"/>
            <a:chOff x="0" y="0"/>
            <a:chExt cx="1867031" cy="50800"/>
          </a:xfrm>
        </p:grpSpPr>
        <p:sp>
          <p:nvSpPr>
            <p:cNvPr name="Freeform 76" id="76"/>
            <p:cNvSpPr/>
            <p:nvPr/>
          </p:nvSpPr>
          <p:spPr>
            <a:xfrm flipH="false" flipV="false" rot="0">
              <a:off x="25400" y="0"/>
              <a:ext cx="1778000" cy="50800"/>
            </a:xfrm>
            <a:custGeom>
              <a:avLst/>
              <a:gdLst/>
              <a:ahLst/>
              <a:cxnLst/>
              <a:rect r="r" b="b" t="t" l="l"/>
              <a:pathLst>
                <a:path h="50800" w="1778000">
                  <a:moveTo>
                    <a:pt x="101600" y="0"/>
                  </a:moveTo>
                  <a:lnTo>
                    <a:pt x="152400" y="0"/>
                  </a:lnTo>
                  <a:lnTo>
                    <a:pt x="152400" y="50800"/>
                  </a:lnTo>
                  <a:lnTo>
                    <a:pt x="101600" y="50800"/>
                  </a:lnTo>
                  <a:close/>
                  <a:moveTo>
                    <a:pt x="203200" y="50800"/>
                  </a:moveTo>
                  <a:lnTo>
                    <a:pt x="254000" y="50800"/>
                  </a:lnTo>
                  <a:lnTo>
                    <a:pt x="203200" y="50800"/>
                  </a:lnTo>
                  <a:close/>
                  <a:moveTo>
                    <a:pt x="304800" y="50800"/>
                  </a:moveTo>
                  <a:lnTo>
                    <a:pt x="355600" y="50800"/>
                  </a:lnTo>
                  <a:lnTo>
                    <a:pt x="304800" y="50800"/>
                  </a:lnTo>
                  <a:close/>
                  <a:moveTo>
                    <a:pt x="406400" y="50800"/>
                  </a:moveTo>
                  <a:lnTo>
                    <a:pt x="457200" y="50800"/>
                  </a:lnTo>
                  <a:lnTo>
                    <a:pt x="406400" y="50800"/>
                  </a:lnTo>
                  <a:close/>
                  <a:moveTo>
                    <a:pt x="508000" y="50800"/>
                  </a:moveTo>
                  <a:lnTo>
                    <a:pt x="558800" y="50800"/>
                  </a:lnTo>
                  <a:lnTo>
                    <a:pt x="508000" y="50800"/>
                  </a:lnTo>
                  <a:close/>
                  <a:moveTo>
                    <a:pt x="609600" y="50800"/>
                  </a:moveTo>
                  <a:lnTo>
                    <a:pt x="660400" y="50800"/>
                  </a:lnTo>
                  <a:lnTo>
                    <a:pt x="609600" y="50800"/>
                  </a:lnTo>
                  <a:close/>
                  <a:moveTo>
                    <a:pt x="711200" y="50800"/>
                  </a:moveTo>
                  <a:lnTo>
                    <a:pt x="762000" y="50800"/>
                  </a:lnTo>
                  <a:lnTo>
                    <a:pt x="711200" y="50800"/>
                  </a:lnTo>
                  <a:close/>
                  <a:moveTo>
                    <a:pt x="812800" y="50800"/>
                  </a:moveTo>
                  <a:lnTo>
                    <a:pt x="863600" y="50800"/>
                  </a:lnTo>
                  <a:lnTo>
                    <a:pt x="812800" y="50800"/>
                  </a:lnTo>
                  <a:close/>
                  <a:moveTo>
                    <a:pt x="914400" y="50800"/>
                  </a:moveTo>
                  <a:lnTo>
                    <a:pt x="965200" y="50800"/>
                  </a:lnTo>
                  <a:lnTo>
                    <a:pt x="914400" y="50800"/>
                  </a:lnTo>
                  <a:close/>
                  <a:moveTo>
                    <a:pt x="1016000" y="50800"/>
                  </a:moveTo>
                  <a:lnTo>
                    <a:pt x="1066800" y="50800"/>
                  </a:lnTo>
                  <a:lnTo>
                    <a:pt x="1016000" y="50800"/>
                  </a:lnTo>
                  <a:close/>
                  <a:moveTo>
                    <a:pt x="1117600" y="50800"/>
                  </a:moveTo>
                  <a:lnTo>
                    <a:pt x="1168400" y="50800"/>
                  </a:lnTo>
                  <a:lnTo>
                    <a:pt x="1117600" y="50800"/>
                  </a:lnTo>
                  <a:close/>
                  <a:moveTo>
                    <a:pt x="1219200" y="50800"/>
                  </a:moveTo>
                  <a:lnTo>
                    <a:pt x="1270000" y="50800"/>
                  </a:lnTo>
                  <a:lnTo>
                    <a:pt x="1219200" y="50800"/>
                  </a:lnTo>
                  <a:close/>
                  <a:moveTo>
                    <a:pt x="1320800" y="50800"/>
                  </a:moveTo>
                  <a:lnTo>
                    <a:pt x="1371600" y="50800"/>
                  </a:lnTo>
                  <a:lnTo>
                    <a:pt x="1320800" y="50800"/>
                  </a:lnTo>
                  <a:close/>
                  <a:moveTo>
                    <a:pt x="1422400" y="50800"/>
                  </a:moveTo>
                  <a:lnTo>
                    <a:pt x="1473200" y="50800"/>
                  </a:lnTo>
                  <a:lnTo>
                    <a:pt x="1422400" y="50800"/>
                  </a:lnTo>
                  <a:close/>
                  <a:moveTo>
                    <a:pt x="1524000" y="50800"/>
                  </a:moveTo>
                  <a:lnTo>
                    <a:pt x="1574800" y="50800"/>
                  </a:lnTo>
                  <a:lnTo>
                    <a:pt x="1524000" y="50800"/>
                  </a:lnTo>
                  <a:close/>
                  <a:moveTo>
                    <a:pt x="1625600" y="50800"/>
                  </a:moveTo>
                  <a:lnTo>
                    <a:pt x="1676400" y="50800"/>
                  </a:lnTo>
                  <a:lnTo>
                    <a:pt x="1625600" y="50800"/>
                  </a:lnTo>
                  <a:close/>
                  <a:moveTo>
                    <a:pt x="1727200" y="50800"/>
                  </a:moveTo>
                  <a:lnTo>
                    <a:pt x="1778000" y="50800"/>
                  </a:lnTo>
                  <a:lnTo>
                    <a:pt x="1727200" y="50800"/>
                  </a:lnTo>
                  <a:close/>
                  <a:moveTo>
                    <a:pt x="0" y="0"/>
                  </a:moveTo>
                  <a:lnTo>
                    <a:pt x="50800" y="0"/>
                  </a:lnTo>
                  <a:lnTo>
                    <a:pt x="50800" y="50800"/>
                  </a:lnTo>
                  <a:lnTo>
                    <a:pt x="0" y="50800"/>
                  </a:lnTo>
                  <a:close/>
                </a:path>
              </a:pathLst>
            </a:custGeom>
            <a:solidFill>
              <a:srgbClr val="9E9E9E"/>
            </a:solidFill>
          </p:spPr>
        </p:sp>
      </p:grpSp>
      <p:grpSp>
        <p:nvGrpSpPr>
          <p:cNvPr name="Group 77" id="77"/>
          <p:cNvGrpSpPr/>
          <p:nvPr/>
        </p:nvGrpSpPr>
        <p:grpSpPr>
          <a:xfrm rot="0">
            <a:off x="5753269" y="3450392"/>
            <a:ext cx="10285073" cy="594902"/>
            <a:chOff x="0" y="0"/>
            <a:chExt cx="13713431" cy="793203"/>
          </a:xfrm>
        </p:grpSpPr>
        <p:sp>
          <p:nvSpPr>
            <p:cNvPr name="Freeform 78" id="78"/>
            <p:cNvSpPr/>
            <p:nvPr/>
          </p:nvSpPr>
          <p:spPr>
            <a:xfrm flipH="false" flipV="false" rot="0">
              <a:off x="0" y="0"/>
              <a:ext cx="13713461" cy="793242"/>
            </a:xfrm>
            <a:custGeom>
              <a:avLst/>
              <a:gdLst/>
              <a:ahLst/>
              <a:cxnLst/>
              <a:rect r="r" b="b" t="t" l="l"/>
              <a:pathLst>
                <a:path h="793242" w="13713461">
                  <a:moveTo>
                    <a:pt x="0" y="0"/>
                  </a:moveTo>
                  <a:lnTo>
                    <a:pt x="13713461" y="0"/>
                  </a:lnTo>
                  <a:lnTo>
                    <a:pt x="13713461" y="793242"/>
                  </a:lnTo>
                  <a:lnTo>
                    <a:pt x="0" y="793242"/>
                  </a:lnTo>
                  <a:close/>
                </a:path>
              </a:pathLst>
            </a:custGeom>
            <a:solidFill>
              <a:srgbClr val="5E76ED"/>
            </a:solidFill>
          </p:spPr>
        </p:sp>
      </p:grpSp>
      <p:grpSp>
        <p:nvGrpSpPr>
          <p:cNvPr name="Group 79" id="79"/>
          <p:cNvGrpSpPr/>
          <p:nvPr/>
        </p:nvGrpSpPr>
        <p:grpSpPr>
          <a:xfrm rot="0">
            <a:off x="5753269" y="3517498"/>
            <a:ext cx="10285073" cy="527796"/>
            <a:chOff x="0" y="0"/>
            <a:chExt cx="13713431" cy="703728"/>
          </a:xfrm>
        </p:grpSpPr>
        <p:sp>
          <p:nvSpPr>
            <p:cNvPr name="Freeform 80" id="80"/>
            <p:cNvSpPr/>
            <p:nvPr/>
          </p:nvSpPr>
          <p:spPr>
            <a:xfrm flipH="false" flipV="false" rot="0">
              <a:off x="0" y="0"/>
              <a:ext cx="13713431" cy="703728"/>
            </a:xfrm>
            <a:custGeom>
              <a:avLst/>
              <a:gdLst/>
              <a:ahLst/>
              <a:cxnLst/>
              <a:rect r="r" b="b" t="t" l="l"/>
              <a:pathLst>
                <a:path h="703728" w="13713431">
                  <a:moveTo>
                    <a:pt x="0" y="0"/>
                  </a:moveTo>
                  <a:lnTo>
                    <a:pt x="13713431" y="0"/>
                  </a:lnTo>
                  <a:lnTo>
                    <a:pt x="13713431" y="703728"/>
                  </a:lnTo>
                  <a:lnTo>
                    <a:pt x="0" y="703728"/>
                  </a:lnTo>
                  <a:close/>
                </a:path>
              </a:pathLst>
            </a:custGeom>
            <a:solidFill>
              <a:srgbClr val="000000">
                <a:alpha val="0"/>
              </a:srgbClr>
            </a:solidFill>
          </p:spPr>
        </p:sp>
        <p:sp>
          <p:nvSpPr>
            <p:cNvPr name="TextBox 81" id="81"/>
            <p:cNvSpPr txBox="true"/>
            <p:nvPr/>
          </p:nvSpPr>
          <p:spPr>
            <a:xfrm>
              <a:off x="0" y="-38100"/>
              <a:ext cx="13713431" cy="741828"/>
            </a:xfrm>
            <a:prstGeom prst="rect">
              <a:avLst/>
            </a:prstGeom>
          </p:spPr>
          <p:txBody>
            <a:bodyPr anchor="ctr" rtlCol="false" tIns="0" lIns="0" bIns="0" rIns="0"/>
            <a:lstStyle/>
            <a:p>
              <a:pPr algn="ctr">
                <a:lnSpc>
                  <a:spcPts val="2279"/>
                </a:lnSpc>
              </a:pPr>
              <a:r>
                <a:rPr lang="en-US" sz="1899" b="true">
                  <a:solidFill>
                    <a:srgbClr val="FFFFFF"/>
                  </a:solidFill>
                  <a:latin typeface="Arial Bold"/>
                  <a:ea typeface="Arial Bold"/>
                  <a:cs typeface="Arial Bold"/>
                  <a:sym typeface="Arial Bold"/>
                </a:rPr>
                <a:t>Data LakeHouse</a:t>
              </a:r>
            </a:p>
          </p:txBody>
        </p:sp>
      </p:grpSp>
      <p:grpSp>
        <p:nvGrpSpPr>
          <p:cNvPr name="Group 82" id="82"/>
          <p:cNvGrpSpPr/>
          <p:nvPr/>
        </p:nvGrpSpPr>
        <p:grpSpPr>
          <a:xfrm rot="0">
            <a:off x="3590693" y="3450392"/>
            <a:ext cx="1644419" cy="594902"/>
            <a:chOff x="0" y="0"/>
            <a:chExt cx="2192559" cy="793203"/>
          </a:xfrm>
        </p:grpSpPr>
        <p:sp>
          <p:nvSpPr>
            <p:cNvPr name="Freeform 83" id="83"/>
            <p:cNvSpPr/>
            <p:nvPr/>
          </p:nvSpPr>
          <p:spPr>
            <a:xfrm flipH="false" flipV="false" rot="0">
              <a:off x="0" y="0"/>
              <a:ext cx="2192528" cy="793242"/>
            </a:xfrm>
            <a:custGeom>
              <a:avLst/>
              <a:gdLst/>
              <a:ahLst/>
              <a:cxnLst/>
              <a:rect r="r" b="b" t="t" l="l"/>
              <a:pathLst>
                <a:path h="793242" w="2192528">
                  <a:moveTo>
                    <a:pt x="0" y="0"/>
                  </a:moveTo>
                  <a:lnTo>
                    <a:pt x="2192528" y="0"/>
                  </a:lnTo>
                  <a:lnTo>
                    <a:pt x="2192528" y="793242"/>
                  </a:lnTo>
                  <a:lnTo>
                    <a:pt x="0" y="793242"/>
                  </a:lnTo>
                  <a:close/>
                </a:path>
              </a:pathLst>
            </a:custGeom>
            <a:solidFill>
              <a:srgbClr val="5E76ED"/>
            </a:solidFill>
          </p:spPr>
        </p:sp>
      </p:grpSp>
      <p:grpSp>
        <p:nvGrpSpPr>
          <p:cNvPr name="Group 84" id="84"/>
          <p:cNvGrpSpPr/>
          <p:nvPr/>
        </p:nvGrpSpPr>
        <p:grpSpPr>
          <a:xfrm rot="0">
            <a:off x="3590693" y="3517498"/>
            <a:ext cx="1644419" cy="527796"/>
            <a:chOff x="0" y="0"/>
            <a:chExt cx="2192559" cy="703728"/>
          </a:xfrm>
        </p:grpSpPr>
        <p:sp>
          <p:nvSpPr>
            <p:cNvPr name="Freeform 85" id="85"/>
            <p:cNvSpPr/>
            <p:nvPr/>
          </p:nvSpPr>
          <p:spPr>
            <a:xfrm flipH="false" flipV="false" rot="0">
              <a:off x="0" y="0"/>
              <a:ext cx="2192559" cy="703728"/>
            </a:xfrm>
            <a:custGeom>
              <a:avLst/>
              <a:gdLst/>
              <a:ahLst/>
              <a:cxnLst/>
              <a:rect r="r" b="b" t="t" l="l"/>
              <a:pathLst>
                <a:path h="703728" w="2192559">
                  <a:moveTo>
                    <a:pt x="0" y="0"/>
                  </a:moveTo>
                  <a:lnTo>
                    <a:pt x="2192559" y="0"/>
                  </a:lnTo>
                  <a:lnTo>
                    <a:pt x="2192559" y="703728"/>
                  </a:lnTo>
                  <a:lnTo>
                    <a:pt x="0" y="703728"/>
                  </a:lnTo>
                  <a:close/>
                </a:path>
              </a:pathLst>
            </a:custGeom>
            <a:solidFill>
              <a:srgbClr val="000000">
                <a:alpha val="0"/>
              </a:srgbClr>
            </a:solidFill>
          </p:spPr>
        </p:sp>
        <p:sp>
          <p:nvSpPr>
            <p:cNvPr name="TextBox 86" id="86"/>
            <p:cNvSpPr txBox="true"/>
            <p:nvPr/>
          </p:nvSpPr>
          <p:spPr>
            <a:xfrm>
              <a:off x="0" y="-38100"/>
              <a:ext cx="2192559" cy="741828"/>
            </a:xfrm>
            <a:prstGeom prst="rect">
              <a:avLst/>
            </a:prstGeom>
          </p:spPr>
          <p:txBody>
            <a:bodyPr anchor="ctr" rtlCol="false" tIns="0" lIns="0" bIns="0" rIns="0"/>
            <a:lstStyle/>
            <a:p>
              <a:pPr algn="ctr">
                <a:lnSpc>
                  <a:spcPts val="2279"/>
                </a:lnSpc>
              </a:pPr>
              <a:r>
                <a:rPr lang="en-US" sz="1899" b="true">
                  <a:solidFill>
                    <a:srgbClr val="FFFFFF"/>
                  </a:solidFill>
                  <a:latin typeface="Arial Bold"/>
                  <a:ea typeface="Arial Bold"/>
                  <a:cs typeface="Arial Bold"/>
                  <a:sym typeface="Arial Bold"/>
                </a:rPr>
                <a:t>원천 시스템</a:t>
              </a:r>
            </a:p>
          </p:txBody>
        </p:sp>
      </p:grpSp>
      <p:grpSp>
        <p:nvGrpSpPr>
          <p:cNvPr name="Group 87" id="87"/>
          <p:cNvGrpSpPr/>
          <p:nvPr/>
        </p:nvGrpSpPr>
        <p:grpSpPr>
          <a:xfrm rot="0">
            <a:off x="1028700" y="978979"/>
            <a:ext cx="3557205" cy="395196"/>
            <a:chOff x="0" y="0"/>
            <a:chExt cx="4742940" cy="526928"/>
          </a:xfrm>
        </p:grpSpPr>
        <p:sp>
          <p:nvSpPr>
            <p:cNvPr name="Freeform 88" id="88"/>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89" id="89"/>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90" id="90"/>
          <p:cNvGrpSpPr/>
          <p:nvPr/>
        </p:nvGrpSpPr>
        <p:grpSpPr>
          <a:xfrm rot="0">
            <a:off x="1028700" y="1374175"/>
            <a:ext cx="7789185" cy="955113"/>
            <a:chOff x="0" y="0"/>
            <a:chExt cx="10385580" cy="1273484"/>
          </a:xfrm>
        </p:grpSpPr>
        <p:sp>
          <p:nvSpPr>
            <p:cNvPr name="Freeform 91" id="91"/>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92" id="92"/>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분석계 데이터 아키텍쳐 2</a:t>
              </a:r>
            </a:p>
          </p:txBody>
        </p:sp>
      </p:grpSp>
      <p:grpSp>
        <p:nvGrpSpPr>
          <p:cNvPr name="Group 93" id="93"/>
          <p:cNvGrpSpPr/>
          <p:nvPr/>
        </p:nvGrpSpPr>
        <p:grpSpPr>
          <a:xfrm rot="0">
            <a:off x="1047750" y="2329288"/>
            <a:ext cx="12847663" cy="871451"/>
            <a:chOff x="0" y="0"/>
            <a:chExt cx="17130218" cy="1161935"/>
          </a:xfrm>
        </p:grpSpPr>
        <p:sp>
          <p:nvSpPr>
            <p:cNvPr name="Freeform 94" id="94"/>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95" id="95"/>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Data LakeHouse</a:t>
              </a:r>
            </a:p>
            <a:p>
              <a:pPr algn="l">
                <a:lnSpc>
                  <a:spcPts val="3802"/>
                </a:lnSpc>
              </a:pPr>
            </a:p>
          </p:txBody>
        </p:sp>
      </p:grpSp>
      <p:grpSp>
        <p:nvGrpSpPr>
          <p:cNvPr name="Group 96" id="96"/>
          <p:cNvGrpSpPr/>
          <p:nvPr/>
        </p:nvGrpSpPr>
        <p:grpSpPr>
          <a:xfrm rot="0">
            <a:off x="329171" y="209742"/>
            <a:ext cx="18054079" cy="115550"/>
            <a:chOff x="0" y="0"/>
            <a:chExt cx="4754984" cy="30433"/>
          </a:xfrm>
        </p:grpSpPr>
        <p:sp>
          <p:nvSpPr>
            <p:cNvPr name="Freeform 97" id="97"/>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98" id="98"/>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045"/>
            <a:ext cx="16700500" cy="6274279"/>
            <a:chOff x="0" y="0"/>
            <a:chExt cx="22267333" cy="8365705"/>
          </a:xfrm>
        </p:grpSpPr>
        <p:sp>
          <p:nvSpPr>
            <p:cNvPr name="Freeform 3" id="3"/>
            <p:cNvSpPr/>
            <p:nvPr/>
          </p:nvSpPr>
          <p:spPr>
            <a:xfrm flipH="false" flipV="false" rot="0">
              <a:off x="0" y="0"/>
              <a:ext cx="22267290" cy="8365705"/>
            </a:xfrm>
            <a:custGeom>
              <a:avLst/>
              <a:gdLst/>
              <a:ahLst/>
              <a:cxnLst/>
              <a:rect r="r" b="b" t="t" l="l"/>
              <a:pathLst>
                <a:path h="8365705" w="22267290">
                  <a:moveTo>
                    <a:pt x="635000" y="0"/>
                  </a:moveTo>
                  <a:lnTo>
                    <a:pt x="21632290" y="0"/>
                  </a:lnTo>
                  <a:cubicBezTo>
                    <a:pt x="21982992" y="0"/>
                    <a:pt x="22267290" y="284299"/>
                    <a:pt x="22267290" y="635000"/>
                  </a:cubicBezTo>
                  <a:lnTo>
                    <a:pt x="22267290" y="7730705"/>
                  </a:lnTo>
                  <a:cubicBezTo>
                    <a:pt x="22267290" y="7899117"/>
                    <a:pt x="22200389" y="8060632"/>
                    <a:pt x="22081303" y="8179718"/>
                  </a:cubicBezTo>
                  <a:cubicBezTo>
                    <a:pt x="21962218" y="8298804"/>
                    <a:pt x="21800703" y="8365705"/>
                    <a:pt x="21632290" y="8365705"/>
                  </a:cubicBezTo>
                  <a:lnTo>
                    <a:pt x="635000" y="8365705"/>
                  </a:lnTo>
                  <a:cubicBezTo>
                    <a:pt x="284299" y="8365705"/>
                    <a:pt x="0" y="8081406"/>
                    <a:pt x="0" y="7730705"/>
                  </a:cubicBezTo>
                  <a:lnTo>
                    <a:pt x="0" y="635000"/>
                  </a:lnTo>
                  <a:cubicBezTo>
                    <a:pt x="0" y="284299"/>
                    <a:pt x="284299" y="0"/>
                    <a:pt x="635000" y="0"/>
                  </a:cubicBezTo>
                  <a:close/>
                </a:path>
              </a:pathLst>
            </a:custGeom>
            <a:blipFill>
              <a:blip r:embed="rId3"/>
              <a:stretch>
                <a:fillRect l="0" t="-19502" r="0" b="-19502"/>
              </a:stretch>
            </a:blipFill>
          </p:spPr>
        </p:sp>
      </p:grpSp>
      <p:grpSp>
        <p:nvGrpSpPr>
          <p:cNvPr name="Group 4" id="4"/>
          <p:cNvGrpSpPr/>
          <p:nvPr/>
        </p:nvGrpSpPr>
        <p:grpSpPr>
          <a:xfrm rot="0">
            <a:off x="3558745" y="3450254"/>
            <a:ext cx="12320514" cy="5655535"/>
            <a:chOff x="0" y="0"/>
            <a:chExt cx="17354895" cy="7966487"/>
          </a:xfrm>
        </p:grpSpPr>
        <p:sp>
          <p:nvSpPr>
            <p:cNvPr name="Freeform 5" id="5"/>
            <p:cNvSpPr/>
            <p:nvPr/>
          </p:nvSpPr>
          <p:spPr>
            <a:xfrm flipH="false" flipV="false" rot="0">
              <a:off x="0" y="0"/>
              <a:ext cx="17354931" cy="7966456"/>
            </a:xfrm>
            <a:custGeom>
              <a:avLst/>
              <a:gdLst/>
              <a:ahLst/>
              <a:cxnLst/>
              <a:rect r="r" b="b" t="t" l="l"/>
              <a:pathLst>
                <a:path h="7966456" w="17354931">
                  <a:moveTo>
                    <a:pt x="0" y="0"/>
                  </a:moveTo>
                  <a:lnTo>
                    <a:pt x="17354931" y="0"/>
                  </a:lnTo>
                  <a:lnTo>
                    <a:pt x="17354931" y="7966456"/>
                  </a:lnTo>
                  <a:lnTo>
                    <a:pt x="0" y="7966456"/>
                  </a:lnTo>
                  <a:lnTo>
                    <a:pt x="0" y="0"/>
                  </a:lnTo>
                  <a:close/>
                </a:path>
              </a:pathLst>
            </a:custGeom>
            <a:blipFill>
              <a:blip r:embed="rId4"/>
              <a:stretch>
                <a:fillRect l="0" t="-7185" r="0" b="-7185"/>
              </a:stretch>
            </a:blipFill>
          </p:spPr>
        </p:sp>
      </p:grpSp>
      <p:grpSp>
        <p:nvGrpSpPr>
          <p:cNvPr name="Group 6" id="6"/>
          <p:cNvGrpSpPr/>
          <p:nvPr/>
        </p:nvGrpSpPr>
        <p:grpSpPr>
          <a:xfrm rot="0">
            <a:off x="3558745" y="8658114"/>
            <a:ext cx="8330327" cy="447675"/>
            <a:chOff x="0" y="0"/>
            <a:chExt cx="11107103" cy="596900"/>
          </a:xfrm>
        </p:grpSpPr>
        <p:sp>
          <p:nvSpPr>
            <p:cNvPr name="Freeform 7" id="7"/>
            <p:cNvSpPr/>
            <p:nvPr/>
          </p:nvSpPr>
          <p:spPr>
            <a:xfrm flipH="false" flipV="false" rot="0">
              <a:off x="0" y="0"/>
              <a:ext cx="11107103" cy="596900"/>
            </a:xfrm>
            <a:custGeom>
              <a:avLst/>
              <a:gdLst/>
              <a:ahLst/>
              <a:cxnLst/>
              <a:rect r="r" b="b" t="t" l="l"/>
              <a:pathLst>
                <a:path h="596900" w="11107103">
                  <a:moveTo>
                    <a:pt x="0" y="0"/>
                  </a:moveTo>
                  <a:lnTo>
                    <a:pt x="11107103" y="0"/>
                  </a:lnTo>
                  <a:lnTo>
                    <a:pt x="11107103" y="596900"/>
                  </a:lnTo>
                  <a:lnTo>
                    <a:pt x="0" y="596900"/>
                  </a:lnTo>
                  <a:close/>
                </a:path>
              </a:pathLst>
            </a:custGeom>
            <a:solidFill>
              <a:srgbClr val="000000">
                <a:alpha val="0"/>
              </a:srgbClr>
            </a:solidFill>
          </p:spPr>
        </p:sp>
        <p:sp>
          <p:nvSpPr>
            <p:cNvPr name="TextBox 8" id="8"/>
            <p:cNvSpPr txBox="true"/>
            <p:nvPr/>
          </p:nvSpPr>
          <p:spPr>
            <a:xfrm>
              <a:off x="0" y="-57150"/>
              <a:ext cx="11107103" cy="654050"/>
            </a:xfrm>
            <a:prstGeom prst="rect">
              <a:avLst/>
            </a:prstGeom>
          </p:spPr>
          <p:txBody>
            <a:bodyPr anchor="t" rtlCol="false" tIns="0" lIns="0" bIns="0" rIns="0"/>
            <a:lstStyle/>
            <a:p>
              <a:pPr algn="ctr">
                <a:lnSpc>
                  <a:spcPts val="3119"/>
                </a:lnSpc>
              </a:pPr>
              <a:r>
                <a:rPr lang="en-US" sz="2599" b="true">
                  <a:solidFill>
                    <a:srgbClr val="FFFFFF"/>
                  </a:solidFill>
                  <a:latin typeface="Arial Bold"/>
                  <a:ea typeface="Arial Bold"/>
                  <a:cs typeface="Arial Bold"/>
                  <a:sym typeface="Arial Bold"/>
                </a:rPr>
                <a:t>https://www.databricks.com/glossary/data-lakehouse</a:t>
              </a:r>
            </a:p>
          </p:txBody>
        </p:sp>
      </p:grpSp>
      <p:grpSp>
        <p:nvGrpSpPr>
          <p:cNvPr name="Group 9" id="9"/>
          <p:cNvGrpSpPr/>
          <p:nvPr/>
        </p:nvGrpSpPr>
        <p:grpSpPr>
          <a:xfrm rot="0">
            <a:off x="1028700" y="978979"/>
            <a:ext cx="3557205" cy="395196"/>
            <a:chOff x="0" y="0"/>
            <a:chExt cx="4742940" cy="526928"/>
          </a:xfrm>
        </p:grpSpPr>
        <p:sp>
          <p:nvSpPr>
            <p:cNvPr name="Freeform 10" id="10"/>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11" id="11"/>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12" id="12"/>
          <p:cNvGrpSpPr/>
          <p:nvPr/>
        </p:nvGrpSpPr>
        <p:grpSpPr>
          <a:xfrm rot="0">
            <a:off x="1028700" y="1374175"/>
            <a:ext cx="9427025" cy="955113"/>
            <a:chOff x="0" y="0"/>
            <a:chExt cx="12569367" cy="1273484"/>
          </a:xfrm>
        </p:grpSpPr>
        <p:sp>
          <p:nvSpPr>
            <p:cNvPr name="Freeform 13" id="13"/>
            <p:cNvSpPr/>
            <p:nvPr/>
          </p:nvSpPr>
          <p:spPr>
            <a:xfrm flipH="false" flipV="false" rot="0">
              <a:off x="0" y="0"/>
              <a:ext cx="12569368" cy="1273484"/>
            </a:xfrm>
            <a:custGeom>
              <a:avLst/>
              <a:gdLst/>
              <a:ahLst/>
              <a:cxnLst/>
              <a:rect r="r" b="b" t="t" l="l"/>
              <a:pathLst>
                <a:path h="1273484" w="12569368">
                  <a:moveTo>
                    <a:pt x="0" y="0"/>
                  </a:moveTo>
                  <a:lnTo>
                    <a:pt x="12569368" y="0"/>
                  </a:lnTo>
                  <a:lnTo>
                    <a:pt x="12569368" y="1273484"/>
                  </a:lnTo>
                  <a:lnTo>
                    <a:pt x="0" y="1273484"/>
                  </a:lnTo>
                  <a:close/>
                </a:path>
              </a:pathLst>
            </a:custGeom>
            <a:solidFill>
              <a:srgbClr val="000000">
                <a:alpha val="0"/>
              </a:srgbClr>
            </a:solidFill>
          </p:spPr>
        </p:sp>
        <p:sp>
          <p:nvSpPr>
            <p:cNvPr name="TextBox 14" id="14"/>
            <p:cNvSpPr txBox="true"/>
            <p:nvPr/>
          </p:nvSpPr>
          <p:spPr>
            <a:xfrm>
              <a:off x="0" y="-47625"/>
              <a:ext cx="12569367"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분석계 데이터 아키텍쳐 차이점</a:t>
              </a:r>
            </a:p>
          </p:txBody>
        </p:sp>
      </p:grpSp>
      <p:grpSp>
        <p:nvGrpSpPr>
          <p:cNvPr name="Group 15" id="15"/>
          <p:cNvGrpSpPr/>
          <p:nvPr/>
        </p:nvGrpSpPr>
        <p:grpSpPr>
          <a:xfrm rot="0">
            <a:off x="329171" y="209742"/>
            <a:ext cx="18054079" cy="115550"/>
            <a:chOff x="0" y="0"/>
            <a:chExt cx="4754984" cy="30433"/>
          </a:xfrm>
        </p:grpSpPr>
        <p:sp>
          <p:nvSpPr>
            <p:cNvPr name="Freeform 16" id="16"/>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7" id="17"/>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045"/>
            <a:ext cx="16700500" cy="6274279"/>
            <a:chOff x="0" y="0"/>
            <a:chExt cx="22267333" cy="8365705"/>
          </a:xfrm>
        </p:grpSpPr>
        <p:sp>
          <p:nvSpPr>
            <p:cNvPr name="Freeform 3" id="3"/>
            <p:cNvSpPr/>
            <p:nvPr/>
          </p:nvSpPr>
          <p:spPr>
            <a:xfrm flipH="false" flipV="false" rot="0">
              <a:off x="0" y="0"/>
              <a:ext cx="22267290" cy="8365705"/>
            </a:xfrm>
            <a:custGeom>
              <a:avLst/>
              <a:gdLst/>
              <a:ahLst/>
              <a:cxnLst/>
              <a:rect r="r" b="b" t="t" l="l"/>
              <a:pathLst>
                <a:path h="8365705" w="22267290">
                  <a:moveTo>
                    <a:pt x="635000" y="0"/>
                  </a:moveTo>
                  <a:lnTo>
                    <a:pt x="21632290" y="0"/>
                  </a:lnTo>
                  <a:cubicBezTo>
                    <a:pt x="21982992" y="0"/>
                    <a:pt x="22267290" y="284299"/>
                    <a:pt x="22267290" y="635000"/>
                  </a:cubicBezTo>
                  <a:lnTo>
                    <a:pt x="22267290" y="7730705"/>
                  </a:lnTo>
                  <a:cubicBezTo>
                    <a:pt x="22267290" y="7899117"/>
                    <a:pt x="22200389" y="8060632"/>
                    <a:pt x="22081303" y="8179718"/>
                  </a:cubicBezTo>
                  <a:cubicBezTo>
                    <a:pt x="21962218" y="8298804"/>
                    <a:pt x="21800703" y="8365705"/>
                    <a:pt x="21632290" y="8365705"/>
                  </a:cubicBezTo>
                  <a:lnTo>
                    <a:pt x="635000" y="8365705"/>
                  </a:lnTo>
                  <a:cubicBezTo>
                    <a:pt x="284299" y="8365705"/>
                    <a:pt x="0" y="8081406"/>
                    <a:pt x="0" y="7730705"/>
                  </a:cubicBezTo>
                  <a:lnTo>
                    <a:pt x="0" y="635000"/>
                  </a:lnTo>
                  <a:cubicBezTo>
                    <a:pt x="0" y="284299"/>
                    <a:pt x="284299" y="0"/>
                    <a:pt x="635000" y="0"/>
                  </a:cubicBezTo>
                  <a:close/>
                </a:path>
              </a:pathLst>
            </a:custGeom>
            <a:blipFill>
              <a:blip r:embed="rId3"/>
              <a:stretch>
                <a:fillRect l="0" t="-19502" r="0" b="-19502"/>
              </a:stretch>
            </a:blipFill>
          </p:spPr>
        </p:sp>
      </p:grpSp>
      <p:sp>
        <p:nvSpPr>
          <p:cNvPr name="Freeform 4" id="4"/>
          <p:cNvSpPr/>
          <p:nvPr/>
        </p:nvSpPr>
        <p:spPr>
          <a:xfrm flipH="false" flipV="false" rot="0">
            <a:off x="3492070" y="3149236"/>
            <a:ext cx="1841666" cy="5956552"/>
          </a:xfrm>
          <a:custGeom>
            <a:avLst/>
            <a:gdLst/>
            <a:ahLst/>
            <a:cxnLst/>
            <a:rect r="r" b="b" t="t" l="l"/>
            <a:pathLst>
              <a:path h="5956552" w="1841666">
                <a:moveTo>
                  <a:pt x="0" y="0"/>
                </a:moveTo>
                <a:lnTo>
                  <a:pt x="1841666" y="0"/>
                </a:lnTo>
                <a:lnTo>
                  <a:pt x="1841666" y="5956552"/>
                </a:lnTo>
                <a:lnTo>
                  <a:pt x="0" y="5956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628280" y="3149236"/>
            <a:ext cx="10566609" cy="5956552"/>
          </a:xfrm>
          <a:custGeom>
            <a:avLst/>
            <a:gdLst/>
            <a:ahLst/>
            <a:cxnLst/>
            <a:rect r="r" b="b" t="t" l="l"/>
            <a:pathLst>
              <a:path h="5956552" w="10566609">
                <a:moveTo>
                  <a:pt x="0" y="0"/>
                </a:moveTo>
                <a:lnTo>
                  <a:pt x="10566609" y="0"/>
                </a:lnTo>
                <a:lnTo>
                  <a:pt x="10566609" y="5956552"/>
                </a:lnTo>
                <a:lnTo>
                  <a:pt x="0" y="59565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3747839" y="4178644"/>
            <a:ext cx="1330128" cy="971362"/>
            <a:chOff x="0" y="0"/>
            <a:chExt cx="1773504" cy="1295149"/>
          </a:xfrm>
        </p:grpSpPr>
        <p:sp>
          <p:nvSpPr>
            <p:cNvPr name="Freeform 7" id="7"/>
            <p:cNvSpPr/>
            <p:nvPr/>
          </p:nvSpPr>
          <p:spPr>
            <a:xfrm flipH="false" flipV="false" rot="0">
              <a:off x="0" y="0"/>
              <a:ext cx="1773428" cy="1295146"/>
            </a:xfrm>
            <a:custGeom>
              <a:avLst/>
              <a:gdLst/>
              <a:ahLst/>
              <a:cxnLst/>
              <a:rect r="r" b="b" t="t" l="l"/>
              <a:pathLst>
                <a:path h="1295146" w="1773428">
                  <a:moveTo>
                    <a:pt x="353568" y="0"/>
                  </a:moveTo>
                  <a:lnTo>
                    <a:pt x="1419860" y="0"/>
                  </a:lnTo>
                  <a:cubicBezTo>
                    <a:pt x="1513586" y="0"/>
                    <a:pt x="1603629" y="37211"/>
                    <a:pt x="1669923" y="103505"/>
                  </a:cubicBezTo>
                  <a:cubicBezTo>
                    <a:pt x="1736217" y="169799"/>
                    <a:pt x="1773428" y="259715"/>
                    <a:pt x="1773428" y="353568"/>
                  </a:cubicBezTo>
                  <a:lnTo>
                    <a:pt x="1773428" y="941578"/>
                  </a:lnTo>
                  <a:cubicBezTo>
                    <a:pt x="1773428" y="1136904"/>
                    <a:pt x="1615059" y="1295146"/>
                    <a:pt x="1419860" y="1295146"/>
                  </a:cubicBezTo>
                  <a:lnTo>
                    <a:pt x="353568" y="1295146"/>
                  </a:lnTo>
                  <a:cubicBezTo>
                    <a:pt x="259842" y="1295146"/>
                    <a:pt x="169799" y="1257935"/>
                    <a:pt x="103505" y="1191641"/>
                  </a:cubicBezTo>
                  <a:cubicBezTo>
                    <a:pt x="37211" y="1125347"/>
                    <a:pt x="0" y="1035304"/>
                    <a:pt x="0" y="941578"/>
                  </a:cubicBezTo>
                  <a:lnTo>
                    <a:pt x="0" y="353568"/>
                  </a:lnTo>
                  <a:cubicBezTo>
                    <a:pt x="0" y="158369"/>
                    <a:pt x="158369" y="0"/>
                    <a:pt x="353568" y="0"/>
                  </a:cubicBezTo>
                  <a:close/>
                </a:path>
              </a:pathLst>
            </a:custGeom>
            <a:solidFill>
              <a:srgbClr val="BFBFBF"/>
            </a:solidFill>
          </p:spPr>
        </p:sp>
      </p:grpSp>
      <p:grpSp>
        <p:nvGrpSpPr>
          <p:cNvPr name="Group 8" id="8"/>
          <p:cNvGrpSpPr/>
          <p:nvPr/>
        </p:nvGrpSpPr>
        <p:grpSpPr>
          <a:xfrm rot="0">
            <a:off x="3747839" y="3961653"/>
            <a:ext cx="1330128" cy="1188353"/>
            <a:chOff x="0" y="0"/>
            <a:chExt cx="1773504" cy="1584471"/>
          </a:xfrm>
        </p:grpSpPr>
        <p:sp>
          <p:nvSpPr>
            <p:cNvPr name="Freeform 9" id="9"/>
            <p:cNvSpPr/>
            <p:nvPr/>
          </p:nvSpPr>
          <p:spPr>
            <a:xfrm flipH="false" flipV="false" rot="0">
              <a:off x="0" y="0"/>
              <a:ext cx="1773504" cy="1584471"/>
            </a:xfrm>
            <a:custGeom>
              <a:avLst/>
              <a:gdLst/>
              <a:ahLst/>
              <a:cxnLst/>
              <a:rect r="r" b="b" t="t" l="l"/>
              <a:pathLst>
                <a:path h="1584471" w="1773504">
                  <a:moveTo>
                    <a:pt x="0" y="0"/>
                  </a:moveTo>
                  <a:lnTo>
                    <a:pt x="1773504" y="0"/>
                  </a:lnTo>
                  <a:lnTo>
                    <a:pt x="1773504" y="1584471"/>
                  </a:lnTo>
                  <a:lnTo>
                    <a:pt x="0" y="1584471"/>
                  </a:lnTo>
                  <a:close/>
                </a:path>
              </a:pathLst>
            </a:custGeom>
            <a:solidFill>
              <a:srgbClr val="000000">
                <a:alpha val="0"/>
              </a:srgbClr>
            </a:solidFill>
          </p:spPr>
        </p:sp>
        <p:sp>
          <p:nvSpPr>
            <p:cNvPr name="TextBox 10" id="10"/>
            <p:cNvSpPr txBox="true"/>
            <p:nvPr/>
          </p:nvSpPr>
          <p:spPr>
            <a:xfrm>
              <a:off x="0" y="-57150"/>
              <a:ext cx="1773504" cy="1641621"/>
            </a:xfrm>
            <a:prstGeom prst="rect">
              <a:avLst/>
            </a:prstGeom>
          </p:spPr>
          <p:txBody>
            <a:bodyPr anchor="ctr" rtlCol="false" tIns="0" lIns="0" bIns="0" rIns="0"/>
            <a:lstStyle/>
            <a:p>
              <a:pPr algn="ctr">
                <a:lnSpc>
                  <a:spcPts val="3119"/>
                </a:lnSpc>
              </a:pPr>
              <a:r>
                <a:rPr lang="en-US" sz="2599" b="true">
                  <a:solidFill>
                    <a:srgbClr val="FFFFFF"/>
                  </a:solidFill>
                  <a:latin typeface="Arial Bold"/>
                  <a:ea typeface="Arial Bold"/>
                  <a:cs typeface="Arial Bold"/>
                  <a:sym typeface="Arial Bold"/>
                </a:rPr>
                <a:t>MES</a:t>
              </a:r>
            </a:p>
          </p:txBody>
        </p:sp>
      </p:grpSp>
      <p:grpSp>
        <p:nvGrpSpPr>
          <p:cNvPr name="Group 11" id="11"/>
          <p:cNvGrpSpPr/>
          <p:nvPr/>
        </p:nvGrpSpPr>
        <p:grpSpPr>
          <a:xfrm rot="0">
            <a:off x="3747839" y="5327727"/>
            <a:ext cx="1330128" cy="971362"/>
            <a:chOff x="0" y="0"/>
            <a:chExt cx="1773504" cy="1295149"/>
          </a:xfrm>
        </p:grpSpPr>
        <p:sp>
          <p:nvSpPr>
            <p:cNvPr name="Freeform 12" id="12"/>
            <p:cNvSpPr/>
            <p:nvPr/>
          </p:nvSpPr>
          <p:spPr>
            <a:xfrm flipH="false" flipV="false" rot="0">
              <a:off x="0" y="0"/>
              <a:ext cx="1773428" cy="1295146"/>
            </a:xfrm>
            <a:custGeom>
              <a:avLst/>
              <a:gdLst/>
              <a:ahLst/>
              <a:cxnLst/>
              <a:rect r="r" b="b" t="t" l="l"/>
              <a:pathLst>
                <a:path h="1295146" w="1773428">
                  <a:moveTo>
                    <a:pt x="353568" y="0"/>
                  </a:moveTo>
                  <a:lnTo>
                    <a:pt x="1419860" y="0"/>
                  </a:lnTo>
                  <a:cubicBezTo>
                    <a:pt x="1513586" y="0"/>
                    <a:pt x="1603629" y="37211"/>
                    <a:pt x="1669923" y="103505"/>
                  </a:cubicBezTo>
                  <a:cubicBezTo>
                    <a:pt x="1736217" y="169799"/>
                    <a:pt x="1773428" y="259715"/>
                    <a:pt x="1773428" y="353568"/>
                  </a:cubicBezTo>
                  <a:lnTo>
                    <a:pt x="1773428" y="941578"/>
                  </a:lnTo>
                  <a:cubicBezTo>
                    <a:pt x="1773428" y="1136904"/>
                    <a:pt x="1615059" y="1295146"/>
                    <a:pt x="1419860" y="1295146"/>
                  </a:cubicBezTo>
                  <a:lnTo>
                    <a:pt x="353568" y="1295146"/>
                  </a:lnTo>
                  <a:cubicBezTo>
                    <a:pt x="259842" y="1295146"/>
                    <a:pt x="169799" y="1257935"/>
                    <a:pt x="103505" y="1191641"/>
                  </a:cubicBezTo>
                  <a:cubicBezTo>
                    <a:pt x="37211" y="1125347"/>
                    <a:pt x="0" y="1035304"/>
                    <a:pt x="0" y="941578"/>
                  </a:cubicBezTo>
                  <a:lnTo>
                    <a:pt x="0" y="353568"/>
                  </a:lnTo>
                  <a:cubicBezTo>
                    <a:pt x="0" y="158369"/>
                    <a:pt x="158369" y="0"/>
                    <a:pt x="353568" y="0"/>
                  </a:cubicBezTo>
                  <a:close/>
                </a:path>
              </a:pathLst>
            </a:custGeom>
            <a:solidFill>
              <a:srgbClr val="BFBFBF"/>
            </a:solidFill>
          </p:spPr>
        </p:sp>
      </p:grpSp>
      <p:grpSp>
        <p:nvGrpSpPr>
          <p:cNvPr name="Group 13" id="13"/>
          <p:cNvGrpSpPr/>
          <p:nvPr/>
        </p:nvGrpSpPr>
        <p:grpSpPr>
          <a:xfrm rot="0">
            <a:off x="3747839" y="5110736"/>
            <a:ext cx="1330128" cy="1188353"/>
            <a:chOff x="0" y="0"/>
            <a:chExt cx="1773504" cy="1584471"/>
          </a:xfrm>
        </p:grpSpPr>
        <p:sp>
          <p:nvSpPr>
            <p:cNvPr name="Freeform 14" id="14"/>
            <p:cNvSpPr/>
            <p:nvPr/>
          </p:nvSpPr>
          <p:spPr>
            <a:xfrm flipH="false" flipV="false" rot="0">
              <a:off x="0" y="0"/>
              <a:ext cx="1773504" cy="1584471"/>
            </a:xfrm>
            <a:custGeom>
              <a:avLst/>
              <a:gdLst/>
              <a:ahLst/>
              <a:cxnLst/>
              <a:rect r="r" b="b" t="t" l="l"/>
              <a:pathLst>
                <a:path h="1584471" w="1773504">
                  <a:moveTo>
                    <a:pt x="0" y="0"/>
                  </a:moveTo>
                  <a:lnTo>
                    <a:pt x="1773504" y="0"/>
                  </a:lnTo>
                  <a:lnTo>
                    <a:pt x="1773504" y="1584471"/>
                  </a:lnTo>
                  <a:lnTo>
                    <a:pt x="0" y="1584471"/>
                  </a:lnTo>
                  <a:close/>
                </a:path>
              </a:pathLst>
            </a:custGeom>
            <a:solidFill>
              <a:srgbClr val="000000">
                <a:alpha val="0"/>
              </a:srgbClr>
            </a:solidFill>
          </p:spPr>
        </p:sp>
        <p:sp>
          <p:nvSpPr>
            <p:cNvPr name="TextBox 15" id="15"/>
            <p:cNvSpPr txBox="true"/>
            <p:nvPr/>
          </p:nvSpPr>
          <p:spPr>
            <a:xfrm>
              <a:off x="0" y="-57150"/>
              <a:ext cx="1773504" cy="1641621"/>
            </a:xfrm>
            <a:prstGeom prst="rect">
              <a:avLst/>
            </a:prstGeom>
          </p:spPr>
          <p:txBody>
            <a:bodyPr anchor="ctr" rtlCol="false" tIns="0" lIns="0" bIns="0" rIns="0"/>
            <a:lstStyle/>
            <a:p>
              <a:pPr algn="ctr">
                <a:lnSpc>
                  <a:spcPts val="3119"/>
                </a:lnSpc>
              </a:pPr>
              <a:r>
                <a:rPr lang="en-US" sz="2599" b="true">
                  <a:solidFill>
                    <a:srgbClr val="FFFFFF"/>
                  </a:solidFill>
                  <a:latin typeface="Arial Bold"/>
                  <a:ea typeface="Arial Bold"/>
                  <a:cs typeface="Arial Bold"/>
                  <a:sym typeface="Arial Bold"/>
                </a:rPr>
                <a:t>ERP</a:t>
              </a:r>
            </a:p>
          </p:txBody>
        </p:sp>
      </p:grpSp>
      <p:grpSp>
        <p:nvGrpSpPr>
          <p:cNvPr name="Group 16" id="16"/>
          <p:cNvGrpSpPr/>
          <p:nvPr/>
        </p:nvGrpSpPr>
        <p:grpSpPr>
          <a:xfrm rot="0">
            <a:off x="3747839" y="6476809"/>
            <a:ext cx="1330128" cy="971362"/>
            <a:chOff x="0" y="0"/>
            <a:chExt cx="1773504" cy="1295149"/>
          </a:xfrm>
        </p:grpSpPr>
        <p:sp>
          <p:nvSpPr>
            <p:cNvPr name="Freeform 17" id="17"/>
            <p:cNvSpPr/>
            <p:nvPr/>
          </p:nvSpPr>
          <p:spPr>
            <a:xfrm flipH="false" flipV="false" rot="0">
              <a:off x="0" y="0"/>
              <a:ext cx="1773428" cy="1295146"/>
            </a:xfrm>
            <a:custGeom>
              <a:avLst/>
              <a:gdLst/>
              <a:ahLst/>
              <a:cxnLst/>
              <a:rect r="r" b="b" t="t" l="l"/>
              <a:pathLst>
                <a:path h="1295146" w="1773428">
                  <a:moveTo>
                    <a:pt x="353568" y="0"/>
                  </a:moveTo>
                  <a:lnTo>
                    <a:pt x="1419860" y="0"/>
                  </a:lnTo>
                  <a:cubicBezTo>
                    <a:pt x="1513586" y="0"/>
                    <a:pt x="1603629" y="37211"/>
                    <a:pt x="1669923" y="103505"/>
                  </a:cubicBezTo>
                  <a:cubicBezTo>
                    <a:pt x="1736217" y="169799"/>
                    <a:pt x="1773428" y="259715"/>
                    <a:pt x="1773428" y="353568"/>
                  </a:cubicBezTo>
                  <a:lnTo>
                    <a:pt x="1773428" y="941578"/>
                  </a:lnTo>
                  <a:cubicBezTo>
                    <a:pt x="1773428" y="1136904"/>
                    <a:pt x="1615059" y="1295146"/>
                    <a:pt x="1419860" y="1295146"/>
                  </a:cubicBezTo>
                  <a:lnTo>
                    <a:pt x="353568" y="1295146"/>
                  </a:lnTo>
                  <a:cubicBezTo>
                    <a:pt x="259842" y="1295146"/>
                    <a:pt x="169799" y="1257935"/>
                    <a:pt x="103505" y="1191641"/>
                  </a:cubicBezTo>
                  <a:cubicBezTo>
                    <a:pt x="37211" y="1125347"/>
                    <a:pt x="0" y="1035304"/>
                    <a:pt x="0" y="941578"/>
                  </a:cubicBezTo>
                  <a:lnTo>
                    <a:pt x="0" y="353568"/>
                  </a:lnTo>
                  <a:cubicBezTo>
                    <a:pt x="0" y="158369"/>
                    <a:pt x="158369" y="0"/>
                    <a:pt x="353568" y="0"/>
                  </a:cubicBezTo>
                  <a:close/>
                </a:path>
              </a:pathLst>
            </a:custGeom>
            <a:solidFill>
              <a:srgbClr val="BFBFBF"/>
            </a:solidFill>
          </p:spPr>
        </p:sp>
      </p:grpSp>
      <p:grpSp>
        <p:nvGrpSpPr>
          <p:cNvPr name="Group 18" id="18"/>
          <p:cNvGrpSpPr/>
          <p:nvPr/>
        </p:nvGrpSpPr>
        <p:grpSpPr>
          <a:xfrm rot="0">
            <a:off x="3747839" y="6259818"/>
            <a:ext cx="1330128" cy="1188353"/>
            <a:chOff x="0" y="0"/>
            <a:chExt cx="1773504" cy="1584471"/>
          </a:xfrm>
        </p:grpSpPr>
        <p:sp>
          <p:nvSpPr>
            <p:cNvPr name="Freeform 19" id="19"/>
            <p:cNvSpPr/>
            <p:nvPr/>
          </p:nvSpPr>
          <p:spPr>
            <a:xfrm flipH="false" flipV="false" rot="0">
              <a:off x="0" y="0"/>
              <a:ext cx="1773504" cy="1584471"/>
            </a:xfrm>
            <a:custGeom>
              <a:avLst/>
              <a:gdLst/>
              <a:ahLst/>
              <a:cxnLst/>
              <a:rect r="r" b="b" t="t" l="l"/>
              <a:pathLst>
                <a:path h="1584471" w="1773504">
                  <a:moveTo>
                    <a:pt x="0" y="0"/>
                  </a:moveTo>
                  <a:lnTo>
                    <a:pt x="1773504" y="0"/>
                  </a:lnTo>
                  <a:lnTo>
                    <a:pt x="1773504" y="1584471"/>
                  </a:lnTo>
                  <a:lnTo>
                    <a:pt x="0" y="1584471"/>
                  </a:lnTo>
                  <a:close/>
                </a:path>
              </a:pathLst>
            </a:custGeom>
            <a:solidFill>
              <a:srgbClr val="000000">
                <a:alpha val="0"/>
              </a:srgbClr>
            </a:solidFill>
          </p:spPr>
        </p:sp>
        <p:sp>
          <p:nvSpPr>
            <p:cNvPr name="TextBox 20" id="20"/>
            <p:cNvSpPr txBox="true"/>
            <p:nvPr/>
          </p:nvSpPr>
          <p:spPr>
            <a:xfrm>
              <a:off x="0" y="-57150"/>
              <a:ext cx="1773504" cy="1641621"/>
            </a:xfrm>
            <a:prstGeom prst="rect">
              <a:avLst/>
            </a:prstGeom>
          </p:spPr>
          <p:txBody>
            <a:bodyPr anchor="ctr" rtlCol="false" tIns="0" lIns="0" bIns="0" rIns="0"/>
            <a:lstStyle/>
            <a:p>
              <a:pPr algn="ctr">
                <a:lnSpc>
                  <a:spcPts val="3119"/>
                </a:lnSpc>
              </a:pPr>
              <a:r>
                <a:rPr lang="en-US" sz="2599" b="true">
                  <a:solidFill>
                    <a:srgbClr val="FFFFFF"/>
                  </a:solidFill>
                  <a:latin typeface="Arial Bold"/>
                  <a:ea typeface="Arial Bold"/>
                  <a:cs typeface="Arial Bold"/>
                  <a:sym typeface="Arial Bold"/>
                </a:rPr>
                <a:t>FDC</a:t>
              </a:r>
            </a:p>
          </p:txBody>
        </p:sp>
      </p:grpSp>
      <p:sp>
        <p:nvSpPr>
          <p:cNvPr name="Freeform 21" id="21"/>
          <p:cNvSpPr/>
          <p:nvPr/>
        </p:nvSpPr>
        <p:spPr>
          <a:xfrm flipH="false" flipV="false" rot="0">
            <a:off x="5948149" y="4295673"/>
            <a:ext cx="947534" cy="1092544"/>
          </a:xfrm>
          <a:custGeom>
            <a:avLst/>
            <a:gdLst/>
            <a:ahLst/>
            <a:cxnLst/>
            <a:rect r="r" b="b" t="t" l="l"/>
            <a:pathLst>
              <a:path h="1092544" w="947534">
                <a:moveTo>
                  <a:pt x="0" y="0"/>
                </a:moveTo>
                <a:lnTo>
                  <a:pt x="947534" y="0"/>
                </a:lnTo>
                <a:lnTo>
                  <a:pt x="947534" y="1092544"/>
                </a:lnTo>
                <a:lnTo>
                  <a:pt x="0" y="1092544"/>
                </a:lnTo>
                <a:lnTo>
                  <a:pt x="0" y="0"/>
                </a:lnTo>
                <a:close/>
              </a:path>
            </a:pathLst>
          </a:custGeom>
          <a:blipFill>
            <a:blip r:embed="rId8">
              <a:extLst>
                <a:ext uri="{96DAC541-7B7A-43D3-8B79-37D633B846F1}">
                  <asvg:svgBlip xmlns:asvg="http://schemas.microsoft.com/office/drawing/2016/SVG/main" r:embed="rId9"/>
                </a:ext>
              </a:extLst>
            </a:blip>
            <a:stretch>
              <a:fillRect l="-132" t="0" r="-132" b="0"/>
            </a:stretch>
          </a:blipFill>
        </p:spPr>
      </p:sp>
      <p:sp>
        <p:nvSpPr>
          <p:cNvPr name="Freeform 22" id="22"/>
          <p:cNvSpPr/>
          <p:nvPr/>
        </p:nvSpPr>
        <p:spPr>
          <a:xfrm flipH="false" flipV="false" rot="0">
            <a:off x="6100549" y="4448073"/>
            <a:ext cx="947534" cy="1092544"/>
          </a:xfrm>
          <a:custGeom>
            <a:avLst/>
            <a:gdLst/>
            <a:ahLst/>
            <a:cxnLst/>
            <a:rect r="r" b="b" t="t" l="l"/>
            <a:pathLst>
              <a:path h="1092544" w="947534">
                <a:moveTo>
                  <a:pt x="0" y="0"/>
                </a:moveTo>
                <a:lnTo>
                  <a:pt x="947534" y="0"/>
                </a:lnTo>
                <a:lnTo>
                  <a:pt x="947534" y="1092544"/>
                </a:lnTo>
                <a:lnTo>
                  <a:pt x="0" y="1092544"/>
                </a:lnTo>
                <a:lnTo>
                  <a:pt x="0" y="0"/>
                </a:lnTo>
                <a:close/>
              </a:path>
            </a:pathLst>
          </a:custGeom>
          <a:blipFill>
            <a:blip r:embed="rId8">
              <a:extLst>
                <a:ext uri="{96DAC541-7B7A-43D3-8B79-37D633B846F1}">
                  <asvg:svgBlip xmlns:asvg="http://schemas.microsoft.com/office/drawing/2016/SVG/main" r:embed="rId9"/>
                </a:ext>
              </a:extLst>
            </a:blip>
            <a:stretch>
              <a:fillRect l="-132" t="0" r="-132" b="0"/>
            </a:stretch>
          </a:blipFill>
        </p:spPr>
      </p:sp>
      <p:sp>
        <p:nvSpPr>
          <p:cNvPr name="Freeform 23" id="23"/>
          <p:cNvSpPr/>
          <p:nvPr/>
        </p:nvSpPr>
        <p:spPr>
          <a:xfrm flipH="false" flipV="false" rot="0">
            <a:off x="6252949" y="4600473"/>
            <a:ext cx="947534" cy="1092544"/>
          </a:xfrm>
          <a:custGeom>
            <a:avLst/>
            <a:gdLst/>
            <a:ahLst/>
            <a:cxnLst/>
            <a:rect r="r" b="b" t="t" l="l"/>
            <a:pathLst>
              <a:path h="1092544" w="947534">
                <a:moveTo>
                  <a:pt x="0" y="0"/>
                </a:moveTo>
                <a:lnTo>
                  <a:pt x="947534" y="0"/>
                </a:lnTo>
                <a:lnTo>
                  <a:pt x="947534" y="1092544"/>
                </a:lnTo>
                <a:lnTo>
                  <a:pt x="0" y="1092544"/>
                </a:lnTo>
                <a:lnTo>
                  <a:pt x="0" y="0"/>
                </a:lnTo>
                <a:close/>
              </a:path>
            </a:pathLst>
          </a:custGeom>
          <a:blipFill>
            <a:blip r:embed="rId8">
              <a:extLst>
                <a:ext uri="{96DAC541-7B7A-43D3-8B79-37D633B846F1}">
                  <asvg:svgBlip xmlns:asvg="http://schemas.microsoft.com/office/drawing/2016/SVG/main" r:embed="rId9"/>
                </a:ext>
              </a:extLst>
            </a:blip>
            <a:stretch>
              <a:fillRect l="-132" t="0" r="-132" b="0"/>
            </a:stretch>
          </a:blipFill>
        </p:spPr>
      </p:sp>
      <p:grpSp>
        <p:nvGrpSpPr>
          <p:cNvPr name="Group 24" id="24"/>
          <p:cNvGrpSpPr/>
          <p:nvPr/>
        </p:nvGrpSpPr>
        <p:grpSpPr>
          <a:xfrm rot="0">
            <a:off x="8650613" y="4389154"/>
            <a:ext cx="4078251" cy="1508693"/>
            <a:chOff x="0" y="0"/>
            <a:chExt cx="5437668" cy="2011591"/>
          </a:xfrm>
        </p:grpSpPr>
        <p:sp>
          <p:nvSpPr>
            <p:cNvPr name="Freeform 25" id="25"/>
            <p:cNvSpPr/>
            <p:nvPr/>
          </p:nvSpPr>
          <p:spPr>
            <a:xfrm flipH="false" flipV="false" rot="0">
              <a:off x="0" y="0"/>
              <a:ext cx="5437632" cy="2011553"/>
            </a:xfrm>
            <a:custGeom>
              <a:avLst/>
              <a:gdLst/>
              <a:ahLst/>
              <a:cxnLst/>
              <a:rect r="r" b="b" t="t" l="l"/>
              <a:pathLst>
                <a:path h="2011553" w="5437632">
                  <a:moveTo>
                    <a:pt x="115316" y="0"/>
                  </a:moveTo>
                  <a:lnTo>
                    <a:pt x="5322316" y="0"/>
                  </a:lnTo>
                  <a:cubicBezTo>
                    <a:pt x="5386070" y="0"/>
                    <a:pt x="5437632" y="51689"/>
                    <a:pt x="5437632" y="115316"/>
                  </a:cubicBezTo>
                  <a:lnTo>
                    <a:pt x="5437632" y="1896237"/>
                  </a:lnTo>
                  <a:cubicBezTo>
                    <a:pt x="5437632" y="1959991"/>
                    <a:pt x="5385943" y="2011553"/>
                    <a:pt x="5322316" y="2011553"/>
                  </a:cubicBezTo>
                  <a:lnTo>
                    <a:pt x="115316" y="2011553"/>
                  </a:lnTo>
                  <a:cubicBezTo>
                    <a:pt x="51562" y="2011553"/>
                    <a:pt x="0" y="1959864"/>
                    <a:pt x="0" y="1896237"/>
                  </a:cubicBezTo>
                  <a:lnTo>
                    <a:pt x="0" y="115316"/>
                  </a:lnTo>
                  <a:cubicBezTo>
                    <a:pt x="0" y="51689"/>
                    <a:pt x="51689" y="0"/>
                    <a:pt x="115316" y="0"/>
                  </a:cubicBezTo>
                  <a:close/>
                </a:path>
              </a:pathLst>
            </a:custGeom>
            <a:solidFill>
              <a:srgbClr val="F3F3F3"/>
            </a:solidFill>
          </p:spPr>
        </p:sp>
      </p:grpSp>
      <p:grpSp>
        <p:nvGrpSpPr>
          <p:cNvPr name="Group 26" id="26"/>
          <p:cNvGrpSpPr/>
          <p:nvPr/>
        </p:nvGrpSpPr>
        <p:grpSpPr>
          <a:xfrm rot="0">
            <a:off x="8650613" y="4135997"/>
            <a:ext cx="4078251" cy="1761850"/>
            <a:chOff x="0" y="0"/>
            <a:chExt cx="5437668" cy="2349133"/>
          </a:xfrm>
        </p:grpSpPr>
        <p:sp>
          <p:nvSpPr>
            <p:cNvPr name="Freeform 27" id="27"/>
            <p:cNvSpPr/>
            <p:nvPr/>
          </p:nvSpPr>
          <p:spPr>
            <a:xfrm flipH="false" flipV="false" rot="0">
              <a:off x="0" y="0"/>
              <a:ext cx="5437668" cy="2349133"/>
            </a:xfrm>
            <a:custGeom>
              <a:avLst/>
              <a:gdLst/>
              <a:ahLst/>
              <a:cxnLst/>
              <a:rect r="r" b="b" t="t" l="l"/>
              <a:pathLst>
                <a:path h="2349133" w="5437668">
                  <a:moveTo>
                    <a:pt x="0" y="0"/>
                  </a:moveTo>
                  <a:lnTo>
                    <a:pt x="5437668" y="0"/>
                  </a:lnTo>
                  <a:lnTo>
                    <a:pt x="5437668" y="2349133"/>
                  </a:lnTo>
                  <a:lnTo>
                    <a:pt x="0" y="2349133"/>
                  </a:lnTo>
                  <a:close/>
                </a:path>
              </a:pathLst>
            </a:custGeom>
            <a:solidFill>
              <a:srgbClr val="000000">
                <a:alpha val="0"/>
              </a:srgbClr>
            </a:solidFill>
          </p:spPr>
        </p:sp>
        <p:sp>
          <p:nvSpPr>
            <p:cNvPr name="TextBox 28" id="28"/>
            <p:cNvSpPr txBox="true"/>
            <p:nvPr/>
          </p:nvSpPr>
          <p:spPr>
            <a:xfrm>
              <a:off x="0" y="-66675"/>
              <a:ext cx="5437668" cy="2415808"/>
            </a:xfrm>
            <a:prstGeom prst="rect">
              <a:avLst/>
            </a:prstGeom>
          </p:spPr>
          <p:txBody>
            <a:bodyPr anchor="ctr" rtlCol="false" tIns="0" lIns="0" bIns="0" rIns="0"/>
            <a:lstStyle/>
            <a:p>
              <a:pPr algn="ctr">
                <a:lnSpc>
                  <a:spcPts val="3839"/>
                </a:lnSpc>
              </a:pPr>
              <a:r>
                <a:rPr lang="en-US" sz="3199" b="true">
                  <a:solidFill>
                    <a:srgbClr val="000000"/>
                  </a:solidFill>
                  <a:latin typeface="Arial Bold"/>
                  <a:ea typeface="Arial Bold"/>
                  <a:cs typeface="Arial Bold"/>
                  <a:sym typeface="Arial Bold"/>
                </a:rPr>
                <a:t>Data Mesh</a:t>
              </a:r>
            </a:p>
          </p:txBody>
        </p:sp>
      </p:grpSp>
      <p:grpSp>
        <p:nvGrpSpPr>
          <p:cNvPr name="Group 29" id="29"/>
          <p:cNvGrpSpPr/>
          <p:nvPr/>
        </p:nvGrpSpPr>
        <p:grpSpPr>
          <a:xfrm rot="0">
            <a:off x="3747839" y="7581521"/>
            <a:ext cx="1289891" cy="1133475"/>
            <a:chOff x="0" y="0"/>
            <a:chExt cx="1719855" cy="1511300"/>
          </a:xfrm>
        </p:grpSpPr>
        <p:sp>
          <p:nvSpPr>
            <p:cNvPr name="Freeform 30" id="30"/>
            <p:cNvSpPr/>
            <p:nvPr/>
          </p:nvSpPr>
          <p:spPr>
            <a:xfrm flipH="false" flipV="false" rot="0">
              <a:off x="0" y="0"/>
              <a:ext cx="1719855" cy="1511300"/>
            </a:xfrm>
            <a:custGeom>
              <a:avLst/>
              <a:gdLst/>
              <a:ahLst/>
              <a:cxnLst/>
              <a:rect r="r" b="b" t="t" l="l"/>
              <a:pathLst>
                <a:path h="1511300" w="1719855">
                  <a:moveTo>
                    <a:pt x="0" y="0"/>
                  </a:moveTo>
                  <a:lnTo>
                    <a:pt x="1719855" y="0"/>
                  </a:lnTo>
                  <a:lnTo>
                    <a:pt x="1719855" y="1511300"/>
                  </a:lnTo>
                  <a:lnTo>
                    <a:pt x="0" y="1511300"/>
                  </a:lnTo>
                  <a:close/>
                </a:path>
              </a:pathLst>
            </a:custGeom>
            <a:solidFill>
              <a:srgbClr val="000000">
                <a:alpha val="0"/>
              </a:srgbClr>
            </a:solidFill>
          </p:spPr>
        </p:sp>
        <p:sp>
          <p:nvSpPr>
            <p:cNvPr name="TextBox 31" id="31"/>
            <p:cNvSpPr txBox="true"/>
            <p:nvPr/>
          </p:nvSpPr>
          <p:spPr>
            <a:xfrm>
              <a:off x="0" y="-47625"/>
              <a:ext cx="1719855" cy="1558925"/>
            </a:xfrm>
            <a:prstGeom prst="rect">
              <a:avLst/>
            </a:prstGeom>
          </p:spPr>
          <p:txBody>
            <a:bodyPr anchor="t" rtlCol="false" tIns="0" lIns="0" bIns="0" rIns="0"/>
            <a:lstStyle/>
            <a:p>
              <a:pPr algn="ctr">
                <a:lnSpc>
                  <a:spcPts val="2879"/>
                </a:lnSpc>
              </a:pPr>
              <a:r>
                <a:rPr lang="en-US" sz="2399" b="true">
                  <a:solidFill>
                    <a:srgbClr val="000000"/>
                  </a:solidFill>
                  <a:latin typeface="Arial Bold"/>
                  <a:ea typeface="Arial Bold"/>
                  <a:cs typeface="Arial Bold"/>
                  <a:sym typeface="Arial Bold"/>
                </a:rPr>
                <a:t>.</a:t>
              </a:r>
            </a:p>
            <a:p>
              <a:pPr algn="ctr">
                <a:lnSpc>
                  <a:spcPts val="2879"/>
                </a:lnSpc>
              </a:pPr>
              <a:r>
                <a:rPr lang="en-US" sz="2399" b="true">
                  <a:solidFill>
                    <a:srgbClr val="000000"/>
                  </a:solidFill>
                  <a:latin typeface="Arial Bold"/>
                  <a:ea typeface="Arial Bold"/>
                  <a:cs typeface="Arial Bold"/>
                  <a:sym typeface="Arial Bold"/>
                </a:rPr>
                <a:t>.</a:t>
              </a:r>
            </a:p>
            <a:p>
              <a:pPr algn="ctr">
                <a:lnSpc>
                  <a:spcPts val="2879"/>
                </a:lnSpc>
              </a:pPr>
              <a:r>
                <a:rPr lang="en-US" sz="2399" b="true">
                  <a:solidFill>
                    <a:srgbClr val="000000"/>
                  </a:solidFill>
                  <a:latin typeface="Arial Bold"/>
                  <a:ea typeface="Arial Bold"/>
                  <a:cs typeface="Arial Bold"/>
                  <a:sym typeface="Arial Bold"/>
                </a:rPr>
                <a:t>.</a:t>
              </a:r>
            </a:p>
          </p:txBody>
        </p:sp>
      </p:grpSp>
      <p:grpSp>
        <p:nvGrpSpPr>
          <p:cNvPr name="Group 32" id="32"/>
          <p:cNvGrpSpPr/>
          <p:nvPr/>
        </p:nvGrpSpPr>
        <p:grpSpPr>
          <a:xfrm rot="0">
            <a:off x="5058917" y="4645275"/>
            <a:ext cx="908282" cy="215721"/>
            <a:chOff x="0" y="0"/>
            <a:chExt cx="1211043" cy="287628"/>
          </a:xfrm>
        </p:grpSpPr>
        <p:sp>
          <p:nvSpPr>
            <p:cNvPr name="Freeform 33" id="33"/>
            <p:cNvSpPr/>
            <p:nvPr/>
          </p:nvSpPr>
          <p:spPr>
            <a:xfrm flipH="false" flipV="false" rot="0">
              <a:off x="20320" y="508"/>
              <a:ext cx="1053592" cy="781304"/>
            </a:xfrm>
            <a:custGeom>
              <a:avLst/>
              <a:gdLst/>
              <a:ahLst/>
              <a:cxnLst/>
              <a:rect r="r" b="b" t="t" l="l"/>
              <a:pathLst>
                <a:path h="781304" w="1053592">
                  <a:moveTo>
                    <a:pt x="109728" y="20320"/>
                  </a:moveTo>
                  <a:lnTo>
                    <a:pt x="159512" y="30480"/>
                  </a:lnTo>
                  <a:lnTo>
                    <a:pt x="149352" y="80264"/>
                  </a:lnTo>
                  <a:lnTo>
                    <a:pt x="99568" y="70104"/>
                  </a:lnTo>
                  <a:close/>
                  <a:moveTo>
                    <a:pt x="199136" y="90424"/>
                  </a:moveTo>
                  <a:lnTo>
                    <a:pt x="248920" y="100584"/>
                  </a:lnTo>
                  <a:lnTo>
                    <a:pt x="238760" y="150368"/>
                  </a:lnTo>
                  <a:lnTo>
                    <a:pt x="188976" y="140208"/>
                  </a:lnTo>
                  <a:close/>
                  <a:moveTo>
                    <a:pt x="288544" y="160528"/>
                  </a:moveTo>
                  <a:lnTo>
                    <a:pt x="338328" y="170688"/>
                  </a:lnTo>
                  <a:lnTo>
                    <a:pt x="328168" y="220472"/>
                  </a:lnTo>
                  <a:lnTo>
                    <a:pt x="278384" y="210312"/>
                  </a:lnTo>
                  <a:close/>
                  <a:moveTo>
                    <a:pt x="377952" y="230632"/>
                  </a:moveTo>
                  <a:lnTo>
                    <a:pt x="427736" y="240792"/>
                  </a:lnTo>
                  <a:lnTo>
                    <a:pt x="417576" y="290576"/>
                  </a:lnTo>
                  <a:lnTo>
                    <a:pt x="367792" y="280416"/>
                  </a:lnTo>
                  <a:close/>
                  <a:moveTo>
                    <a:pt x="467360" y="300736"/>
                  </a:moveTo>
                  <a:lnTo>
                    <a:pt x="517144" y="310896"/>
                  </a:lnTo>
                  <a:lnTo>
                    <a:pt x="506984" y="360680"/>
                  </a:lnTo>
                  <a:lnTo>
                    <a:pt x="457200" y="350520"/>
                  </a:lnTo>
                  <a:close/>
                  <a:moveTo>
                    <a:pt x="556768" y="370840"/>
                  </a:moveTo>
                  <a:lnTo>
                    <a:pt x="606552" y="381000"/>
                  </a:lnTo>
                  <a:lnTo>
                    <a:pt x="596392" y="430784"/>
                  </a:lnTo>
                  <a:lnTo>
                    <a:pt x="546608" y="420624"/>
                  </a:lnTo>
                  <a:close/>
                  <a:moveTo>
                    <a:pt x="646176" y="440944"/>
                  </a:moveTo>
                  <a:lnTo>
                    <a:pt x="695960" y="451104"/>
                  </a:lnTo>
                  <a:lnTo>
                    <a:pt x="685800" y="500888"/>
                  </a:lnTo>
                  <a:lnTo>
                    <a:pt x="636016" y="490728"/>
                  </a:lnTo>
                  <a:close/>
                  <a:moveTo>
                    <a:pt x="735584" y="511048"/>
                  </a:moveTo>
                  <a:lnTo>
                    <a:pt x="785368" y="521208"/>
                  </a:lnTo>
                  <a:lnTo>
                    <a:pt x="775208" y="570992"/>
                  </a:lnTo>
                  <a:lnTo>
                    <a:pt x="725424" y="560832"/>
                  </a:lnTo>
                  <a:close/>
                  <a:moveTo>
                    <a:pt x="824992" y="581152"/>
                  </a:moveTo>
                  <a:lnTo>
                    <a:pt x="874776" y="591312"/>
                  </a:lnTo>
                  <a:lnTo>
                    <a:pt x="864616" y="641096"/>
                  </a:lnTo>
                  <a:lnTo>
                    <a:pt x="814832" y="630936"/>
                  </a:lnTo>
                  <a:close/>
                  <a:moveTo>
                    <a:pt x="914400" y="651256"/>
                  </a:moveTo>
                  <a:lnTo>
                    <a:pt x="964184" y="661416"/>
                  </a:lnTo>
                  <a:lnTo>
                    <a:pt x="954024" y="711200"/>
                  </a:lnTo>
                  <a:lnTo>
                    <a:pt x="904240" y="701040"/>
                  </a:lnTo>
                  <a:close/>
                  <a:moveTo>
                    <a:pt x="1003808" y="721360"/>
                  </a:moveTo>
                  <a:lnTo>
                    <a:pt x="1053592" y="731520"/>
                  </a:lnTo>
                  <a:lnTo>
                    <a:pt x="1043432" y="781304"/>
                  </a:lnTo>
                  <a:lnTo>
                    <a:pt x="993648" y="771144"/>
                  </a:lnTo>
                  <a:close/>
                  <a:moveTo>
                    <a:pt x="10160" y="0"/>
                  </a:moveTo>
                  <a:lnTo>
                    <a:pt x="59944" y="10160"/>
                  </a:lnTo>
                  <a:lnTo>
                    <a:pt x="49784" y="59944"/>
                  </a:lnTo>
                  <a:lnTo>
                    <a:pt x="0" y="49784"/>
                  </a:lnTo>
                  <a:close/>
                </a:path>
              </a:pathLst>
            </a:custGeom>
            <a:solidFill>
              <a:srgbClr val="9E9E9E"/>
            </a:solidFill>
          </p:spPr>
        </p:sp>
      </p:grpSp>
      <p:grpSp>
        <p:nvGrpSpPr>
          <p:cNvPr name="Group 34" id="34"/>
          <p:cNvGrpSpPr/>
          <p:nvPr/>
        </p:nvGrpSpPr>
        <p:grpSpPr>
          <a:xfrm rot="0">
            <a:off x="5058917" y="4822895"/>
            <a:ext cx="908282" cy="1009562"/>
            <a:chOff x="0" y="0"/>
            <a:chExt cx="1211043" cy="1346083"/>
          </a:xfrm>
        </p:grpSpPr>
        <p:sp>
          <p:nvSpPr>
            <p:cNvPr name="Freeform 35" id="35"/>
            <p:cNvSpPr/>
            <p:nvPr/>
          </p:nvSpPr>
          <p:spPr>
            <a:xfrm flipH="false" flipV="false" rot="0">
              <a:off x="6477" y="42291"/>
              <a:ext cx="1686687" cy="1295400"/>
            </a:xfrm>
            <a:custGeom>
              <a:avLst/>
              <a:gdLst/>
              <a:ahLst/>
              <a:cxnLst/>
              <a:rect r="r" b="b" t="t" l="l"/>
              <a:pathLst>
                <a:path h="1295400" w="1686687">
                  <a:moveTo>
                    <a:pt x="67818" y="1185799"/>
                  </a:moveTo>
                  <a:lnTo>
                    <a:pt x="101727" y="1147953"/>
                  </a:lnTo>
                  <a:lnTo>
                    <a:pt x="139573" y="1181862"/>
                  </a:lnTo>
                  <a:lnTo>
                    <a:pt x="105664" y="1219708"/>
                  </a:lnTo>
                  <a:close/>
                  <a:moveTo>
                    <a:pt x="173482" y="1144016"/>
                  </a:moveTo>
                  <a:lnTo>
                    <a:pt x="207391" y="1106170"/>
                  </a:lnTo>
                  <a:lnTo>
                    <a:pt x="245237" y="1140079"/>
                  </a:lnTo>
                  <a:lnTo>
                    <a:pt x="211328" y="1177925"/>
                  </a:lnTo>
                  <a:close/>
                  <a:moveTo>
                    <a:pt x="279146" y="1102233"/>
                  </a:moveTo>
                  <a:lnTo>
                    <a:pt x="313055" y="1064387"/>
                  </a:lnTo>
                  <a:lnTo>
                    <a:pt x="350901" y="1098296"/>
                  </a:lnTo>
                  <a:lnTo>
                    <a:pt x="316992" y="1136142"/>
                  </a:lnTo>
                  <a:close/>
                  <a:moveTo>
                    <a:pt x="384810" y="1060450"/>
                  </a:moveTo>
                  <a:lnTo>
                    <a:pt x="418719" y="1022604"/>
                  </a:lnTo>
                  <a:lnTo>
                    <a:pt x="456565" y="1056513"/>
                  </a:lnTo>
                  <a:lnTo>
                    <a:pt x="422656" y="1094359"/>
                  </a:lnTo>
                  <a:close/>
                  <a:moveTo>
                    <a:pt x="490474" y="1018667"/>
                  </a:moveTo>
                  <a:lnTo>
                    <a:pt x="524383" y="980821"/>
                  </a:lnTo>
                  <a:lnTo>
                    <a:pt x="562229" y="1014730"/>
                  </a:lnTo>
                  <a:lnTo>
                    <a:pt x="528320" y="1052576"/>
                  </a:lnTo>
                  <a:close/>
                  <a:moveTo>
                    <a:pt x="596138" y="976884"/>
                  </a:moveTo>
                  <a:lnTo>
                    <a:pt x="630047" y="939038"/>
                  </a:lnTo>
                  <a:lnTo>
                    <a:pt x="667893" y="972947"/>
                  </a:lnTo>
                  <a:lnTo>
                    <a:pt x="633984" y="1010793"/>
                  </a:lnTo>
                  <a:close/>
                  <a:moveTo>
                    <a:pt x="701802" y="935101"/>
                  </a:moveTo>
                  <a:lnTo>
                    <a:pt x="735711" y="897255"/>
                  </a:lnTo>
                  <a:lnTo>
                    <a:pt x="773557" y="931164"/>
                  </a:lnTo>
                  <a:lnTo>
                    <a:pt x="739648" y="969010"/>
                  </a:lnTo>
                  <a:close/>
                  <a:moveTo>
                    <a:pt x="807466" y="893318"/>
                  </a:moveTo>
                  <a:lnTo>
                    <a:pt x="841375" y="855472"/>
                  </a:lnTo>
                  <a:lnTo>
                    <a:pt x="879221" y="889381"/>
                  </a:lnTo>
                  <a:lnTo>
                    <a:pt x="845312" y="927227"/>
                  </a:lnTo>
                  <a:close/>
                  <a:moveTo>
                    <a:pt x="913130" y="851535"/>
                  </a:moveTo>
                  <a:lnTo>
                    <a:pt x="947039" y="813689"/>
                  </a:lnTo>
                  <a:lnTo>
                    <a:pt x="984885" y="847598"/>
                  </a:lnTo>
                  <a:lnTo>
                    <a:pt x="950976" y="885444"/>
                  </a:lnTo>
                  <a:close/>
                  <a:moveTo>
                    <a:pt x="1018794" y="809752"/>
                  </a:moveTo>
                  <a:lnTo>
                    <a:pt x="1052703" y="771906"/>
                  </a:lnTo>
                  <a:lnTo>
                    <a:pt x="1090549" y="805815"/>
                  </a:lnTo>
                  <a:lnTo>
                    <a:pt x="1056640" y="843661"/>
                  </a:lnTo>
                  <a:close/>
                  <a:moveTo>
                    <a:pt x="1124458" y="767969"/>
                  </a:moveTo>
                  <a:lnTo>
                    <a:pt x="1158367" y="730123"/>
                  </a:lnTo>
                  <a:lnTo>
                    <a:pt x="1196213" y="764032"/>
                  </a:lnTo>
                  <a:lnTo>
                    <a:pt x="1162304" y="801878"/>
                  </a:lnTo>
                  <a:close/>
                  <a:moveTo>
                    <a:pt x="1230122" y="726186"/>
                  </a:moveTo>
                  <a:lnTo>
                    <a:pt x="1264031" y="688340"/>
                  </a:lnTo>
                  <a:lnTo>
                    <a:pt x="1301877" y="722249"/>
                  </a:lnTo>
                  <a:lnTo>
                    <a:pt x="1267968" y="760095"/>
                  </a:lnTo>
                  <a:close/>
                  <a:moveTo>
                    <a:pt x="1335786" y="684403"/>
                  </a:moveTo>
                  <a:lnTo>
                    <a:pt x="1369695" y="646557"/>
                  </a:lnTo>
                  <a:lnTo>
                    <a:pt x="1407541" y="680466"/>
                  </a:lnTo>
                  <a:lnTo>
                    <a:pt x="1373632" y="718312"/>
                  </a:lnTo>
                  <a:close/>
                  <a:moveTo>
                    <a:pt x="1441450" y="642620"/>
                  </a:moveTo>
                  <a:lnTo>
                    <a:pt x="1475359" y="604774"/>
                  </a:lnTo>
                  <a:lnTo>
                    <a:pt x="1513205" y="638683"/>
                  </a:lnTo>
                  <a:lnTo>
                    <a:pt x="1479296" y="676529"/>
                  </a:lnTo>
                  <a:close/>
                  <a:moveTo>
                    <a:pt x="1547114" y="600837"/>
                  </a:moveTo>
                  <a:lnTo>
                    <a:pt x="1581023" y="562991"/>
                  </a:lnTo>
                  <a:lnTo>
                    <a:pt x="1618869" y="596900"/>
                  </a:lnTo>
                  <a:lnTo>
                    <a:pt x="1584960" y="634746"/>
                  </a:lnTo>
                  <a:close/>
                  <a:moveTo>
                    <a:pt x="1652778" y="559054"/>
                  </a:moveTo>
                  <a:lnTo>
                    <a:pt x="1686687" y="521208"/>
                  </a:lnTo>
                  <a:lnTo>
                    <a:pt x="1156335" y="46609"/>
                  </a:lnTo>
                  <a:lnTo>
                    <a:pt x="1122426" y="84455"/>
                  </a:lnTo>
                  <a:close/>
                  <a:moveTo>
                    <a:pt x="1190244" y="8763"/>
                  </a:moveTo>
                  <a:lnTo>
                    <a:pt x="1198118" y="0"/>
                  </a:lnTo>
                  <a:lnTo>
                    <a:pt x="1235964" y="33909"/>
                  </a:lnTo>
                  <a:lnTo>
                    <a:pt x="1228090" y="42672"/>
                  </a:lnTo>
                  <a:close/>
                  <a:moveTo>
                    <a:pt x="0" y="1261491"/>
                  </a:moveTo>
                  <a:lnTo>
                    <a:pt x="33909" y="1223645"/>
                  </a:lnTo>
                  <a:lnTo>
                    <a:pt x="71755" y="1257554"/>
                  </a:lnTo>
                  <a:lnTo>
                    <a:pt x="37846" y="1295400"/>
                  </a:lnTo>
                  <a:close/>
                </a:path>
              </a:pathLst>
            </a:custGeom>
            <a:solidFill>
              <a:srgbClr val="9E9E9E"/>
            </a:solidFill>
          </p:spPr>
        </p:sp>
      </p:grpSp>
      <p:grpSp>
        <p:nvGrpSpPr>
          <p:cNvPr name="Group 36" id="36"/>
          <p:cNvGrpSpPr/>
          <p:nvPr/>
        </p:nvGrpSpPr>
        <p:grpSpPr>
          <a:xfrm rot="0">
            <a:off x="5058917" y="4822895"/>
            <a:ext cx="908282" cy="2158645"/>
            <a:chOff x="0" y="0"/>
            <a:chExt cx="1211043" cy="2878193"/>
          </a:xfrm>
        </p:grpSpPr>
        <p:sp>
          <p:nvSpPr>
            <p:cNvPr name="Freeform 37" id="37"/>
            <p:cNvSpPr/>
            <p:nvPr/>
          </p:nvSpPr>
          <p:spPr>
            <a:xfrm flipH="false" flipV="false" rot="0">
              <a:off x="1905" y="151003"/>
              <a:ext cx="1536319" cy="2711450"/>
            </a:xfrm>
            <a:custGeom>
              <a:avLst/>
              <a:gdLst/>
              <a:ahLst/>
              <a:cxnLst/>
              <a:rect r="r" b="b" t="t" l="l"/>
              <a:pathLst>
                <a:path h="2711450" w="1536319">
                  <a:moveTo>
                    <a:pt x="38608" y="2598166"/>
                  </a:moveTo>
                  <a:lnTo>
                    <a:pt x="57912" y="2551176"/>
                  </a:lnTo>
                  <a:lnTo>
                    <a:pt x="104902" y="2570480"/>
                  </a:lnTo>
                  <a:lnTo>
                    <a:pt x="85598" y="2617470"/>
                  </a:lnTo>
                  <a:close/>
                  <a:moveTo>
                    <a:pt x="124206" y="2523490"/>
                  </a:moveTo>
                  <a:lnTo>
                    <a:pt x="143510" y="2476500"/>
                  </a:lnTo>
                  <a:lnTo>
                    <a:pt x="190500" y="2495804"/>
                  </a:lnTo>
                  <a:lnTo>
                    <a:pt x="171196" y="2542794"/>
                  </a:lnTo>
                  <a:close/>
                  <a:moveTo>
                    <a:pt x="209804" y="2448814"/>
                  </a:moveTo>
                  <a:lnTo>
                    <a:pt x="229108" y="2401824"/>
                  </a:lnTo>
                  <a:lnTo>
                    <a:pt x="276098" y="2421128"/>
                  </a:lnTo>
                  <a:lnTo>
                    <a:pt x="256794" y="2468118"/>
                  </a:lnTo>
                  <a:close/>
                  <a:moveTo>
                    <a:pt x="295402" y="2374138"/>
                  </a:moveTo>
                  <a:lnTo>
                    <a:pt x="314706" y="2327148"/>
                  </a:lnTo>
                  <a:lnTo>
                    <a:pt x="361696" y="2346452"/>
                  </a:lnTo>
                  <a:lnTo>
                    <a:pt x="342392" y="2393442"/>
                  </a:lnTo>
                  <a:close/>
                  <a:moveTo>
                    <a:pt x="381000" y="2299462"/>
                  </a:moveTo>
                  <a:lnTo>
                    <a:pt x="400304" y="2252472"/>
                  </a:lnTo>
                  <a:lnTo>
                    <a:pt x="447294" y="2271776"/>
                  </a:lnTo>
                  <a:lnTo>
                    <a:pt x="427990" y="2318766"/>
                  </a:lnTo>
                  <a:close/>
                  <a:moveTo>
                    <a:pt x="466598" y="2224786"/>
                  </a:moveTo>
                  <a:lnTo>
                    <a:pt x="485902" y="2177796"/>
                  </a:lnTo>
                  <a:lnTo>
                    <a:pt x="532892" y="2197100"/>
                  </a:lnTo>
                  <a:lnTo>
                    <a:pt x="513588" y="2244090"/>
                  </a:lnTo>
                  <a:close/>
                  <a:moveTo>
                    <a:pt x="552196" y="2150110"/>
                  </a:moveTo>
                  <a:lnTo>
                    <a:pt x="571500" y="2103120"/>
                  </a:lnTo>
                  <a:lnTo>
                    <a:pt x="618490" y="2122424"/>
                  </a:lnTo>
                  <a:lnTo>
                    <a:pt x="599186" y="2169414"/>
                  </a:lnTo>
                  <a:close/>
                  <a:moveTo>
                    <a:pt x="637794" y="2075434"/>
                  </a:moveTo>
                  <a:lnTo>
                    <a:pt x="657098" y="2028444"/>
                  </a:lnTo>
                  <a:lnTo>
                    <a:pt x="704088" y="2047748"/>
                  </a:lnTo>
                  <a:lnTo>
                    <a:pt x="684784" y="2094738"/>
                  </a:lnTo>
                  <a:close/>
                  <a:moveTo>
                    <a:pt x="723392" y="2000758"/>
                  </a:moveTo>
                  <a:lnTo>
                    <a:pt x="742696" y="1953768"/>
                  </a:lnTo>
                  <a:lnTo>
                    <a:pt x="789686" y="1973072"/>
                  </a:lnTo>
                  <a:lnTo>
                    <a:pt x="770382" y="2020062"/>
                  </a:lnTo>
                  <a:close/>
                  <a:moveTo>
                    <a:pt x="808990" y="1926082"/>
                  </a:moveTo>
                  <a:lnTo>
                    <a:pt x="828294" y="1879092"/>
                  </a:lnTo>
                  <a:lnTo>
                    <a:pt x="875284" y="1898396"/>
                  </a:lnTo>
                  <a:lnTo>
                    <a:pt x="855980" y="1945386"/>
                  </a:lnTo>
                  <a:close/>
                  <a:moveTo>
                    <a:pt x="894588" y="1851406"/>
                  </a:moveTo>
                  <a:lnTo>
                    <a:pt x="913892" y="1804416"/>
                  </a:lnTo>
                  <a:lnTo>
                    <a:pt x="960882" y="1823720"/>
                  </a:lnTo>
                  <a:lnTo>
                    <a:pt x="941578" y="1870710"/>
                  </a:lnTo>
                  <a:close/>
                  <a:moveTo>
                    <a:pt x="980186" y="1776730"/>
                  </a:moveTo>
                  <a:lnTo>
                    <a:pt x="999490" y="1729740"/>
                  </a:lnTo>
                  <a:lnTo>
                    <a:pt x="1046480" y="1749044"/>
                  </a:lnTo>
                  <a:lnTo>
                    <a:pt x="1027176" y="1796034"/>
                  </a:lnTo>
                  <a:close/>
                  <a:moveTo>
                    <a:pt x="1065784" y="1702054"/>
                  </a:moveTo>
                  <a:lnTo>
                    <a:pt x="1085088" y="1655064"/>
                  </a:lnTo>
                  <a:lnTo>
                    <a:pt x="1132078" y="1674368"/>
                  </a:lnTo>
                  <a:lnTo>
                    <a:pt x="1112774" y="1721358"/>
                  </a:lnTo>
                  <a:close/>
                  <a:moveTo>
                    <a:pt x="1151382" y="1627378"/>
                  </a:moveTo>
                  <a:lnTo>
                    <a:pt x="1170686" y="1580388"/>
                  </a:lnTo>
                  <a:lnTo>
                    <a:pt x="1217676" y="1599692"/>
                  </a:lnTo>
                  <a:lnTo>
                    <a:pt x="1198372" y="1646682"/>
                  </a:lnTo>
                  <a:close/>
                  <a:moveTo>
                    <a:pt x="1236980" y="1552702"/>
                  </a:moveTo>
                  <a:lnTo>
                    <a:pt x="1256284" y="1505712"/>
                  </a:lnTo>
                  <a:lnTo>
                    <a:pt x="1303274" y="1525016"/>
                  </a:lnTo>
                  <a:lnTo>
                    <a:pt x="1283970" y="1572006"/>
                  </a:lnTo>
                  <a:close/>
                  <a:moveTo>
                    <a:pt x="1322578" y="1478026"/>
                  </a:moveTo>
                  <a:lnTo>
                    <a:pt x="1341882" y="1431036"/>
                  </a:lnTo>
                  <a:lnTo>
                    <a:pt x="1388872" y="1450340"/>
                  </a:lnTo>
                  <a:lnTo>
                    <a:pt x="1369568" y="1497330"/>
                  </a:lnTo>
                  <a:close/>
                  <a:moveTo>
                    <a:pt x="1408176" y="1403350"/>
                  </a:moveTo>
                  <a:lnTo>
                    <a:pt x="1427480" y="1356360"/>
                  </a:lnTo>
                  <a:lnTo>
                    <a:pt x="721995" y="1066546"/>
                  </a:lnTo>
                  <a:lnTo>
                    <a:pt x="702691" y="1113536"/>
                  </a:lnTo>
                  <a:close/>
                  <a:moveTo>
                    <a:pt x="741299" y="1019556"/>
                  </a:moveTo>
                  <a:lnTo>
                    <a:pt x="760603" y="972566"/>
                  </a:lnTo>
                  <a:lnTo>
                    <a:pt x="807593" y="991870"/>
                  </a:lnTo>
                  <a:lnTo>
                    <a:pt x="788289" y="1038860"/>
                  </a:lnTo>
                  <a:close/>
                  <a:moveTo>
                    <a:pt x="826897" y="944880"/>
                  </a:moveTo>
                  <a:lnTo>
                    <a:pt x="846201" y="897890"/>
                  </a:lnTo>
                  <a:lnTo>
                    <a:pt x="893191" y="917194"/>
                  </a:lnTo>
                  <a:lnTo>
                    <a:pt x="873887" y="964184"/>
                  </a:lnTo>
                  <a:close/>
                  <a:moveTo>
                    <a:pt x="912495" y="870204"/>
                  </a:moveTo>
                  <a:lnTo>
                    <a:pt x="931799" y="823214"/>
                  </a:lnTo>
                  <a:lnTo>
                    <a:pt x="978789" y="842518"/>
                  </a:lnTo>
                  <a:lnTo>
                    <a:pt x="959485" y="889508"/>
                  </a:lnTo>
                  <a:close/>
                  <a:moveTo>
                    <a:pt x="998093" y="795528"/>
                  </a:moveTo>
                  <a:lnTo>
                    <a:pt x="1017397" y="748538"/>
                  </a:lnTo>
                  <a:lnTo>
                    <a:pt x="1064387" y="767842"/>
                  </a:lnTo>
                  <a:lnTo>
                    <a:pt x="1045083" y="814832"/>
                  </a:lnTo>
                  <a:close/>
                  <a:moveTo>
                    <a:pt x="1083691" y="720852"/>
                  </a:moveTo>
                  <a:lnTo>
                    <a:pt x="1102995" y="673862"/>
                  </a:lnTo>
                  <a:lnTo>
                    <a:pt x="1149985" y="693166"/>
                  </a:lnTo>
                  <a:lnTo>
                    <a:pt x="1130681" y="740156"/>
                  </a:lnTo>
                  <a:close/>
                  <a:moveTo>
                    <a:pt x="887095" y="530352"/>
                  </a:moveTo>
                  <a:lnTo>
                    <a:pt x="906399" y="483362"/>
                  </a:lnTo>
                  <a:lnTo>
                    <a:pt x="953389" y="502666"/>
                  </a:lnTo>
                  <a:lnTo>
                    <a:pt x="934085" y="549656"/>
                  </a:lnTo>
                  <a:close/>
                  <a:moveTo>
                    <a:pt x="972693" y="455676"/>
                  </a:moveTo>
                  <a:lnTo>
                    <a:pt x="991997" y="408686"/>
                  </a:lnTo>
                  <a:lnTo>
                    <a:pt x="1038987" y="427990"/>
                  </a:lnTo>
                  <a:lnTo>
                    <a:pt x="1019683" y="474980"/>
                  </a:lnTo>
                  <a:close/>
                  <a:moveTo>
                    <a:pt x="1058291" y="381000"/>
                  </a:moveTo>
                  <a:lnTo>
                    <a:pt x="1077595" y="334010"/>
                  </a:lnTo>
                  <a:lnTo>
                    <a:pt x="1124585" y="353314"/>
                  </a:lnTo>
                  <a:lnTo>
                    <a:pt x="1105281" y="400304"/>
                  </a:lnTo>
                  <a:close/>
                  <a:moveTo>
                    <a:pt x="1143889" y="306324"/>
                  </a:moveTo>
                  <a:lnTo>
                    <a:pt x="1163193" y="259334"/>
                  </a:lnTo>
                  <a:lnTo>
                    <a:pt x="1210183" y="278638"/>
                  </a:lnTo>
                  <a:lnTo>
                    <a:pt x="1190879" y="325628"/>
                  </a:lnTo>
                  <a:close/>
                  <a:moveTo>
                    <a:pt x="1229487" y="231648"/>
                  </a:moveTo>
                  <a:lnTo>
                    <a:pt x="1248791" y="184658"/>
                  </a:lnTo>
                  <a:lnTo>
                    <a:pt x="1295781" y="203962"/>
                  </a:lnTo>
                  <a:lnTo>
                    <a:pt x="1276477" y="250952"/>
                  </a:lnTo>
                  <a:close/>
                  <a:moveTo>
                    <a:pt x="1315085" y="156972"/>
                  </a:moveTo>
                  <a:lnTo>
                    <a:pt x="1334389" y="109982"/>
                  </a:lnTo>
                  <a:lnTo>
                    <a:pt x="1381379" y="129286"/>
                  </a:lnTo>
                  <a:lnTo>
                    <a:pt x="1362075" y="176276"/>
                  </a:lnTo>
                  <a:close/>
                  <a:moveTo>
                    <a:pt x="1400683" y="82296"/>
                  </a:moveTo>
                  <a:lnTo>
                    <a:pt x="1419987" y="35306"/>
                  </a:lnTo>
                  <a:lnTo>
                    <a:pt x="1466977" y="54610"/>
                  </a:lnTo>
                  <a:lnTo>
                    <a:pt x="1447673" y="101600"/>
                  </a:lnTo>
                  <a:close/>
                  <a:moveTo>
                    <a:pt x="1486281" y="7620"/>
                  </a:moveTo>
                  <a:lnTo>
                    <a:pt x="1489329" y="0"/>
                  </a:lnTo>
                  <a:lnTo>
                    <a:pt x="1536319" y="19304"/>
                  </a:lnTo>
                  <a:lnTo>
                    <a:pt x="1533271" y="26924"/>
                  </a:lnTo>
                  <a:close/>
                  <a:moveTo>
                    <a:pt x="0" y="2692146"/>
                  </a:moveTo>
                  <a:lnTo>
                    <a:pt x="19304" y="2645156"/>
                  </a:lnTo>
                  <a:lnTo>
                    <a:pt x="66294" y="2664460"/>
                  </a:lnTo>
                  <a:lnTo>
                    <a:pt x="46990" y="2711450"/>
                  </a:lnTo>
                  <a:close/>
                </a:path>
              </a:pathLst>
            </a:custGeom>
            <a:solidFill>
              <a:srgbClr val="9E9E9E"/>
            </a:solidFill>
          </p:spPr>
        </p:sp>
      </p:grpSp>
      <p:grpSp>
        <p:nvGrpSpPr>
          <p:cNvPr name="Group 38" id="38"/>
          <p:cNvGrpSpPr/>
          <p:nvPr/>
        </p:nvGrpSpPr>
        <p:grpSpPr>
          <a:xfrm rot="0">
            <a:off x="5018680" y="4844019"/>
            <a:ext cx="909082" cy="3347102"/>
            <a:chOff x="0" y="0"/>
            <a:chExt cx="1212109" cy="4462803"/>
          </a:xfrm>
        </p:grpSpPr>
        <p:sp>
          <p:nvSpPr>
            <p:cNvPr name="Freeform 39" id="39"/>
            <p:cNvSpPr/>
            <p:nvPr/>
          </p:nvSpPr>
          <p:spPr>
            <a:xfrm flipH="false" flipV="false" rot="0">
              <a:off x="889" y="123190"/>
              <a:ext cx="1826895" cy="4320667"/>
            </a:xfrm>
            <a:custGeom>
              <a:avLst/>
              <a:gdLst/>
              <a:ahLst/>
              <a:cxnLst/>
              <a:rect r="r" b="b" t="t" l="l"/>
              <a:pathLst>
                <a:path h="4320667" w="1826895">
                  <a:moveTo>
                    <a:pt x="25781" y="4209542"/>
                  </a:moveTo>
                  <a:lnTo>
                    <a:pt x="38735" y="4160393"/>
                  </a:lnTo>
                  <a:lnTo>
                    <a:pt x="87884" y="4173347"/>
                  </a:lnTo>
                  <a:lnTo>
                    <a:pt x="74930" y="4222496"/>
                  </a:lnTo>
                  <a:close/>
                  <a:moveTo>
                    <a:pt x="100838" y="4124198"/>
                  </a:moveTo>
                  <a:lnTo>
                    <a:pt x="113792" y="4075049"/>
                  </a:lnTo>
                  <a:lnTo>
                    <a:pt x="162941" y="4088003"/>
                  </a:lnTo>
                  <a:lnTo>
                    <a:pt x="149987" y="4137152"/>
                  </a:lnTo>
                  <a:close/>
                  <a:moveTo>
                    <a:pt x="175895" y="4038854"/>
                  </a:moveTo>
                  <a:lnTo>
                    <a:pt x="188849" y="3989705"/>
                  </a:lnTo>
                  <a:lnTo>
                    <a:pt x="237998" y="4002659"/>
                  </a:lnTo>
                  <a:lnTo>
                    <a:pt x="225044" y="4051808"/>
                  </a:lnTo>
                  <a:close/>
                  <a:moveTo>
                    <a:pt x="250952" y="3953510"/>
                  </a:moveTo>
                  <a:lnTo>
                    <a:pt x="263906" y="3904361"/>
                  </a:lnTo>
                  <a:lnTo>
                    <a:pt x="313055" y="3917315"/>
                  </a:lnTo>
                  <a:lnTo>
                    <a:pt x="300101" y="3966464"/>
                  </a:lnTo>
                  <a:close/>
                  <a:moveTo>
                    <a:pt x="326009" y="3868166"/>
                  </a:moveTo>
                  <a:lnTo>
                    <a:pt x="338963" y="3819017"/>
                  </a:lnTo>
                  <a:lnTo>
                    <a:pt x="388112" y="3831971"/>
                  </a:lnTo>
                  <a:lnTo>
                    <a:pt x="375158" y="3881120"/>
                  </a:lnTo>
                  <a:close/>
                  <a:moveTo>
                    <a:pt x="401066" y="3782822"/>
                  </a:moveTo>
                  <a:lnTo>
                    <a:pt x="414020" y="3733673"/>
                  </a:lnTo>
                  <a:lnTo>
                    <a:pt x="463169" y="3746627"/>
                  </a:lnTo>
                  <a:lnTo>
                    <a:pt x="450215" y="3795776"/>
                  </a:lnTo>
                  <a:close/>
                  <a:moveTo>
                    <a:pt x="476123" y="3697478"/>
                  </a:moveTo>
                  <a:lnTo>
                    <a:pt x="489077" y="3648329"/>
                  </a:lnTo>
                  <a:lnTo>
                    <a:pt x="538226" y="3661283"/>
                  </a:lnTo>
                  <a:lnTo>
                    <a:pt x="525272" y="3710432"/>
                  </a:lnTo>
                  <a:close/>
                  <a:moveTo>
                    <a:pt x="206883" y="3521710"/>
                  </a:moveTo>
                  <a:lnTo>
                    <a:pt x="219837" y="3472561"/>
                  </a:lnTo>
                  <a:lnTo>
                    <a:pt x="268986" y="3485515"/>
                  </a:lnTo>
                  <a:lnTo>
                    <a:pt x="256032" y="3534664"/>
                  </a:lnTo>
                  <a:close/>
                  <a:moveTo>
                    <a:pt x="281940" y="3436366"/>
                  </a:moveTo>
                  <a:lnTo>
                    <a:pt x="294894" y="3387217"/>
                  </a:lnTo>
                  <a:lnTo>
                    <a:pt x="344043" y="3400171"/>
                  </a:lnTo>
                  <a:lnTo>
                    <a:pt x="331089" y="3449320"/>
                  </a:lnTo>
                  <a:close/>
                  <a:moveTo>
                    <a:pt x="356997" y="3351022"/>
                  </a:moveTo>
                  <a:lnTo>
                    <a:pt x="369951" y="3301873"/>
                  </a:lnTo>
                  <a:lnTo>
                    <a:pt x="419100" y="3314827"/>
                  </a:lnTo>
                  <a:lnTo>
                    <a:pt x="406146" y="3363976"/>
                  </a:lnTo>
                  <a:close/>
                  <a:moveTo>
                    <a:pt x="432054" y="3265678"/>
                  </a:moveTo>
                  <a:lnTo>
                    <a:pt x="445008" y="3216529"/>
                  </a:lnTo>
                  <a:lnTo>
                    <a:pt x="494157" y="3229483"/>
                  </a:lnTo>
                  <a:lnTo>
                    <a:pt x="481203" y="3278632"/>
                  </a:lnTo>
                  <a:close/>
                  <a:moveTo>
                    <a:pt x="507111" y="3180334"/>
                  </a:moveTo>
                  <a:lnTo>
                    <a:pt x="520065" y="3131185"/>
                  </a:lnTo>
                  <a:lnTo>
                    <a:pt x="569214" y="3144139"/>
                  </a:lnTo>
                  <a:lnTo>
                    <a:pt x="556260" y="3193288"/>
                  </a:lnTo>
                  <a:close/>
                  <a:moveTo>
                    <a:pt x="582168" y="3094990"/>
                  </a:moveTo>
                  <a:lnTo>
                    <a:pt x="595122" y="3045841"/>
                  </a:lnTo>
                  <a:lnTo>
                    <a:pt x="644271" y="3058795"/>
                  </a:lnTo>
                  <a:lnTo>
                    <a:pt x="631317" y="3107944"/>
                  </a:lnTo>
                  <a:close/>
                  <a:moveTo>
                    <a:pt x="657225" y="3009646"/>
                  </a:moveTo>
                  <a:lnTo>
                    <a:pt x="670179" y="2960497"/>
                  </a:lnTo>
                  <a:lnTo>
                    <a:pt x="719328" y="2973451"/>
                  </a:lnTo>
                  <a:lnTo>
                    <a:pt x="706374" y="3022600"/>
                  </a:lnTo>
                  <a:close/>
                  <a:moveTo>
                    <a:pt x="732282" y="2924302"/>
                  </a:moveTo>
                  <a:lnTo>
                    <a:pt x="745236" y="2875153"/>
                  </a:lnTo>
                  <a:lnTo>
                    <a:pt x="449961" y="2797810"/>
                  </a:lnTo>
                  <a:lnTo>
                    <a:pt x="437007" y="2846959"/>
                  </a:lnTo>
                  <a:close/>
                  <a:moveTo>
                    <a:pt x="462915" y="2748661"/>
                  </a:moveTo>
                  <a:lnTo>
                    <a:pt x="475869" y="2699512"/>
                  </a:lnTo>
                  <a:lnTo>
                    <a:pt x="525018" y="2712466"/>
                  </a:lnTo>
                  <a:lnTo>
                    <a:pt x="512064" y="2761615"/>
                  </a:lnTo>
                  <a:close/>
                  <a:moveTo>
                    <a:pt x="537972" y="2663317"/>
                  </a:moveTo>
                  <a:lnTo>
                    <a:pt x="550926" y="2614168"/>
                  </a:lnTo>
                  <a:lnTo>
                    <a:pt x="600075" y="2627122"/>
                  </a:lnTo>
                  <a:lnTo>
                    <a:pt x="587121" y="2676271"/>
                  </a:lnTo>
                  <a:close/>
                  <a:moveTo>
                    <a:pt x="613029" y="2577973"/>
                  </a:moveTo>
                  <a:lnTo>
                    <a:pt x="625983" y="2528824"/>
                  </a:lnTo>
                  <a:lnTo>
                    <a:pt x="675132" y="2541778"/>
                  </a:lnTo>
                  <a:lnTo>
                    <a:pt x="662178" y="2590927"/>
                  </a:lnTo>
                  <a:close/>
                  <a:moveTo>
                    <a:pt x="688086" y="2492629"/>
                  </a:moveTo>
                  <a:lnTo>
                    <a:pt x="701040" y="2443480"/>
                  </a:lnTo>
                  <a:lnTo>
                    <a:pt x="750189" y="2456434"/>
                  </a:lnTo>
                  <a:lnTo>
                    <a:pt x="737235" y="2505583"/>
                  </a:lnTo>
                  <a:close/>
                  <a:moveTo>
                    <a:pt x="763143" y="2407285"/>
                  </a:moveTo>
                  <a:lnTo>
                    <a:pt x="776097" y="2358136"/>
                  </a:lnTo>
                  <a:lnTo>
                    <a:pt x="825246" y="2371090"/>
                  </a:lnTo>
                  <a:lnTo>
                    <a:pt x="812292" y="2420239"/>
                  </a:lnTo>
                  <a:close/>
                  <a:moveTo>
                    <a:pt x="838200" y="2321941"/>
                  </a:moveTo>
                  <a:lnTo>
                    <a:pt x="851154" y="2272792"/>
                  </a:lnTo>
                  <a:lnTo>
                    <a:pt x="900303" y="2285746"/>
                  </a:lnTo>
                  <a:lnTo>
                    <a:pt x="887349" y="2334895"/>
                  </a:lnTo>
                  <a:close/>
                  <a:moveTo>
                    <a:pt x="913257" y="2236597"/>
                  </a:moveTo>
                  <a:lnTo>
                    <a:pt x="926211" y="2187448"/>
                  </a:lnTo>
                  <a:lnTo>
                    <a:pt x="975360" y="2200402"/>
                  </a:lnTo>
                  <a:lnTo>
                    <a:pt x="962406" y="2249551"/>
                  </a:lnTo>
                  <a:close/>
                  <a:moveTo>
                    <a:pt x="988314" y="2151253"/>
                  </a:moveTo>
                  <a:lnTo>
                    <a:pt x="1001268" y="2102104"/>
                  </a:lnTo>
                  <a:lnTo>
                    <a:pt x="1050417" y="2115058"/>
                  </a:lnTo>
                  <a:lnTo>
                    <a:pt x="1037463" y="2164207"/>
                  </a:lnTo>
                  <a:close/>
                  <a:moveTo>
                    <a:pt x="1063371" y="2065909"/>
                  </a:moveTo>
                  <a:lnTo>
                    <a:pt x="1076325" y="2016760"/>
                  </a:lnTo>
                  <a:lnTo>
                    <a:pt x="1125474" y="2029714"/>
                  </a:lnTo>
                  <a:lnTo>
                    <a:pt x="1112520" y="2078863"/>
                  </a:lnTo>
                  <a:close/>
                  <a:moveTo>
                    <a:pt x="1138428" y="1980565"/>
                  </a:moveTo>
                  <a:lnTo>
                    <a:pt x="1151382" y="1931416"/>
                  </a:lnTo>
                  <a:lnTo>
                    <a:pt x="1200531" y="1944370"/>
                  </a:lnTo>
                  <a:lnTo>
                    <a:pt x="1187577" y="1993519"/>
                  </a:lnTo>
                  <a:close/>
                  <a:moveTo>
                    <a:pt x="1213485" y="1895221"/>
                  </a:moveTo>
                  <a:lnTo>
                    <a:pt x="1226439" y="1846072"/>
                  </a:lnTo>
                  <a:lnTo>
                    <a:pt x="1275588" y="1859026"/>
                  </a:lnTo>
                  <a:lnTo>
                    <a:pt x="1262634" y="1908175"/>
                  </a:lnTo>
                  <a:close/>
                  <a:moveTo>
                    <a:pt x="1288542" y="1809877"/>
                  </a:moveTo>
                  <a:lnTo>
                    <a:pt x="1301496" y="1760728"/>
                  </a:lnTo>
                  <a:lnTo>
                    <a:pt x="1350645" y="1773682"/>
                  </a:lnTo>
                  <a:lnTo>
                    <a:pt x="1337691" y="1822831"/>
                  </a:lnTo>
                  <a:close/>
                  <a:moveTo>
                    <a:pt x="1363599" y="1724533"/>
                  </a:moveTo>
                  <a:lnTo>
                    <a:pt x="1376553" y="1675384"/>
                  </a:lnTo>
                  <a:lnTo>
                    <a:pt x="1425702" y="1688338"/>
                  </a:lnTo>
                  <a:lnTo>
                    <a:pt x="1412748" y="1737487"/>
                  </a:lnTo>
                  <a:close/>
                  <a:moveTo>
                    <a:pt x="1438656" y="1639189"/>
                  </a:moveTo>
                  <a:lnTo>
                    <a:pt x="1451610" y="1590040"/>
                  </a:lnTo>
                  <a:lnTo>
                    <a:pt x="1500759" y="1602994"/>
                  </a:lnTo>
                  <a:lnTo>
                    <a:pt x="1487805" y="1652143"/>
                  </a:lnTo>
                  <a:close/>
                  <a:moveTo>
                    <a:pt x="1513713" y="1553845"/>
                  </a:moveTo>
                  <a:lnTo>
                    <a:pt x="1526667" y="1504696"/>
                  </a:lnTo>
                  <a:lnTo>
                    <a:pt x="1575816" y="1517650"/>
                  </a:lnTo>
                  <a:lnTo>
                    <a:pt x="1562862" y="1566799"/>
                  </a:lnTo>
                  <a:close/>
                  <a:moveTo>
                    <a:pt x="1588770" y="1468501"/>
                  </a:moveTo>
                  <a:lnTo>
                    <a:pt x="1601724" y="1419352"/>
                  </a:lnTo>
                  <a:lnTo>
                    <a:pt x="1650873" y="1432306"/>
                  </a:lnTo>
                  <a:lnTo>
                    <a:pt x="1637919" y="1481455"/>
                  </a:lnTo>
                  <a:close/>
                  <a:moveTo>
                    <a:pt x="1663827" y="1383157"/>
                  </a:moveTo>
                  <a:lnTo>
                    <a:pt x="1676781" y="1334008"/>
                  </a:lnTo>
                  <a:lnTo>
                    <a:pt x="1725930" y="1346962"/>
                  </a:lnTo>
                  <a:lnTo>
                    <a:pt x="1712976" y="1396111"/>
                  </a:lnTo>
                  <a:close/>
                  <a:moveTo>
                    <a:pt x="1738884" y="1297813"/>
                  </a:moveTo>
                  <a:lnTo>
                    <a:pt x="1751838" y="1248664"/>
                  </a:lnTo>
                  <a:lnTo>
                    <a:pt x="1800987" y="1261618"/>
                  </a:lnTo>
                  <a:lnTo>
                    <a:pt x="1788033" y="1310767"/>
                  </a:lnTo>
                  <a:close/>
                  <a:moveTo>
                    <a:pt x="1813941" y="1212469"/>
                  </a:moveTo>
                  <a:lnTo>
                    <a:pt x="1826895" y="1163320"/>
                  </a:lnTo>
                  <a:lnTo>
                    <a:pt x="941324" y="930910"/>
                  </a:lnTo>
                  <a:lnTo>
                    <a:pt x="928370" y="980059"/>
                  </a:lnTo>
                  <a:close/>
                  <a:moveTo>
                    <a:pt x="954278" y="881761"/>
                  </a:moveTo>
                  <a:lnTo>
                    <a:pt x="967232" y="832612"/>
                  </a:lnTo>
                  <a:lnTo>
                    <a:pt x="1016381" y="845566"/>
                  </a:lnTo>
                  <a:lnTo>
                    <a:pt x="1003427" y="894715"/>
                  </a:lnTo>
                  <a:close/>
                  <a:moveTo>
                    <a:pt x="1029335" y="796417"/>
                  </a:moveTo>
                  <a:lnTo>
                    <a:pt x="1042289" y="747268"/>
                  </a:lnTo>
                  <a:lnTo>
                    <a:pt x="1091438" y="760222"/>
                  </a:lnTo>
                  <a:lnTo>
                    <a:pt x="1078484" y="809371"/>
                  </a:lnTo>
                  <a:close/>
                  <a:moveTo>
                    <a:pt x="1104392" y="711073"/>
                  </a:moveTo>
                  <a:lnTo>
                    <a:pt x="1117346" y="661924"/>
                  </a:lnTo>
                  <a:lnTo>
                    <a:pt x="1166495" y="674878"/>
                  </a:lnTo>
                  <a:lnTo>
                    <a:pt x="1153541" y="724027"/>
                  </a:lnTo>
                  <a:close/>
                  <a:moveTo>
                    <a:pt x="1179449" y="625729"/>
                  </a:moveTo>
                  <a:lnTo>
                    <a:pt x="1192403" y="576580"/>
                  </a:lnTo>
                  <a:lnTo>
                    <a:pt x="1241552" y="589534"/>
                  </a:lnTo>
                  <a:lnTo>
                    <a:pt x="1228598" y="638683"/>
                  </a:lnTo>
                  <a:close/>
                  <a:moveTo>
                    <a:pt x="1254506" y="540385"/>
                  </a:moveTo>
                  <a:lnTo>
                    <a:pt x="1021461" y="426720"/>
                  </a:lnTo>
                  <a:lnTo>
                    <a:pt x="1070610" y="439674"/>
                  </a:lnTo>
                  <a:lnTo>
                    <a:pt x="1057656" y="488823"/>
                  </a:lnTo>
                  <a:close/>
                  <a:moveTo>
                    <a:pt x="1083564" y="390525"/>
                  </a:moveTo>
                  <a:lnTo>
                    <a:pt x="1096518" y="341376"/>
                  </a:lnTo>
                  <a:lnTo>
                    <a:pt x="1145667" y="354330"/>
                  </a:lnTo>
                  <a:lnTo>
                    <a:pt x="1132713" y="403479"/>
                  </a:lnTo>
                  <a:close/>
                  <a:moveTo>
                    <a:pt x="1158621" y="305181"/>
                  </a:moveTo>
                  <a:lnTo>
                    <a:pt x="1171575" y="256032"/>
                  </a:lnTo>
                  <a:lnTo>
                    <a:pt x="1220724" y="268986"/>
                  </a:lnTo>
                  <a:lnTo>
                    <a:pt x="1207770" y="318135"/>
                  </a:lnTo>
                  <a:close/>
                  <a:moveTo>
                    <a:pt x="1233678" y="219837"/>
                  </a:moveTo>
                  <a:lnTo>
                    <a:pt x="1246632" y="170688"/>
                  </a:lnTo>
                  <a:lnTo>
                    <a:pt x="1295781" y="183642"/>
                  </a:lnTo>
                  <a:lnTo>
                    <a:pt x="1282827" y="232791"/>
                  </a:lnTo>
                  <a:close/>
                  <a:moveTo>
                    <a:pt x="1308735" y="134493"/>
                  </a:moveTo>
                  <a:lnTo>
                    <a:pt x="1321689" y="85344"/>
                  </a:lnTo>
                  <a:lnTo>
                    <a:pt x="1370838" y="98298"/>
                  </a:lnTo>
                  <a:lnTo>
                    <a:pt x="1357884" y="147447"/>
                  </a:lnTo>
                  <a:close/>
                  <a:moveTo>
                    <a:pt x="1383792" y="49149"/>
                  </a:moveTo>
                  <a:lnTo>
                    <a:pt x="1396746" y="0"/>
                  </a:lnTo>
                  <a:lnTo>
                    <a:pt x="1445895" y="12954"/>
                  </a:lnTo>
                  <a:lnTo>
                    <a:pt x="1432941" y="62103"/>
                  </a:lnTo>
                  <a:close/>
                  <a:moveTo>
                    <a:pt x="0" y="4307713"/>
                  </a:moveTo>
                  <a:lnTo>
                    <a:pt x="12954" y="4258564"/>
                  </a:lnTo>
                  <a:lnTo>
                    <a:pt x="62103" y="4271518"/>
                  </a:lnTo>
                  <a:lnTo>
                    <a:pt x="49149" y="4320667"/>
                  </a:lnTo>
                  <a:close/>
                </a:path>
              </a:pathLst>
            </a:custGeom>
            <a:solidFill>
              <a:srgbClr val="9E9E9E"/>
            </a:solidFill>
          </p:spPr>
        </p:sp>
      </p:grpSp>
      <p:grpSp>
        <p:nvGrpSpPr>
          <p:cNvPr name="Group 40" id="40"/>
          <p:cNvGrpSpPr/>
          <p:nvPr/>
        </p:nvGrpSpPr>
        <p:grpSpPr>
          <a:xfrm rot="0">
            <a:off x="7181432" y="5124450"/>
            <a:ext cx="1488230" cy="41345"/>
            <a:chOff x="0" y="0"/>
            <a:chExt cx="1984307" cy="55127"/>
          </a:xfrm>
        </p:grpSpPr>
        <p:sp>
          <p:nvSpPr>
            <p:cNvPr name="Freeform 41" id="41"/>
            <p:cNvSpPr/>
            <p:nvPr/>
          </p:nvSpPr>
          <p:spPr>
            <a:xfrm flipH="false" flipV="false" rot="0">
              <a:off x="25400" y="0"/>
              <a:ext cx="1933702" cy="558800"/>
            </a:xfrm>
            <a:custGeom>
              <a:avLst/>
              <a:gdLst/>
              <a:ahLst/>
              <a:cxnLst/>
              <a:rect r="r" b="b" t="t" l="l"/>
              <a:pathLst>
                <a:path h="558800" w="1933702">
                  <a:moveTo>
                    <a:pt x="101600" y="4064"/>
                  </a:moveTo>
                  <a:lnTo>
                    <a:pt x="152400" y="3937"/>
                  </a:lnTo>
                  <a:lnTo>
                    <a:pt x="152527" y="54737"/>
                  </a:lnTo>
                  <a:lnTo>
                    <a:pt x="101727" y="54864"/>
                  </a:lnTo>
                  <a:close/>
                  <a:moveTo>
                    <a:pt x="203200" y="3810"/>
                  </a:moveTo>
                  <a:lnTo>
                    <a:pt x="254000" y="3810"/>
                  </a:lnTo>
                  <a:lnTo>
                    <a:pt x="254127" y="54610"/>
                  </a:lnTo>
                  <a:lnTo>
                    <a:pt x="203327" y="54737"/>
                  </a:lnTo>
                  <a:close/>
                  <a:moveTo>
                    <a:pt x="304927" y="54483"/>
                  </a:moveTo>
                  <a:lnTo>
                    <a:pt x="355727" y="54356"/>
                  </a:lnTo>
                  <a:lnTo>
                    <a:pt x="355854" y="105156"/>
                  </a:lnTo>
                  <a:lnTo>
                    <a:pt x="305054" y="105283"/>
                  </a:lnTo>
                  <a:close/>
                  <a:moveTo>
                    <a:pt x="406654" y="105029"/>
                  </a:moveTo>
                  <a:lnTo>
                    <a:pt x="457454" y="104902"/>
                  </a:lnTo>
                  <a:lnTo>
                    <a:pt x="457581" y="155702"/>
                  </a:lnTo>
                  <a:lnTo>
                    <a:pt x="406781" y="155829"/>
                  </a:lnTo>
                  <a:close/>
                  <a:moveTo>
                    <a:pt x="508381" y="155575"/>
                  </a:moveTo>
                  <a:lnTo>
                    <a:pt x="559181" y="155448"/>
                  </a:lnTo>
                  <a:lnTo>
                    <a:pt x="559308" y="206248"/>
                  </a:lnTo>
                  <a:lnTo>
                    <a:pt x="508508" y="206375"/>
                  </a:lnTo>
                  <a:close/>
                  <a:moveTo>
                    <a:pt x="610108" y="206121"/>
                  </a:moveTo>
                  <a:lnTo>
                    <a:pt x="660908" y="205994"/>
                  </a:lnTo>
                  <a:lnTo>
                    <a:pt x="661035" y="256794"/>
                  </a:lnTo>
                  <a:lnTo>
                    <a:pt x="610235" y="256921"/>
                  </a:lnTo>
                  <a:close/>
                  <a:moveTo>
                    <a:pt x="711835" y="256667"/>
                  </a:moveTo>
                  <a:lnTo>
                    <a:pt x="762635" y="256540"/>
                  </a:lnTo>
                  <a:lnTo>
                    <a:pt x="762762" y="307340"/>
                  </a:lnTo>
                  <a:lnTo>
                    <a:pt x="711962" y="307467"/>
                  </a:lnTo>
                  <a:close/>
                  <a:moveTo>
                    <a:pt x="812800" y="2540"/>
                  </a:moveTo>
                  <a:lnTo>
                    <a:pt x="863600" y="2413"/>
                  </a:lnTo>
                  <a:lnTo>
                    <a:pt x="863727" y="53213"/>
                  </a:lnTo>
                  <a:lnTo>
                    <a:pt x="812927" y="53340"/>
                  </a:lnTo>
                  <a:close/>
                  <a:moveTo>
                    <a:pt x="914527" y="53086"/>
                  </a:moveTo>
                  <a:lnTo>
                    <a:pt x="965327" y="52959"/>
                  </a:lnTo>
                  <a:lnTo>
                    <a:pt x="965454" y="103759"/>
                  </a:lnTo>
                  <a:lnTo>
                    <a:pt x="914654" y="103886"/>
                  </a:lnTo>
                  <a:close/>
                  <a:moveTo>
                    <a:pt x="1016254" y="103632"/>
                  </a:moveTo>
                  <a:lnTo>
                    <a:pt x="1067054" y="103505"/>
                  </a:lnTo>
                  <a:lnTo>
                    <a:pt x="1067181" y="154305"/>
                  </a:lnTo>
                  <a:lnTo>
                    <a:pt x="1016381" y="154432"/>
                  </a:lnTo>
                  <a:close/>
                  <a:moveTo>
                    <a:pt x="1117981" y="154178"/>
                  </a:moveTo>
                  <a:lnTo>
                    <a:pt x="1168781" y="154051"/>
                  </a:lnTo>
                  <a:lnTo>
                    <a:pt x="1168908" y="204851"/>
                  </a:lnTo>
                  <a:lnTo>
                    <a:pt x="1118108" y="204978"/>
                  </a:lnTo>
                  <a:close/>
                  <a:moveTo>
                    <a:pt x="1219708" y="204724"/>
                  </a:moveTo>
                  <a:lnTo>
                    <a:pt x="1270508" y="204597"/>
                  </a:lnTo>
                  <a:lnTo>
                    <a:pt x="1270635" y="255397"/>
                  </a:lnTo>
                  <a:lnTo>
                    <a:pt x="1219835" y="255524"/>
                  </a:lnTo>
                  <a:close/>
                  <a:moveTo>
                    <a:pt x="1321435" y="255270"/>
                  </a:moveTo>
                  <a:lnTo>
                    <a:pt x="1372235" y="255143"/>
                  </a:lnTo>
                  <a:lnTo>
                    <a:pt x="1372362" y="305943"/>
                  </a:lnTo>
                  <a:lnTo>
                    <a:pt x="1321562" y="306070"/>
                  </a:lnTo>
                  <a:close/>
                  <a:moveTo>
                    <a:pt x="1423162" y="305816"/>
                  </a:moveTo>
                  <a:lnTo>
                    <a:pt x="1473962" y="305689"/>
                  </a:lnTo>
                  <a:lnTo>
                    <a:pt x="1474089" y="356489"/>
                  </a:lnTo>
                  <a:lnTo>
                    <a:pt x="1423289" y="356616"/>
                  </a:lnTo>
                  <a:close/>
                  <a:moveTo>
                    <a:pt x="1524889" y="356362"/>
                  </a:moveTo>
                  <a:lnTo>
                    <a:pt x="1575689" y="356235"/>
                  </a:lnTo>
                  <a:lnTo>
                    <a:pt x="1575816" y="407035"/>
                  </a:lnTo>
                  <a:lnTo>
                    <a:pt x="1525016" y="407162"/>
                  </a:lnTo>
                  <a:close/>
                  <a:moveTo>
                    <a:pt x="1626616" y="406908"/>
                  </a:moveTo>
                  <a:lnTo>
                    <a:pt x="1677416" y="406781"/>
                  </a:lnTo>
                  <a:lnTo>
                    <a:pt x="1677543" y="457581"/>
                  </a:lnTo>
                  <a:lnTo>
                    <a:pt x="1626743" y="457708"/>
                  </a:lnTo>
                  <a:close/>
                  <a:moveTo>
                    <a:pt x="1728343" y="457454"/>
                  </a:moveTo>
                  <a:lnTo>
                    <a:pt x="1779143" y="457327"/>
                  </a:lnTo>
                  <a:lnTo>
                    <a:pt x="1779270" y="508127"/>
                  </a:lnTo>
                  <a:lnTo>
                    <a:pt x="1728470" y="508254"/>
                  </a:lnTo>
                  <a:close/>
                  <a:moveTo>
                    <a:pt x="1830070" y="508000"/>
                  </a:moveTo>
                  <a:lnTo>
                    <a:pt x="1880870" y="507873"/>
                  </a:lnTo>
                  <a:lnTo>
                    <a:pt x="1880997" y="558673"/>
                  </a:lnTo>
                  <a:lnTo>
                    <a:pt x="1830197" y="558800"/>
                  </a:lnTo>
                  <a:close/>
                  <a:moveTo>
                    <a:pt x="1930400" y="0"/>
                  </a:moveTo>
                  <a:lnTo>
                    <a:pt x="1933575" y="0"/>
                  </a:lnTo>
                  <a:lnTo>
                    <a:pt x="1933702" y="50800"/>
                  </a:lnTo>
                  <a:lnTo>
                    <a:pt x="1930400" y="50800"/>
                  </a:lnTo>
                  <a:close/>
                  <a:moveTo>
                    <a:pt x="0" y="4318"/>
                  </a:moveTo>
                  <a:lnTo>
                    <a:pt x="50800" y="4191"/>
                  </a:lnTo>
                  <a:lnTo>
                    <a:pt x="50927" y="54991"/>
                  </a:lnTo>
                  <a:lnTo>
                    <a:pt x="127" y="55118"/>
                  </a:lnTo>
                  <a:close/>
                </a:path>
              </a:pathLst>
            </a:custGeom>
            <a:solidFill>
              <a:srgbClr val="9E9E9E"/>
            </a:solidFill>
          </p:spPr>
        </p:sp>
      </p:grpSp>
      <p:sp>
        <p:nvSpPr>
          <p:cNvPr name="Freeform 42" id="42"/>
          <p:cNvSpPr/>
          <p:nvPr/>
        </p:nvSpPr>
        <p:spPr>
          <a:xfrm flipH="false" flipV="false" rot="0">
            <a:off x="13879919" y="6043131"/>
            <a:ext cx="1112240" cy="1409608"/>
          </a:xfrm>
          <a:custGeom>
            <a:avLst/>
            <a:gdLst/>
            <a:ahLst/>
            <a:cxnLst/>
            <a:rect r="r" b="b" t="t" l="l"/>
            <a:pathLst>
              <a:path h="1409608" w="1112240">
                <a:moveTo>
                  <a:pt x="0" y="0"/>
                </a:moveTo>
                <a:lnTo>
                  <a:pt x="1112240" y="0"/>
                </a:lnTo>
                <a:lnTo>
                  <a:pt x="1112240" y="1409608"/>
                </a:lnTo>
                <a:lnTo>
                  <a:pt x="0" y="1409608"/>
                </a:lnTo>
                <a:lnTo>
                  <a:pt x="0" y="0"/>
                </a:lnTo>
                <a:close/>
              </a:path>
            </a:pathLst>
          </a:custGeom>
          <a:blipFill>
            <a:blip r:embed="rId10">
              <a:extLst>
                <a:ext uri="{96DAC541-7B7A-43D3-8B79-37D633B846F1}">
                  <asvg:svgBlip xmlns:asvg="http://schemas.microsoft.com/office/drawing/2016/SVG/main" r:embed="rId11"/>
                </a:ext>
              </a:extLst>
            </a:blip>
            <a:stretch>
              <a:fillRect l="-94" t="0" r="-94" b="0"/>
            </a:stretch>
          </a:blipFill>
        </p:spPr>
      </p:sp>
      <p:grpSp>
        <p:nvGrpSpPr>
          <p:cNvPr name="Group 43" id="43"/>
          <p:cNvGrpSpPr/>
          <p:nvPr/>
        </p:nvGrpSpPr>
        <p:grpSpPr>
          <a:xfrm rot="0">
            <a:off x="13314960" y="7430513"/>
            <a:ext cx="2242157" cy="304800"/>
            <a:chOff x="0" y="0"/>
            <a:chExt cx="2989543" cy="406400"/>
          </a:xfrm>
        </p:grpSpPr>
        <p:sp>
          <p:nvSpPr>
            <p:cNvPr name="Freeform 44" id="44"/>
            <p:cNvSpPr/>
            <p:nvPr/>
          </p:nvSpPr>
          <p:spPr>
            <a:xfrm flipH="false" flipV="false" rot="0">
              <a:off x="0" y="0"/>
              <a:ext cx="2989543" cy="406400"/>
            </a:xfrm>
            <a:custGeom>
              <a:avLst/>
              <a:gdLst/>
              <a:ahLst/>
              <a:cxnLst/>
              <a:rect r="r" b="b" t="t" l="l"/>
              <a:pathLst>
                <a:path h="406400" w="2989543">
                  <a:moveTo>
                    <a:pt x="0" y="0"/>
                  </a:moveTo>
                  <a:lnTo>
                    <a:pt x="2989543" y="0"/>
                  </a:lnTo>
                  <a:lnTo>
                    <a:pt x="2989543" y="406400"/>
                  </a:lnTo>
                  <a:lnTo>
                    <a:pt x="0" y="406400"/>
                  </a:lnTo>
                  <a:close/>
                </a:path>
              </a:pathLst>
            </a:custGeom>
            <a:solidFill>
              <a:srgbClr val="000000">
                <a:alpha val="0"/>
              </a:srgbClr>
            </a:solidFill>
          </p:spPr>
        </p:sp>
        <p:sp>
          <p:nvSpPr>
            <p:cNvPr name="TextBox 45" id="45"/>
            <p:cNvSpPr txBox="true"/>
            <p:nvPr/>
          </p:nvSpPr>
          <p:spPr>
            <a:xfrm>
              <a:off x="0" y="-38100"/>
              <a:ext cx="2989543" cy="444500"/>
            </a:xfrm>
            <a:prstGeom prst="rect">
              <a:avLst/>
            </a:prstGeom>
          </p:spPr>
          <p:txBody>
            <a:bodyPr anchor="t" rtlCol="false" tIns="0" lIns="0" bIns="0" rIns="0"/>
            <a:lstStyle/>
            <a:p>
              <a:pPr algn="ctr">
                <a:lnSpc>
                  <a:spcPts val="2160"/>
                </a:lnSpc>
              </a:pPr>
              <a:r>
                <a:rPr lang="en-US" sz="1800" b="true">
                  <a:solidFill>
                    <a:srgbClr val="000000"/>
                  </a:solidFill>
                  <a:latin typeface="Arial Bold"/>
                  <a:ea typeface="Arial Bold"/>
                  <a:cs typeface="Arial Bold"/>
                  <a:sym typeface="Arial Bold"/>
                </a:rPr>
                <a:t>Data Mart</a:t>
              </a:r>
            </a:p>
          </p:txBody>
        </p:sp>
      </p:grpSp>
      <p:grpSp>
        <p:nvGrpSpPr>
          <p:cNvPr name="Group 46" id="46"/>
          <p:cNvGrpSpPr/>
          <p:nvPr/>
        </p:nvGrpSpPr>
        <p:grpSpPr>
          <a:xfrm rot="0">
            <a:off x="12709814" y="5124450"/>
            <a:ext cx="1189155" cy="1642535"/>
            <a:chOff x="0" y="0"/>
            <a:chExt cx="1585540" cy="2190047"/>
          </a:xfrm>
        </p:grpSpPr>
        <p:sp>
          <p:nvSpPr>
            <p:cNvPr name="Freeform 47" id="47"/>
            <p:cNvSpPr/>
            <p:nvPr/>
          </p:nvSpPr>
          <p:spPr>
            <a:xfrm flipH="false" flipV="false" rot="0">
              <a:off x="4699" y="10541"/>
              <a:ext cx="1055751" cy="2489835"/>
            </a:xfrm>
            <a:custGeom>
              <a:avLst/>
              <a:gdLst/>
              <a:ahLst/>
              <a:cxnLst/>
              <a:rect r="r" b="b" t="t" l="l"/>
              <a:pathLst>
                <a:path h="2489835" w="1055751">
                  <a:moveTo>
                    <a:pt x="100584" y="82550"/>
                  </a:moveTo>
                  <a:lnTo>
                    <a:pt x="130175" y="123825"/>
                  </a:lnTo>
                  <a:lnTo>
                    <a:pt x="88900" y="153416"/>
                  </a:lnTo>
                  <a:lnTo>
                    <a:pt x="59309" y="112268"/>
                  </a:lnTo>
                  <a:close/>
                  <a:moveTo>
                    <a:pt x="118491" y="194818"/>
                  </a:moveTo>
                  <a:lnTo>
                    <a:pt x="148082" y="236093"/>
                  </a:lnTo>
                  <a:lnTo>
                    <a:pt x="106807" y="265684"/>
                  </a:lnTo>
                  <a:lnTo>
                    <a:pt x="118491" y="194818"/>
                  </a:lnTo>
                  <a:close/>
                  <a:moveTo>
                    <a:pt x="177673" y="277368"/>
                  </a:moveTo>
                  <a:lnTo>
                    <a:pt x="207264" y="318643"/>
                  </a:lnTo>
                  <a:lnTo>
                    <a:pt x="165989" y="348234"/>
                  </a:lnTo>
                  <a:lnTo>
                    <a:pt x="136398" y="306959"/>
                  </a:lnTo>
                  <a:close/>
                  <a:moveTo>
                    <a:pt x="195580" y="389509"/>
                  </a:moveTo>
                  <a:lnTo>
                    <a:pt x="225171" y="430784"/>
                  </a:lnTo>
                  <a:lnTo>
                    <a:pt x="183896" y="460375"/>
                  </a:lnTo>
                  <a:lnTo>
                    <a:pt x="154305" y="419100"/>
                  </a:lnTo>
                  <a:close/>
                  <a:moveTo>
                    <a:pt x="213487" y="501650"/>
                  </a:moveTo>
                  <a:lnTo>
                    <a:pt x="243078" y="542925"/>
                  </a:lnTo>
                  <a:lnTo>
                    <a:pt x="201803" y="572516"/>
                  </a:lnTo>
                  <a:lnTo>
                    <a:pt x="172212" y="531241"/>
                  </a:lnTo>
                  <a:close/>
                  <a:moveTo>
                    <a:pt x="231394" y="613791"/>
                  </a:moveTo>
                  <a:lnTo>
                    <a:pt x="260985" y="655066"/>
                  </a:lnTo>
                  <a:lnTo>
                    <a:pt x="219710" y="684657"/>
                  </a:lnTo>
                  <a:lnTo>
                    <a:pt x="190119" y="643382"/>
                  </a:lnTo>
                  <a:close/>
                  <a:moveTo>
                    <a:pt x="249301" y="725932"/>
                  </a:moveTo>
                  <a:lnTo>
                    <a:pt x="278892" y="767207"/>
                  </a:lnTo>
                  <a:lnTo>
                    <a:pt x="237617" y="796798"/>
                  </a:lnTo>
                  <a:lnTo>
                    <a:pt x="208026" y="755523"/>
                  </a:lnTo>
                  <a:close/>
                  <a:moveTo>
                    <a:pt x="267208" y="838073"/>
                  </a:moveTo>
                  <a:lnTo>
                    <a:pt x="296799" y="879348"/>
                  </a:lnTo>
                  <a:lnTo>
                    <a:pt x="255524" y="908939"/>
                  </a:lnTo>
                  <a:lnTo>
                    <a:pt x="225933" y="867664"/>
                  </a:lnTo>
                  <a:close/>
                  <a:moveTo>
                    <a:pt x="285115" y="950214"/>
                  </a:moveTo>
                  <a:lnTo>
                    <a:pt x="314706" y="991489"/>
                  </a:lnTo>
                  <a:lnTo>
                    <a:pt x="273431" y="1021080"/>
                  </a:lnTo>
                  <a:lnTo>
                    <a:pt x="243840" y="979805"/>
                  </a:lnTo>
                  <a:close/>
                  <a:moveTo>
                    <a:pt x="303022" y="1062355"/>
                  </a:moveTo>
                  <a:lnTo>
                    <a:pt x="332613" y="1103630"/>
                  </a:lnTo>
                  <a:lnTo>
                    <a:pt x="291338" y="1133221"/>
                  </a:lnTo>
                  <a:lnTo>
                    <a:pt x="261747" y="1091946"/>
                  </a:lnTo>
                  <a:close/>
                  <a:moveTo>
                    <a:pt x="320929" y="1174496"/>
                  </a:moveTo>
                  <a:lnTo>
                    <a:pt x="350520" y="1215771"/>
                  </a:lnTo>
                  <a:lnTo>
                    <a:pt x="681101" y="979043"/>
                  </a:lnTo>
                  <a:lnTo>
                    <a:pt x="651510" y="937768"/>
                  </a:lnTo>
                  <a:close/>
                  <a:moveTo>
                    <a:pt x="710692" y="1020318"/>
                  </a:moveTo>
                  <a:lnTo>
                    <a:pt x="740283" y="1061593"/>
                  </a:lnTo>
                  <a:lnTo>
                    <a:pt x="699008" y="1091184"/>
                  </a:lnTo>
                  <a:lnTo>
                    <a:pt x="669417" y="1049909"/>
                  </a:lnTo>
                  <a:close/>
                  <a:moveTo>
                    <a:pt x="728599" y="1132459"/>
                  </a:moveTo>
                  <a:lnTo>
                    <a:pt x="758190" y="1173734"/>
                  </a:lnTo>
                  <a:lnTo>
                    <a:pt x="716915" y="1203325"/>
                  </a:lnTo>
                  <a:lnTo>
                    <a:pt x="770001" y="1102868"/>
                  </a:lnTo>
                  <a:close/>
                  <a:moveTo>
                    <a:pt x="829183" y="1185418"/>
                  </a:moveTo>
                  <a:lnTo>
                    <a:pt x="858774" y="1226693"/>
                  </a:lnTo>
                  <a:lnTo>
                    <a:pt x="817499" y="1256284"/>
                  </a:lnTo>
                  <a:lnTo>
                    <a:pt x="787908" y="1215009"/>
                  </a:lnTo>
                  <a:close/>
                  <a:moveTo>
                    <a:pt x="847090" y="1297559"/>
                  </a:moveTo>
                  <a:lnTo>
                    <a:pt x="876681" y="1338834"/>
                  </a:lnTo>
                  <a:lnTo>
                    <a:pt x="835406" y="1368425"/>
                  </a:lnTo>
                  <a:lnTo>
                    <a:pt x="805815" y="1327150"/>
                  </a:lnTo>
                  <a:close/>
                  <a:moveTo>
                    <a:pt x="864997" y="1409700"/>
                  </a:moveTo>
                  <a:lnTo>
                    <a:pt x="894588" y="1450975"/>
                  </a:lnTo>
                  <a:lnTo>
                    <a:pt x="853313" y="1480566"/>
                  </a:lnTo>
                  <a:lnTo>
                    <a:pt x="823722" y="1439291"/>
                  </a:lnTo>
                  <a:close/>
                  <a:moveTo>
                    <a:pt x="882904" y="1521841"/>
                  </a:moveTo>
                  <a:lnTo>
                    <a:pt x="912495" y="1563116"/>
                  </a:lnTo>
                  <a:lnTo>
                    <a:pt x="871220" y="1592707"/>
                  </a:lnTo>
                  <a:lnTo>
                    <a:pt x="841629" y="1551432"/>
                  </a:lnTo>
                  <a:close/>
                  <a:moveTo>
                    <a:pt x="900811" y="1633982"/>
                  </a:moveTo>
                  <a:lnTo>
                    <a:pt x="930402" y="1675257"/>
                  </a:lnTo>
                  <a:lnTo>
                    <a:pt x="889127" y="1704848"/>
                  </a:lnTo>
                  <a:lnTo>
                    <a:pt x="859536" y="1663573"/>
                  </a:lnTo>
                  <a:close/>
                  <a:moveTo>
                    <a:pt x="918718" y="1746123"/>
                  </a:moveTo>
                  <a:lnTo>
                    <a:pt x="948309" y="1787398"/>
                  </a:lnTo>
                  <a:lnTo>
                    <a:pt x="907034" y="1816989"/>
                  </a:lnTo>
                  <a:lnTo>
                    <a:pt x="877443" y="1775714"/>
                  </a:lnTo>
                  <a:close/>
                  <a:moveTo>
                    <a:pt x="936625" y="1858264"/>
                  </a:moveTo>
                  <a:lnTo>
                    <a:pt x="966216" y="1899539"/>
                  </a:lnTo>
                  <a:lnTo>
                    <a:pt x="924941" y="1929130"/>
                  </a:lnTo>
                  <a:lnTo>
                    <a:pt x="895350" y="1887855"/>
                  </a:lnTo>
                  <a:close/>
                  <a:moveTo>
                    <a:pt x="954532" y="1970405"/>
                  </a:moveTo>
                  <a:lnTo>
                    <a:pt x="984123" y="2011680"/>
                  </a:lnTo>
                  <a:lnTo>
                    <a:pt x="942848" y="2041271"/>
                  </a:lnTo>
                  <a:lnTo>
                    <a:pt x="913257" y="1999996"/>
                  </a:lnTo>
                  <a:close/>
                  <a:moveTo>
                    <a:pt x="972439" y="2082546"/>
                  </a:moveTo>
                  <a:lnTo>
                    <a:pt x="1002030" y="2123821"/>
                  </a:lnTo>
                  <a:lnTo>
                    <a:pt x="960755" y="2153412"/>
                  </a:lnTo>
                  <a:lnTo>
                    <a:pt x="931164" y="2112137"/>
                  </a:lnTo>
                  <a:close/>
                  <a:moveTo>
                    <a:pt x="990346" y="2194687"/>
                  </a:moveTo>
                  <a:lnTo>
                    <a:pt x="1019937" y="2235962"/>
                  </a:lnTo>
                  <a:lnTo>
                    <a:pt x="978662" y="2265553"/>
                  </a:lnTo>
                  <a:lnTo>
                    <a:pt x="949071" y="2224278"/>
                  </a:lnTo>
                  <a:close/>
                  <a:moveTo>
                    <a:pt x="1008253" y="2306828"/>
                  </a:moveTo>
                  <a:lnTo>
                    <a:pt x="1037844" y="2348103"/>
                  </a:lnTo>
                  <a:lnTo>
                    <a:pt x="996569" y="2377694"/>
                  </a:lnTo>
                  <a:lnTo>
                    <a:pt x="966978" y="2336419"/>
                  </a:lnTo>
                  <a:close/>
                  <a:moveTo>
                    <a:pt x="1026160" y="2418969"/>
                  </a:moveTo>
                  <a:lnTo>
                    <a:pt x="1055751" y="2460244"/>
                  </a:lnTo>
                  <a:lnTo>
                    <a:pt x="1014476" y="2489835"/>
                  </a:lnTo>
                  <a:lnTo>
                    <a:pt x="984885" y="2448560"/>
                  </a:lnTo>
                  <a:close/>
                  <a:moveTo>
                    <a:pt x="41402" y="0"/>
                  </a:moveTo>
                  <a:lnTo>
                    <a:pt x="70993" y="41275"/>
                  </a:lnTo>
                  <a:lnTo>
                    <a:pt x="29718" y="70993"/>
                  </a:lnTo>
                  <a:lnTo>
                    <a:pt x="0" y="29718"/>
                  </a:lnTo>
                  <a:close/>
                </a:path>
              </a:pathLst>
            </a:custGeom>
            <a:solidFill>
              <a:srgbClr val="9E9E9E"/>
            </a:solidFill>
          </p:spPr>
        </p:sp>
      </p:grpSp>
      <p:sp>
        <p:nvSpPr>
          <p:cNvPr name="Freeform 48" id="48"/>
          <p:cNvSpPr/>
          <p:nvPr/>
        </p:nvSpPr>
        <p:spPr>
          <a:xfrm flipH="false" flipV="false" rot="0">
            <a:off x="6450491" y="6912019"/>
            <a:ext cx="707981" cy="2062994"/>
          </a:xfrm>
          <a:custGeom>
            <a:avLst/>
            <a:gdLst/>
            <a:ahLst/>
            <a:cxnLst/>
            <a:rect r="r" b="b" t="t" l="l"/>
            <a:pathLst>
              <a:path h="2062994" w="707981">
                <a:moveTo>
                  <a:pt x="0" y="0"/>
                </a:moveTo>
                <a:lnTo>
                  <a:pt x="707981" y="0"/>
                </a:lnTo>
                <a:lnTo>
                  <a:pt x="707981" y="2062994"/>
                </a:lnTo>
                <a:lnTo>
                  <a:pt x="0" y="20629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9" id="49"/>
          <p:cNvGrpSpPr/>
          <p:nvPr/>
        </p:nvGrpSpPr>
        <p:grpSpPr>
          <a:xfrm rot="0">
            <a:off x="6548815" y="7080900"/>
            <a:ext cx="511333" cy="373415"/>
            <a:chOff x="0" y="0"/>
            <a:chExt cx="681777" cy="497887"/>
          </a:xfrm>
        </p:grpSpPr>
        <p:sp>
          <p:nvSpPr>
            <p:cNvPr name="Freeform 50" id="50"/>
            <p:cNvSpPr/>
            <p:nvPr/>
          </p:nvSpPr>
          <p:spPr>
            <a:xfrm flipH="false" flipV="false" rot="0">
              <a:off x="0" y="0"/>
              <a:ext cx="681736" cy="497840"/>
            </a:xfrm>
            <a:custGeom>
              <a:avLst/>
              <a:gdLst/>
              <a:ahLst/>
              <a:cxnLst/>
              <a:rect r="r" b="b" t="t" l="l"/>
              <a:pathLst>
                <a:path h="497840" w="681736">
                  <a:moveTo>
                    <a:pt x="135890" y="0"/>
                  </a:moveTo>
                  <a:lnTo>
                    <a:pt x="545846" y="0"/>
                  </a:lnTo>
                  <a:cubicBezTo>
                    <a:pt x="581914" y="0"/>
                    <a:pt x="616458" y="14351"/>
                    <a:pt x="641985" y="39751"/>
                  </a:cubicBezTo>
                  <a:cubicBezTo>
                    <a:pt x="667512" y="65151"/>
                    <a:pt x="681736" y="99822"/>
                    <a:pt x="681736" y="135890"/>
                  </a:cubicBezTo>
                  <a:lnTo>
                    <a:pt x="681736" y="361950"/>
                  </a:lnTo>
                  <a:cubicBezTo>
                    <a:pt x="681736" y="437007"/>
                    <a:pt x="620903" y="497840"/>
                    <a:pt x="545846" y="497840"/>
                  </a:cubicBezTo>
                  <a:lnTo>
                    <a:pt x="135890" y="497840"/>
                  </a:lnTo>
                  <a:cubicBezTo>
                    <a:pt x="99822" y="497840"/>
                    <a:pt x="65278" y="483489"/>
                    <a:pt x="39751" y="458089"/>
                  </a:cubicBezTo>
                  <a:cubicBezTo>
                    <a:pt x="14224" y="432689"/>
                    <a:pt x="0" y="398018"/>
                    <a:pt x="0" y="361950"/>
                  </a:cubicBezTo>
                  <a:lnTo>
                    <a:pt x="0" y="135890"/>
                  </a:lnTo>
                  <a:cubicBezTo>
                    <a:pt x="0" y="60833"/>
                    <a:pt x="60833" y="0"/>
                    <a:pt x="135890" y="0"/>
                  </a:cubicBezTo>
                  <a:close/>
                </a:path>
              </a:pathLst>
            </a:custGeom>
            <a:solidFill>
              <a:srgbClr val="BFBFBF"/>
            </a:solidFill>
          </p:spPr>
        </p:sp>
      </p:grpSp>
      <p:grpSp>
        <p:nvGrpSpPr>
          <p:cNvPr name="Group 51" id="51"/>
          <p:cNvGrpSpPr/>
          <p:nvPr/>
        </p:nvGrpSpPr>
        <p:grpSpPr>
          <a:xfrm rot="0">
            <a:off x="6548815" y="7039192"/>
            <a:ext cx="511333" cy="415124"/>
            <a:chOff x="0" y="0"/>
            <a:chExt cx="681777" cy="553498"/>
          </a:xfrm>
        </p:grpSpPr>
        <p:sp>
          <p:nvSpPr>
            <p:cNvPr name="Freeform 52" id="52"/>
            <p:cNvSpPr/>
            <p:nvPr/>
          </p:nvSpPr>
          <p:spPr>
            <a:xfrm flipH="false" flipV="false" rot="0">
              <a:off x="0" y="0"/>
              <a:ext cx="681777" cy="553498"/>
            </a:xfrm>
            <a:custGeom>
              <a:avLst/>
              <a:gdLst/>
              <a:ahLst/>
              <a:cxnLst/>
              <a:rect r="r" b="b" t="t" l="l"/>
              <a:pathLst>
                <a:path h="553498" w="681777">
                  <a:moveTo>
                    <a:pt x="0" y="0"/>
                  </a:moveTo>
                  <a:lnTo>
                    <a:pt x="681777" y="0"/>
                  </a:lnTo>
                  <a:lnTo>
                    <a:pt x="681777" y="553498"/>
                  </a:lnTo>
                  <a:lnTo>
                    <a:pt x="0" y="553498"/>
                  </a:lnTo>
                  <a:close/>
                </a:path>
              </a:pathLst>
            </a:custGeom>
            <a:solidFill>
              <a:srgbClr val="000000">
                <a:alpha val="0"/>
              </a:srgbClr>
            </a:solidFill>
          </p:spPr>
        </p:sp>
        <p:sp>
          <p:nvSpPr>
            <p:cNvPr name="TextBox 53" id="53"/>
            <p:cNvSpPr txBox="true"/>
            <p:nvPr/>
          </p:nvSpPr>
          <p:spPr>
            <a:xfrm>
              <a:off x="0" y="-28575"/>
              <a:ext cx="681777" cy="582073"/>
            </a:xfrm>
            <a:prstGeom prst="rect">
              <a:avLst/>
            </a:prstGeom>
          </p:spPr>
          <p:txBody>
            <a:bodyPr anchor="ctr" rtlCol="false" tIns="0" lIns="0" bIns="0" rIns="0"/>
            <a:lstStyle/>
            <a:p>
              <a:pPr algn="ctr">
                <a:lnSpc>
                  <a:spcPts val="1318"/>
                </a:lnSpc>
              </a:pPr>
              <a:r>
                <a:rPr lang="en-US" sz="1098" b="true">
                  <a:solidFill>
                    <a:srgbClr val="FFFFFF"/>
                  </a:solidFill>
                  <a:latin typeface="Calibri (MS) Bold"/>
                  <a:ea typeface="Calibri (MS) Bold"/>
                  <a:cs typeface="Calibri (MS) Bold"/>
                  <a:sym typeface="Calibri (MS) Bold"/>
                </a:rPr>
                <a:t>MES</a:t>
              </a:r>
            </a:p>
          </p:txBody>
        </p:sp>
      </p:grpSp>
      <p:grpSp>
        <p:nvGrpSpPr>
          <p:cNvPr name="Group 54" id="54"/>
          <p:cNvGrpSpPr/>
          <p:nvPr/>
        </p:nvGrpSpPr>
        <p:grpSpPr>
          <a:xfrm rot="0">
            <a:off x="6548815" y="7522635"/>
            <a:ext cx="511333" cy="373415"/>
            <a:chOff x="0" y="0"/>
            <a:chExt cx="681777" cy="497887"/>
          </a:xfrm>
        </p:grpSpPr>
        <p:sp>
          <p:nvSpPr>
            <p:cNvPr name="Freeform 55" id="55"/>
            <p:cNvSpPr/>
            <p:nvPr/>
          </p:nvSpPr>
          <p:spPr>
            <a:xfrm flipH="false" flipV="false" rot="0">
              <a:off x="0" y="0"/>
              <a:ext cx="681736" cy="497840"/>
            </a:xfrm>
            <a:custGeom>
              <a:avLst/>
              <a:gdLst/>
              <a:ahLst/>
              <a:cxnLst/>
              <a:rect r="r" b="b" t="t" l="l"/>
              <a:pathLst>
                <a:path h="497840" w="681736">
                  <a:moveTo>
                    <a:pt x="135890" y="0"/>
                  </a:moveTo>
                  <a:lnTo>
                    <a:pt x="545846" y="0"/>
                  </a:lnTo>
                  <a:cubicBezTo>
                    <a:pt x="581914" y="0"/>
                    <a:pt x="616458" y="14351"/>
                    <a:pt x="641985" y="39751"/>
                  </a:cubicBezTo>
                  <a:cubicBezTo>
                    <a:pt x="667512" y="65151"/>
                    <a:pt x="681736" y="99822"/>
                    <a:pt x="681736" y="135890"/>
                  </a:cubicBezTo>
                  <a:lnTo>
                    <a:pt x="681736" y="361950"/>
                  </a:lnTo>
                  <a:cubicBezTo>
                    <a:pt x="681736" y="437007"/>
                    <a:pt x="620903" y="497840"/>
                    <a:pt x="545846" y="497840"/>
                  </a:cubicBezTo>
                  <a:lnTo>
                    <a:pt x="135890" y="497840"/>
                  </a:lnTo>
                  <a:cubicBezTo>
                    <a:pt x="99822" y="497840"/>
                    <a:pt x="65278" y="483489"/>
                    <a:pt x="39751" y="458089"/>
                  </a:cubicBezTo>
                  <a:cubicBezTo>
                    <a:pt x="14224" y="432689"/>
                    <a:pt x="0" y="398018"/>
                    <a:pt x="0" y="361950"/>
                  </a:cubicBezTo>
                  <a:lnTo>
                    <a:pt x="0" y="135890"/>
                  </a:lnTo>
                  <a:cubicBezTo>
                    <a:pt x="0" y="60833"/>
                    <a:pt x="60833" y="0"/>
                    <a:pt x="135890" y="0"/>
                  </a:cubicBezTo>
                  <a:close/>
                </a:path>
              </a:pathLst>
            </a:custGeom>
            <a:solidFill>
              <a:srgbClr val="BFBFBF"/>
            </a:solidFill>
          </p:spPr>
        </p:sp>
      </p:grpSp>
      <p:grpSp>
        <p:nvGrpSpPr>
          <p:cNvPr name="Group 56" id="56"/>
          <p:cNvGrpSpPr/>
          <p:nvPr/>
        </p:nvGrpSpPr>
        <p:grpSpPr>
          <a:xfrm rot="0">
            <a:off x="6548815" y="7480927"/>
            <a:ext cx="511333" cy="415124"/>
            <a:chOff x="0" y="0"/>
            <a:chExt cx="681777" cy="553498"/>
          </a:xfrm>
        </p:grpSpPr>
        <p:sp>
          <p:nvSpPr>
            <p:cNvPr name="Freeform 57" id="57"/>
            <p:cNvSpPr/>
            <p:nvPr/>
          </p:nvSpPr>
          <p:spPr>
            <a:xfrm flipH="false" flipV="false" rot="0">
              <a:off x="0" y="0"/>
              <a:ext cx="681777" cy="553498"/>
            </a:xfrm>
            <a:custGeom>
              <a:avLst/>
              <a:gdLst/>
              <a:ahLst/>
              <a:cxnLst/>
              <a:rect r="r" b="b" t="t" l="l"/>
              <a:pathLst>
                <a:path h="553498" w="681777">
                  <a:moveTo>
                    <a:pt x="0" y="0"/>
                  </a:moveTo>
                  <a:lnTo>
                    <a:pt x="681777" y="0"/>
                  </a:lnTo>
                  <a:lnTo>
                    <a:pt x="681777" y="553498"/>
                  </a:lnTo>
                  <a:lnTo>
                    <a:pt x="0" y="553498"/>
                  </a:lnTo>
                  <a:close/>
                </a:path>
              </a:pathLst>
            </a:custGeom>
            <a:solidFill>
              <a:srgbClr val="000000">
                <a:alpha val="0"/>
              </a:srgbClr>
            </a:solidFill>
          </p:spPr>
        </p:sp>
        <p:sp>
          <p:nvSpPr>
            <p:cNvPr name="TextBox 58" id="58"/>
            <p:cNvSpPr txBox="true"/>
            <p:nvPr/>
          </p:nvSpPr>
          <p:spPr>
            <a:xfrm>
              <a:off x="0" y="-28575"/>
              <a:ext cx="681777" cy="582073"/>
            </a:xfrm>
            <a:prstGeom prst="rect">
              <a:avLst/>
            </a:prstGeom>
          </p:spPr>
          <p:txBody>
            <a:bodyPr anchor="ctr" rtlCol="false" tIns="0" lIns="0" bIns="0" rIns="0"/>
            <a:lstStyle/>
            <a:p>
              <a:pPr algn="ctr">
                <a:lnSpc>
                  <a:spcPts val="1318"/>
                </a:lnSpc>
              </a:pPr>
              <a:r>
                <a:rPr lang="en-US" sz="1098" b="true">
                  <a:solidFill>
                    <a:srgbClr val="FFFFFF"/>
                  </a:solidFill>
                  <a:latin typeface="Calibri (MS) Bold"/>
                  <a:ea typeface="Calibri (MS) Bold"/>
                  <a:cs typeface="Calibri (MS) Bold"/>
                  <a:sym typeface="Calibri (MS) Bold"/>
                </a:rPr>
                <a:t>ERP</a:t>
              </a:r>
            </a:p>
          </p:txBody>
        </p:sp>
      </p:grpSp>
      <p:grpSp>
        <p:nvGrpSpPr>
          <p:cNvPr name="Group 59" id="59"/>
          <p:cNvGrpSpPr/>
          <p:nvPr/>
        </p:nvGrpSpPr>
        <p:grpSpPr>
          <a:xfrm rot="0">
            <a:off x="6548815" y="7964370"/>
            <a:ext cx="511333" cy="373415"/>
            <a:chOff x="0" y="0"/>
            <a:chExt cx="681777" cy="497887"/>
          </a:xfrm>
        </p:grpSpPr>
        <p:sp>
          <p:nvSpPr>
            <p:cNvPr name="Freeform 60" id="60"/>
            <p:cNvSpPr/>
            <p:nvPr/>
          </p:nvSpPr>
          <p:spPr>
            <a:xfrm flipH="false" flipV="false" rot="0">
              <a:off x="0" y="0"/>
              <a:ext cx="681736" cy="497840"/>
            </a:xfrm>
            <a:custGeom>
              <a:avLst/>
              <a:gdLst/>
              <a:ahLst/>
              <a:cxnLst/>
              <a:rect r="r" b="b" t="t" l="l"/>
              <a:pathLst>
                <a:path h="497840" w="681736">
                  <a:moveTo>
                    <a:pt x="135890" y="0"/>
                  </a:moveTo>
                  <a:lnTo>
                    <a:pt x="545846" y="0"/>
                  </a:lnTo>
                  <a:cubicBezTo>
                    <a:pt x="581914" y="0"/>
                    <a:pt x="616458" y="14351"/>
                    <a:pt x="641985" y="39751"/>
                  </a:cubicBezTo>
                  <a:cubicBezTo>
                    <a:pt x="667512" y="65151"/>
                    <a:pt x="681736" y="99822"/>
                    <a:pt x="681736" y="135890"/>
                  </a:cubicBezTo>
                  <a:lnTo>
                    <a:pt x="681736" y="361950"/>
                  </a:lnTo>
                  <a:cubicBezTo>
                    <a:pt x="681736" y="437007"/>
                    <a:pt x="620903" y="497840"/>
                    <a:pt x="545846" y="497840"/>
                  </a:cubicBezTo>
                  <a:lnTo>
                    <a:pt x="135890" y="497840"/>
                  </a:lnTo>
                  <a:cubicBezTo>
                    <a:pt x="99822" y="497840"/>
                    <a:pt x="65278" y="483489"/>
                    <a:pt x="39751" y="458089"/>
                  </a:cubicBezTo>
                  <a:cubicBezTo>
                    <a:pt x="14224" y="432689"/>
                    <a:pt x="0" y="398018"/>
                    <a:pt x="0" y="361950"/>
                  </a:cubicBezTo>
                  <a:lnTo>
                    <a:pt x="0" y="135890"/>
                  </a:lnTo>
                  <a:cubicBezTo>
                    <a:pt x="0" y="60833"/>
                    <a:pt x="60833" y="0"/>
                    <a:pt x="135890" y="0"/>
                  </a:cubicBezTo>
                  <a:close/>
                </a:path>
              </a:pathLst>
            </a:custGeom>
            <a:solidFill>
              <a:srgbClr val="BFBFBF"/>
            </a:solidFill>
          </p:spPr>
        </p:sp>
      </p:grpSp>
      <p:grpSp>
        <p:nvGrpSpPr>
          <p:cNvPr name="Group 61" id="61"/>
          <p:cNvGrpSpPr/>
          <p:nvPr/>
        </p:nvGrpSpPr>
        <p:grpSpPr>
          <a:xfrm rot="0">
            <a:off x="6548815" y="7922662"/>
            <a:ext cx="511333" cy="415124"/>
            <a:chOff x="0" y="0"/>
            <a:chExt cx="681777" cy="553498"/>
          </a:xfrm>
        </p:grpSpPr>
        <p:sp>
          <p:nvSpPr>
            <p:cNvPr name="Freeform 62" id="62"/>
            <p:cNvSpPr/>
            <p:nvPr/>
          </p:nvSpPr>
          <p:spPr>
            <a:xfrm flipH="false" flipV="false" rot="0">
              <a:off x="0" y="0"/>
              <a:ext cx="681777" cy="553498"/>
            </a:xfrm>
            <a:custGeom>
              <a:avLst/>
              <a:gdLst/>
              <a:ahLst/>
              <a:cxnLst/>
              <a:rect r="r" b="b" t="t" l="l"/>
              <a:pathLst>
                <a:path h="553498" w="681777">
                  <a:moveTo>
                    <a:pt x="0" y="0"/>
                  </a:moveTo>
                  <a:lnTo>
                    <a:pt x="681777" y="0"/>
                  </a:lnTo>
                  <a:lnTo>
                    <a:pt x="681777" y="553498"/>
                  </a:lnTo>
                  <a:lnTo>
                    <a:pt x="0" y="553498"/>
                  </a:lnTo>
                  <a:close/>
                </a:path>
              </a:pathLst>
            </a:custGeom>
            <a:solidFill>
              <a:srgbClr val="000000">
                <a:alpha val="0"/>
              </a:srgbClr>
            </a:solidFill>
          </p:spPr>
        </p:sp>
        <p:sp>
          <p:nvSpPr>
            <p:cNvPr name="TextBox 63" id="63"/>
            <p:cNvSpPr txBox="true"/>
            <p:nvPr/>
          </p:nvSpPr>
          <p:spPr>
            <a:xfrm>
              <a:off x="0" y="-28575"/>
              <a:ext cx="681777" cy="582073"/>
            </a:xfrm>
            <a:prstGeom prst="rect">
              <a:avLst/>
            </a:prstGeom>
          </p:spPr>
          <p:txBody>
            <a:bodyPr anchor="ctr" rtlCol="false" tIns="0" lIns="0" bIns="0" rIns="0"/>
            <a:lstStyle/>
            <a:p>
              <a:pPr algn="ctr">
                <a:lnSpc>
                  <a:spcPts val="1318"/>
                </a:lnSpc>
              </a:pPr>
              <a:r>
                <a:rPr lang="en-US" sz="1098" b="true">
                  <a:solidFill>
                    <a:srgbClr val="FFFFFF"/>
                  </a:solidFill>
                  <a:latin typeface="Calibri (MS) Bold"/>
                  <a:ea typeface="Calibri (MS) Bold"/>
                  <a:cs typeface="Calibri (MS) Bold"/>
                  <a:sym typeface="Calibri (MS) Bold"/>
                </a:rPr>
                <a:t>FDC</a:t>
              </a:r>
            </a:p>
          </p:txBody>
        </p:sp>
      </p:grpSp>
      <p:sp>
        <p:nvSpPr>
          <p:cNvPr name="Freeform 64" id="64"/>
          <p:cNvSpPr/>
          <p:nvPr/>
        </p:nvSpPr>
        <p:spPr>
          <a:xfrm flipH="false" flipV="false" rot="0">
            <a:off x="7271701" y="6912019"/>
            <a:ext cx="4062060" cy="2062994"/>
          </a:xfrm>
          <a:custGeom>
            <a:avLst/>
            <a:gdLst/>
            <a:ahLst/>
            <a:cxnLst/>
            <a:rect r="r" b="b" t="t" l="l"/>
            <a:pathLst>
              <a:path h="2062994" w="4062060">
                <a:moveTo>
                  <a:pt x="0" y="0"/>
                </a:moveTo>
                <a:lnTo>
                  <a:pt x="4062060" y="0"/>
                </a:lnTo>
                <a:lnTo>
                  <a:pt x="4062060" y="2062994"/>
                </a:lnTo>
                <a:lnTo>
                  <a:pt x="0" y="20629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65" id="65"/>
          <p:cNvSpPr/>
          <p:nvPr/>
        </p:nvSpPr>
        <p:spPr>
          <a:xfrm flipH="false" flipV="false" rot="0">
            <a:off x="7366282" y="7637454"/>
            <a:ext cx="364255" cy="420000"/>
          </a:xfrm>
          <a:custGeom>
            <a:avLst/>
            <a:gdLst/>
            <a:ahLst/>
            <a:cxnLst/>
            <a:rect r="r" b="b" t="t" l="l"/>
            <a:pathLst>
              <a:path h="420000" w="364255">
                <a:moveTo>
                  <a:pt x="0" y="0"/>
                </a:moveTo>
                <a:lnTo>
                  <a:pt x="364255" y="0"/>
                </a:lnTo>
                <a:lnTo>
                  <a:pt x="364255" y="420000"/>
                </a:lnTo>
                <a:lnTo>
                  <a:pt x="0" y="420000"/>
                </a:lnTo>
                <a:lnTo>
                  <a:pt x="0" y="0"/>
                </a:lnTo>
                <a:close/>
              </a:path>
            </a:pathLst>
          </a:custGeom>
          <a:blipFill>
            <a:blip r:embed="rId8">
              <a:extLst>
                <a:ext uri="{96DAC541-7B7A-43D3-8B79-37D633B846F1}">
                  <asvg:svgBlip xmlns:asvg="http://schemas.microsoft.com/office/drawing/2016/SVG/main" r:embed="rId9"/>
                </a:ext>
              </a:extLst>
            </a:blip>
            <a:stretch>
              <a:fillRect l="0" t="-34" r="0" b="-34"/>
            </a:stretch>
          </a:blipFill>
        </p:spPr>
      </p:sp>
      <p:sp>
        <p:nvSpPr>
          <p:cNvPr name="Freeform 66" id="66"/>
          <p:cNvSpPr/>
          <p:nvPr/>
        </p:nvSpPr>
        <p:spPr>
          <a:xfrm flipH="false" flipV="false" rot="0">
            <a:off x="7424869" y="7696040"/>
            <a:ext cx="364255" cy="420000"/>
          </a:xfrm>
          <a:custGeom>
            <a:avLst/>
            <a:gdLst/>
            <a:ahLst/>
            <a:cxnLst/>
            <a:rect r="r" b="b" t="t" l="l"/>
            <a:pathLst>
              <a:path h="420000" w="364255">
                <a:moveTo>
                  <a:pt x="0" y="0"/>
                </a:moveTo>
                <a:lnTo>
                  <a:pt x="364254" y="0"/>
                </a:lnTo>
                <a:lnTo>
                  <a:pt x="364254" y="420000"/>
                </a:lnTo>
                <a:lnTo>
                  <a:pt x="0" y="420000"/>
                </a:lnTo>
                <a:lnTo>
                  <a:pt x="0" y="0"/>
                </a:lnTo>
                <a:close/>
              </a:path>
            </a:pathLst>
          </a:custGeom>
          <a:blipFill>
            <a:blip r:embed="rId8">
              <a:extLst>
                <a:ext uri="{96DAC541-7B7A-43D3-8B79-37D633B846F1}">
                  <asvg:svgBlip xmlns:asvg="http://schemas.microsoft.com/office/drawing/2016/SVG/main" r:embed="rId9"/>
                </a:ext>
              </a:extLst>
            </a:blip>
            <a:stretch>
              <a:fillRect l="0" t="-34" r="0" b="-34"/>
            </a:stretch>
          </a:blipFill>
        </p:spPr>
      </p:sp>
      <p:sp>
        <p:nvSpPr>
          <p:cNvPr name="Freeform 67" id="67"/>
          <p:cNvSpPr/>
          <p:nvPr/>
        </p:nvSpPr>
        <p:spPr>
          <a:xfrm flipH="false" flipV="false" rot="0">
            <a:off x="7483455" y="7754626"/>
            <a:ext cx="364255" cy="420000"/>
          </a:xfrm>
          <a:custGeom>
            <a:avLst/>
            <a:gdLst/>
            <a:ahLst/>
            <a:cxnLst/>
            <a:rect r="r" b="b" t="t" l="l"/>
            <a:pathLst>
              <a:path h="420000" w="364255">
                <a:moveTo>
                  <a:pt x="0" y="0"/>
                </a:moveTo>
                <a:lnTo>
                  <a:pt x="364255" y="0"/>
                </a:lnTo>
                <a:lnTo>
                  <a:pt x="364255" y="420000"/>
                </a:lnTo>
                <a:lnTo>
                  <a:pt x="0" y="420000"/>
                </a:lnTo>
                <a:lnTo>
                  <a:pt x="0" y="0"/>
                </a:lnTo>
                <a:close/>
              </a:path>
            </a:pathLst>
          </a:custGeom>
          <a:blipFill>
            <a:blip r:embed="rId8">
              <a:extLst>
                <a:ext uri="{96DAC541-7B7A-43D3-8B79-37D633B846F1}">
                  <asvg:svgBlip xmlns:asvg="http://schemas.microsoft.com/office/drawing/2016/SVG/main" r:embed="rId9"/>
                </a:ext>
              </a:extLst>
            </a:blip>
            <a:stretch>
              <a:fillRect l="0" t="-34" r="0" b="-34"/>
            </a:stretch>
          </a:blipFill>
        </p:spPr>
      </p:sp>
      <p:grpSp>
        <p:nvGrpSpPr>
          <p:cNvPr name="Group 68" id="68"/>
          <p:cNvGrpSpPr/>
          <p:nvPr/>
        </p:nvGrpSpPr>
        <p:grpSpPr>
          <a:xfrm rot="0">
            <a:off x="8133317" y="7352445"/>
            <a:ext cx="1129805" cy="543605"/>
            <a:chOff x="0" y="0"/>
            <a:chExt cx="1506407" cy="724806"/>
          </a:xfrm>
        </p:grpSpPr>
        <p:sp>
          <p:nvSpPr>
            <p:cNvPr name="Freeform 69" id="69"/>
            <p:cNvSpPr/>
            <p:nvPr/>
          </p:nvSpPr>
          <p:spPr>
            <a:xfrm flipH="false" flipV="false" rot="0">
              <a:off x="0" y="0"/>
              <a:ext cx="1506474" cy="724916"/>
            </a:xfrm>
            <a:custGeom>
              <a:avLst/>
              <a:gdLst/>
              <a:ahLst/>
              <a:cxnLst/>
              <a:rect r="r" b="b" t="t" l="l"/>
              <a:pathLst>
                <a:path h="724916" w="1506474">
                  <a:moveTo>
                    <a:pt x="61468" y="0"/>
                  </a:moveTo>
                  <a:lnTo>
                    <a:pt x="1444879" y="0"/>
                  </a:lnTo>
                  <a:cubicBezTo>
                    <a:pt x="1461135" y="0"/>
                    <a:pt x="1476883" y="6477"/>
                    <a:pt x="1488440" y="18034"/>
                  </a:cubicBezTo>
                  <a:cubicBezTo>
                    <a:pt x="1499997" y="29591"/>
                    <a:pt x="1506474" y="45212"/>
                    <a:pt x="1506474" y="61595"/>
                  </a:cubicBezTo>
                  <a:lnTo>
                    <a:pt x="1506474" y="663321"/>
                  </a:lnTo>
                  <a:cubicBezTo>
                    <a:pt x="1506474" y="679577"/>
                    <a:pt x="1499997" y="695325"/>
                    <a:pt x="1488440" y="706882"/>
                  </a:cubicBezTo>
                  <a:cubicBezTo>
                    <a:pt x="1476883" y="718439"/>
                    <a:pt x="1461262" y="724916"/>
                    <a:pt x="1444879" y="724916"/>
                  </a:cubicBezTo>
                  <a:lnTo>
                    <a:pt x="61468" y="724916"/>
                  </a:lnTo>
                  <a:cubicBezTo>
                    <a:pt x="45212" y="724916"/>
                    <a:pt x="29464" y="718439"/>
                    <a:pt x="17907" y="706882"/>
                  </a:cubicBezTo>
                  <a:cubicBezTo>
                    <a:pt x="6350" y="695325"/>
                    <a:pt x="0" y="679577"/>
                    <a:pt x="0" y="663321"/>
                  </a:cubicBezTo>
                  <a:lnTo>
                    <a:pt x="0" y="61468"/>
                  </a:lnTo>
                  <a:cubicBezTo>
                    <a:pt x="0" y="45212"/>
                    <a:pt x="6477" y="29591"/>
                    <a:pt x="18034" y="18034"/>
                  </a:cubicBezTo>
                  <a:cubicBezTo>
                    <a:pt x="29591" y="6477"/>
                    <a:pt x="45212" y="0"/>
                    <a:pt x="61468" y="0"/>
                  </a:cubicBezTo>
                  <a:close/>
                </a:path>
              </a:pathLst>
            </a:custGeom>
            <a:solidFill>
              <a:srgbClr val="F3F3F3"/>
            </a:solidFill>
          </p:spPr>
        </p:sp>
      </p:grpSp>
      <p:grpSp>
        <p:nvGrpSpPr>
          <p:cNvPr name="Group 70" id="70"/>
          <p:cNvGrpSpPr/>
          <p:nvPr/>
        </p:nvGrpSpPr>
        <p:grpSpPr>
          <a:xfrm rot="0">
            <a:off x="8133317" y="7310737"/>
            <a:ext cx="1129805" cy="585313"/>
            <a:chOff x="0" y="0"/>
            <a:chExt cx="1506407" cy="780417"/>
          </a:xfrm>
        </p:grpSpPr>
        <p:sp>
          <p:nvSpPr>
            <p:cNvPr name="Freeform 71" id="71"/>
            <p:cNvSpPr/>
            <p:nvPr/>
          </p:nvSpPr>
          <p:spPr>
            <a:xfrm flipH="false" flipV="false" rot="0">
              <a:off x="0" y="0"/>
              <a:ext cx="1506407" cy="780417"/>
            </a:xfrm>
            <a:custGeom>
              <a:avLst/>
              <a:gdLst/>
              <a:ahLst/>
              <a:cxnLst/>
              <a:rect r="r" b="b" t="t" l="l"/>
              <a:pathLst>
                <a:path h="780417" w="1506407">
                  <a:moveTo>
                    <a:pt x="0" y="0"/>
                  </a:moveTo>
                  <a:lnTo>
                    <a:pt x="1506407" y="0"/>
                  </a:lnTo>
                  <a:lnTo>
                    <a:pt x="1506407" y="780417"/>
                  </a:lnTo>
                  <a:lnTo>
                    <a:pt x="0" y="780417"/>
                  </a:lnTo>
                  <a:close/>
                </a:path>
              </a:pathLst>
            </a:custGeom>
            <a:solidFill>
              <a:srgbClr val="000000">
                <a:alpha val="0"/>
              </a:srgbClr>
            </a:solidFill>
          </p:spPr>
        </p:sp>
        <p:sp>
          <p:nvSpPr>
            <p:cNvPr name="TextBox 72" id="72"/>
            <p:cNvSpPr txBox="true"/>
            <p:nvPr/>
          </p:nvSpPr>
          <p:spPr>
            <a:xfrm>
              <a:off x="0" y="-28575"/>
              <a:ext cx="1506407" cy="808992"/>
            </a:xfrm>
            <a:prstGeom prst="rect">
              <a:avLst/>
            </a:prstGeom>
          </p:spPr>
          <p:txBody>
            <a:bodyPr anchor="ctr" rtlCol="false" tIns="0" lIns="0" bIns="0" rIns="0"/>
            <a:lstStyle/>
            <a:p>
              <a:pPr algn="ctr">
                <a:lnSpc>
                  <a:spcPts val="1318"/>
                </a:lnSpc>
              </a:pPr>
              <a:r>
                <a:rPr lang="en-US" sz="1098" b="true">
                  <a:solidFill>
                    <a:srgbClr val="000000"/>
                  </a:solidFill>
                  <a:latin typeface="Calibri (MS) Bold"/>
                  <a:ea typeface="Calibri (MS) Bold"/>
                  <a:cs typeface="Calibri (MS) Bold"/>
                  <a:sym typeface="Calibri (MS) Bold"/>
                </a:rPr>
                <a:t>Batch Layer</a:t>
              </a:r>
            </a:p>
          </p:txBody>
        </p:sp>
      </p:grpSp>
      <p:grpSp>
        <p:nvGrpSpPr>
          <p:cNvPr name="Group 73" id="73"/>
          <p:cNvGrpSpPr/>
          <p:nvPr/>
        </p:nvGrpSpPr>
        <p:grpSpPr>
          <a:xfrm rot="0">
            <a:off x="8133317" y="8049400"/>
            <a:ext cx="1129805" cy="543605"/>
            <a:chOff x="0" y="0"/>
            <a:chExt cx="1506407" cy="724806"/>
          </a:xfrm>
        </p:grpSpPr>
        <p:sp>
          <p:nvSpPr>
            <p:cNvPr name="Freeform 74" id="74"/>
            <p:cNvSpPr/>
            <p:nvPr/>
          </p:nvSpPr>
          <p:spPr>
            <a:xfrm flipH="false" flipV="false" rot="0">
              <a:off x="0" y="0"/>
              <a:ext cx="1506474" cy="724916"/>
            </a:xfrm>
            <a:custGeom>
              <a:avLst/>
              <a:gdLst/>
              <a:ahLst/>
              <a:cxnLst/>
              <a:rect r="r" b="b" t="t" l="l"/>
              <a:pathLst>
                <a:path h="724916" w="1506474">
                  <a:moveTo>
                    <a:pt x="61468" y="0"/>
                  </a:moveTo>
                  <a:lnTo>
                    <a:pt x="1444879" y="0"/>
                  </a:lnTo>
                  <a:cubicBezTo>
                    <a:pt x="1461135" y="0"/>
                    <a:pt x="1476883" y="6477"/>
                    <a:pt x="1488440" y="18034"/>
                  </a:cubicBezTo>
                  <a:cubicBezTo>
                    <a:pt x="1499997" y="29591"/>
                    <a:pt x="1506474" y="45212"/>
                    <a:pt x="1506474" y="61595"/>
                  </a:cubicBezTo>
                  <a:lnTo>
                    <a:pt x="1506474" y="663321"/>
                  </a:lnTo>
                  <a:cubicBezTo>
                    <a:pt x="1506474" y="679577"/>
                    <a:pt x="1499997" y="695325"/>
                    <a:pt x="1488440" y="706882"/>
                  </a:cubicBezTo>
                  <a:cubicBezTo>
                    <a:pt x="1476883" y="718439"/>
                    <a:pt x="1461262" y="724916"/>
                    <a:pt x="1444879" y="724916"/>
                  </a:cubicBezTo>
                  <a:lnTo>
                    <a:pt x="61468" y="724916"/>
                  </a:lnTo>
                  <a:cubicBezTo>
                    <a:pt x="45212" y="724916"/>
                    <a:pt x="29464" y="718439"/>
                    <a:pt x="17907" y="706882"/>
                  </a:cubicBezTo>
                  <a:cubicBezTo>
                    <a:pt x="6350" y="695325"/>
                    <a:pt x="0" y="679577"/>
                    <a:pt x="0" y="663321"/>
                  </a:cubicBezTo>
                  <a:lnTo>
                    <a:pt x="0" y="61468"/>
                  </a:lnTo>
                  <a:cubicBezTo>
                    <a:pt x="0" y="45212"/>
                    <a:pt x="6477" y="29591"/>
                    <a:pt x="18034" y="18034"/>
                  </a:cubicBezTo>
                  <a:cubicBezTo>
                    <a:pt x="29591" y="6477"/>
                    <a:pt x="45212" y="0"/>
                    <a:pt x="61468" y="0"/>
                  </a:cubicBezTo>
                  <a:close/>
                </a:path>
              </a:pathLst>
            </a:custGeom>
            <a:solidFill>
              <a:srgbClr val="F3F3F3"/>
            </a:solidFill>
          </p:spPr>
        </p:sp>
      </p:grpSp>
      <p:grpSp>
        <p:nvGrpSpPr>
          <p:cNvPr name="Group 75" id="75"/>
          <p:cNvGrpSpPr/>
          <p:nvPr/>
        </p:nvGrpSpPr>
        <p:grpSpPr>
          <a:xfrm rot="0">
            <a:off x="8133317" y="8007692"/>
            <a:ext cx="1129805" cy="585313"/>
            <a:chOff x="0" y="0"/>
            <a:chExt cx="1506407" cy="780417"/>
          </a:xfrm>
        </p:grpSpPr>
        <p:sp>
          <p:nvSpPr>
            <p:cNvPr name="Freeform 76" id="76"/>
            <p:cNvSpPr/>
            <p:nvPr/>
          </p:nvSpPr>
          <p:spPr>
            <a:xfrm flipH="false" flipV="false" rot="0">
              <a:off x="0" y="0"/>
              <a:ext cx="1506407" cy="780417"/>
            </a:xfrm>
            <a:custGeom>
              <a:avLst/>
              <a:gdLst/>
              <a:ahLst/>
              <a:cxnLst/>
              <a:rect r="r" b="b" t="t" l="l"/>
              <a:pathLst>
                <a:path h="780417" w="1506407">
                  <a:moveTo>
                    <a:pt x="0" y="0"/>
                  </a:moveTo>
                  <a:lnTo>
                    <a:pt x="1506407" y="0"/>
                  </a:lnTo>
                  <a:lnTo>
                    <a:pt x="1506407" y="780417"/>
                  </a:lnTo>
                  <a:lnTo>
                    <a:pt x="0" y="780417"/>
                  </a:lnTo>
                  <a:close/>
                </a:path>
              </a:pathLst>
            </a:custGeom>
            <a:solidFill>
              <a:srgbClr val="000000">
                <a:alpha val="0"/>
              </a:srgbClr>
            </a:solidFill>
          </p:spPr>
        </p:sp>
        <p:sp>
          <p:nvSpPr>
            <p:cNvPr name="TextBox 77" id="77"/>
            <p:cNvSpPr txBox="true"/>
            <p:nvPr/>
          </p:nvSpPr>
          <p:spPr>
            <a:xfrm>
              <a:off x="0" y="-28575"/>
              <a:ext cx="1506407" cy="808992"/>
            </a:xfrm>
            <a:prstGeom prst="rect">
              <a:avLst/>
            </a:prstGeom>
          </p:spPr>
          <p:txBody>
            <a:bodyPr anchor="ctr" rtlCol="false" tIns="0" lIns="0" bIns="0" rIns="0"/>
            <a:lstStyle/>
            <a:p>
              <a:pPr algn="ctr">
                <a:lnSpc>
                  <a:spcPts val="1318"/>
                </a:lnSpc>
              </a:pPr>
              <a:r>
                <a:rPr lang="en-US" sz="1098" b="true">
                  <a:solidFill>
                    <a:srgbClr val="000000"/>
                  </a:solidFill>
                  <a:latin typeface="Calibri (MS) Bold"/>
                  <a:ea typeface="Calibri (MS) Bold"/>
                  <a:cs typeface="Calibri (MS) Bold"/>
                  <a:sym typeface="Calibri (MS) Bold"/>
                </a:rPr>
                <a:t>Speed Layer</a:t>
              </a:r>
            </a:p>
          </p:txBody>
        </p:sp>
      </p:grpSp>
      <p:sp>
        <p:nvSpPr>
          <p:cNvPr name="Freeform 78" id="78"/>
          <p:cNvSpPr/>
          <p:nvPr/>
        </p:nvSpPr>
        <p:spPr>
          <a:xfrm flipH="false" flipV="false" rot="0">
            <a:off x="9520584" y="7352445"/>
            <a:ext cx="427572" cy="541887"/>
          </a:xfrm>
          <a:custGeom>
            <a:avLst/>
            <a:gdLst/>
            <a:ahLst/>
            <a:cxnLst/>
            <a:rect r="r" b="b" t="t" l="l"/>
            <a:pathLst>
              <a:path h="541887" w="427572">
                <a:moveTo>
                  <a:pt x="0" y="0"/>
                </a:moveTo>
                <a:lnTo>
                  <a:pt x="427572" y="0"/>
                </a:lnTo>
                <a:lnTo>
                  <a:pt x="427572" y="541887"/>
                </a:lnTo>
                <a:lnTo>
                  <a:pt x="0" y="541887"/>
                </a:lnTo>
                <a:lnTo>
                  <a:pt x="0" y="0"/>
                </a:lnTo>
                <a:close/>
              </a:path>
            </a:pathLst>
          </a:custGeom>
          <a:blipFill>
            <a:blip r:embed="rId10">
              <a:extLst>
                <a:ext uri="{96DAC541-7B7A-43D3-8B79-37D633B846F1}">
                  <asvg:svgBlip xmlns:asvg="http://schemas.microsoft.com/office/drawing/2016/SVG/main" r:embed="rId11"/>
                </a:ext>
              </a:extLst>
            </a:blip>
            <a:stretch>
              <a:fillRect l="-27" t="0" r="-27" b="0"/>
            </a:stretch>
          </a:blipFill>
        </p:spPr>
      </p:sp>
      <p:grpSp>
        <p:nvGrpSpPr>
          <p:cNvPr name="Group 79" id="79"/>
          <p:cNvGrpSpPr/>
          <p:nvPr/>
        </p:nvGrpSpPr>
        <p:grpSpPr>
          <a:xfrm rot="0">
            <a:off x="6548815" y="8407356"/>
            <a:ext cx="495866" cy="20008"/>
            <a:chOff x="0" y="0"/>
            <a:chExt cx="661154" cy="26677"/>
          </a:xfrm>
        </p:grpSpPr>
        <p:sp>
          <p:nvSpPr>
            <p:cNvPr name="Freeform 80" id="80"/>
            <p:cNvSpPr/>
            <p:nvPr/>
          </p:nvSpPr>
          <p:spPr>
            <a:xfrm flipH="false" flipV="false" rot="0">
              <a:off x="0" y="0"/>
              <a:ext cx="661154" cy="26677"/>
            </a:xfrm>
            <a:custGeom>
              <a:avLst/>
              <a:gdLst/>
              <a:ahLst/>
              <a:cxnLst/>
              <a:rect r="r" b="b" t="t" l="l"/>
              <a:pathLst>
                <a:path h="26677" w="661154">
                  <a:moveTo>
                    <a:pt x="0" y="0"/>
                  </a:moveTo>
                  <a:lnTo>
                    <a:pt x="661154" y="0"/>
                  </a:lnTo>
                  <a:lnTo>
                    <a:pt x="661154" y="26677"/>
                  </a:lnTo>
                  <a:lnTo>
                    <a:pt x="0" y="26677"/>
                  </a:lnTo>
                  <a:close/>
                </a:path>
              </a:pathLst>
            </a:custGeom>
            <a:solidFill>
              <a:srgbClr val="000000">
                <a:alpha val="0"/>
              </a:srgbClr>
            </a:solidFill>
          </p:spPr>
        </p:sp>
        <p:sp>
          <p:nvSpPr>
            <p:cNvPr name="TextBox 81" id="81"/>
            <p:cNvSpPr txBox="true"/>
            <p:nvPr/>
          </p:nvSpPr>
          <p:spPr>
            <a:xfrm>
              <a:off x="0" y="0"/>
              <a:ext cx="661154" cy="26677"/>
            </a:xfrm>
            <a:prstGeom prst="rect">
              <a:avLst/>
            </a:prstGeom>
          </p:spPr>
          <p:txBody>
            <a:bodyPr anchor="t" rtlCol="false" tIns="0" lIns="0" bIns="0" rIns="0"/>
            <a:lstStyle/>
            <a:p>
              <a:pPr algn="ctr">
                <a:lnSpc>
                  <a:spcPts val="54"/>
                </a:lnSpc>
              </a:pPr>
              <a:r>
                <a:rPr lang="en-US" sz="100" b="true">
                  <a:solidFill>
                    <a:srgbClr val="000000"/>
                  </a:solidFill>
                  <a:latin typeface="Calibri (MS) Bold"/>
                  <a:ea typeface="Calibri (MS) Bold"/>
                  <a:cs typeface="Calibri (MS) Bold"/>
                  <a:sym typeface="Calibri (MS) Bold"/>
                </a:rPr>
                <a:t>.</a:t>
              </a:r>
            </a:p>
            <a:p>
              <a:pPr algn="ctr">
                <a:lnSpc>
                  <a:spcPts val="54"/>
                </a:lnSpc>
              </a:pPr>
              <a:r>
                <a:rPr lang="en-US" sz="100" b="true">
                  <a:solidFill>
                    <a:srgbClr val="000000"/>
                  </a:solidFill>
                  <a:latin typeface="Calibri (MS) Bold"/>
                  <a:ea typeface="Calibri (MS) Bold"/>
                  <a:cs typeface="Calibri (MS) Bold"/>
                  <a:sym typeface="Calibri (MS) Bold"/>
                </a:rPr>
                <a:t>.</a:t>
              </a:r>
            </a:p>
            <a:p>
              <a:pPr algn="ctr">
                <a:lnSpc>
                  <a:spcPts val="54"/>
                </a:lnSpc>
              </a:pPr>
              <a:r>
                <a:rPr lang="en-US" sz="100" b="true">
                  <a:solidFill>
                    <a:srgbClr val="000000"/>
                  </a:solidFill>
                  <a:latin typeface="Calibri (MS) Bold"/>
                  <a:ea typeface="Calibri (MS) Bold"/>
                  <a:cs typeface="Calibri (MS) Bold"/>
                  <a:sym typeface="Calibri (MS) Bold"/>
                </a:rPr>
                <a:t>.</a:t>
              </a:r>
            </a:p>
          </p:txBody>
        </p:sp>
      </p:grpSp>
      <p:sp>
        <p:nvSpPr>
          <p:cNvPr name="Freeform 82" id="82"/>
          <p:cNvSpPr/>
          <p:nvPr/>
        </p:nvSpPr>
        <p:spPr>
          <a:xfrm flipH="false" flipV="false" rot="0">
            <a:off x="9520584" y="8049400"/>
            <a:ext cx="427572" cy="541887"/>
          </a:xfrm>
          <a:custGeom>
            <a:avLst/>
            <a:gdLst/>
            <a:ahLst/>
            <a:cxnLst/>
            <a:rect r="r" b="b" t="t" l="l"/>
            <a:pathLst>
              <a:path h="541887" w="427572">
                <a:moveTo>
                  <a:pt x="0" y="0"/>
                </a:moveTo>
                <a:lnTo>
                  <a:pt x="427572" y="0"/>
                </a:lnTo>
                <a:lnTo>
                  <a:pt x="427572" y="541887"/>
                </a:lnTo>
                <a:lnTo>
                  <a:pt x="0" y="541887"/>
                </a:lnTo>
                <a:lnTo>
                  <a:pt x="0" y="0"/>
                </a:lnTo>
                <a:close/>
              </a:path>
            </a:pathLst>
          </a:custGeom>
          <a:blipFill>
            <a:blip r:embed="rId10">
              <a:extLst>
                <a:ext uri="{96DAC541-7B7A-43D3-8B79-37D633B846F1}">
                  <asvg:svgBlip xmlns:asvg="http://schemas.microsoft.com/office/drawing/2016/SVG/main" r:embed="rId11"/>
                </a:ext>
              </a:extLst>
            </a:blip>
            <a:stretch>
              <a:fillRect l="-27" t="0" r="-27" b="0"/>
            </a:stretch>
          </a:blipFill>
        </p:spPr>
      </p:sp>
      <p:grpSp>
        <p:nvGrpSpPr>
          <p:cNvPr name="Group 83" id="83"/>
          <p:cNvGrpSpPr/>
          <p:nvPr/>
        </p:nvGrpSpPr>
        <p:grpSpPr>
          <a:xfrm rot="0">
            <a:off x="9303401" y="8606955"/>
            <a:ext cx="861939" cy="6669"/>
            <a:chOff x="0" y="0"/>
            <a:chExt cx="1149252" cy="8892"/>
          </a:xfrm>
        </p:grpSpPr>
        <p:sp>
          <p:nvSpPr>
            <p:cNvPr name="Freeform 84" id="84"/>
            <p:cNvSpPr/>
            <p:nvPr/>
          </p:nvSpPr>
          <p:spPr>
            <a:xfrm flipH="false" flipV="false" rot="0">
              <a:off x="0" y="0"/>
              <a:ext cx="1149252" cy="8892"/>
            </a:xfrm>
            <a:custGeom>
              <a:avLst/>
              <a:gdLst/>
              <a:ahLst/>
              <a:cxnLst/>
              <a:rect r="r" b="b" t="t" l="l"/>
              <a:pathLst>
                <a:path h="8892" w="1149252">
                  <a:moveTo>
                    <a:pt x="0" y="0"/>
                  </a:moveTo>
                  <a:lnTo>
                    <a:pt x="1149252" y="0"/>
                  </a:lnTo>
                  <a:lnTo>
                    <a:pt x="1149252" y="8892"/>
                  </a:lnTo>
                  <a:lnTo>
                    <a:pt x="0" y="8892"/>
                  </a:lnTo>
                  <a:close/>
                </a:path>
              </a:pathLst>
            </a:custGeom>
            <a:solidFill>
              <a:srgbClr val="000000">
                <a:alpha val="0"/>
              </a:srgbClr>
            </a:solidFill>
          </p:spPr>
        </p:sp>
        <p:sp>
          <p:nvSpPr>
            <p:cNvPr name="TextBox 85" id="85"/>
            <p:cNvSpPr txBox="true"/>
            <p:nvPr/>
          </p:nvSpPr>
          <p:spPr>
            <a:xfrm>
              <a:off x="0" y="0"/>
              <a:ext cx="1149252" cy="8892"/>
            </a:xfrm>
            <a:prstGeom prst="rect">
              <a:avLst/>
            </a:prstGeom>
          </p:spPr>
          <p:txBody>
            <a:bodyPr anchor="t" rtlCol="false" tIns="0" lIns="0" bIns="0" rIns="0"/>
            <a:lstStyle/>
            <a:p>
              <a:pPr algn="ctr">
                <a:lnSpc>
                  <a:spcPts val="54"/>
                </a:lnSpc>
              </a:pPr>
              <a:r>
                <a:rPr lang="en-US" sz="100" b="true">
                  <a:solidFill>
                    <a:srgbClr val="000000"/>
                  </a:solidFill>
                  <a:latin typeface="Calibri (MS) Bold"/>
                  <a:ea typeface="Calibri (MS) Bold"/>
                  <a:cs typeface="Calibri (MS) Bold"/>
                  <a:sym typeface="Calibri (MS) Bold"/>
                </a:rPr>
                <a:t>Operation Data Store</a:t>
              </a:r>
            </a:p>
          </p:txBody>
        </p:sp>
      </p:grpSp>
      <p:grpSp>
        <p:nvGrpSpPr>
          <p:cNvPr name="Group 86" id="86"/>
          <p:cNvGrpSpPr/>
          <p:nvPr/>
        </p:nvGrpSpPr>
        <p:grpSpPr>
          <a:xfrm rot="0">
            <a:off x="7052825" y="7260284"/>
            <a:ext cx="320781" cy="653080"/>
            <a:chOff x="0" y="0"/>
            <a:chExt cx="427708" cy="870773"/>
          </a:xfrm>
        </p:grpSpPr>
        <p:sp>
          <p:nvSpPr>
            <p:cNvPr name="Freeform 87" id="87"/>
            <p:cNvSpPr/>
            <p:nvPr/>
          </p:nvSpPr>
          <p:spPr>
            <a:xfrm flipH="false" flipV="false" rot="0">
              <a:off x="1270" y="7366"/>
              <a:ext cx="327533" cy="919226"/>
            </a:xfrm>
            <a:custGeom>
              <a:avLst/>
              <a:gdLst/>
              <a:ahLst/>
              <a:cxnLst/>
              <a:rect r="r" b="b" t="t" l="l"/>
              <a:pathLst>
                <a:path h="919226" w="327533">
                  <a:moveTo>
                    <a:pt x="45974" y="46990"/>
                  </a:moveTo>
                  <a:lnTo>
                    <a:pt x="57277" y="70485"/>
                  </a:lnTo>
                  <a:lnTo>
                    <a:pt x="33782" y="81788"/>
                  </a:lnTo>
                  <a:lnTo>
                    <a:pt x="22479" y="58293"/>
                  </a:lnTo>
                  <a:close/>
                  <a:moveTo>
                    <a:pt x="68580" y="93980"/>
                  </a:moveTo>
                  <a:lnTo>
                    <a:pt x="79883" y="117475"/>
                  </a:lnTo>
                  <a:lnTo>
                    <a:pt x="56388" y="128778"/>
                  </a:lnTo>
                  <a:lnTo>
                    <a:pt x="45085" y="105283"/>
                  </a:lnTo>
                  <a:close/>
                  <a:moveTo>
                    <a:pt x="67564" y="152273"/>
                  </a:moveTo>
                  <a:lnTo>
                    <a:pt x="78867" y="175768"/>
                  </a:lnTo>
                  <a:lnTo>
                    <a:pt x="55372" y="187071"/>
                  </a:lnTo>
                  <a:lnTo>
                    <a:pt x="44069" y="163576"/>
                  </a:lnTo>
                  <a:close/>
                  <a:moveTo>
                    <a:pt x="66548" y="210566"/>
                  </a:moveTo>
                  <a:lnTo>
                    <a:pt x="77851" y="234061"/>
                  </a:lnTo>
                  <a:lnTo>
                    <a:pt x="54356" y="245364"/>
                  </a:lnTo>
                  <a:lnTo>
                    <a:pt x="43053" y="221869"/>
                  </a:lnTo>
                  <a:close/>
                  <a:moveTo>
                    <a:pt x="65532" y="268859"/>
                  </a:moveTo>
                  <a:lnTo>
                    <a:pt x="76835" y="292354"/>
                  </a:lnTo>
                  <a:lnTo>
                    <a:pt x="53340" y="303657"/>
                  </a:lnTo>
                  <a:lnTo>
                    <a:pt x="42037" y="280162"/>
                  </a:lnTo>
                  <a:close/>
                  <a:moveTo>
                    <a:pt x="64516" y="327152"/>
                  </a:moveTo>
                  <a:lnTo>
                    <a:pt x="75819" y="350647"/>
                  </a:lnTo>
                  <a:lnTo>
                    <a:pt x="52324" y="361950"/>
                  </a:lnTo>
                  <a:lnTo>
                    <a:pt x="41021" y="338455"/>
                  </a:lnTo>
                  <a:close/>
                  <a:moveTo>
                    <a:pt x="63500" y="385445"/>
                  </a:moveTo>
                  <a:lnTo>
                    <a:pt x="74803" y="408940"/>
                  </a:lnTo>
                  <a:lnTo>
                    <a:pt x="51308" y="420243"/>
                  </a:lnTo>
                  <a:lnTo>
                    <a:pt x="40005" y="396748"/>
                  </a:lnTo>
                  <a:close/>
                  <a:moveTo>
                    <a:pt x="62484" y="443738"/>
                  </a:moveTo>
                  <a:lnTo>
                    <a:pt x="73787" y="467233"/>
                  </a:lnTo>
                  <a:lnTo>
                    <a:pt x="50292" y="478536"/>
                  </a:lnTo>
                  <a:lnTo>
                    <a:pt x="38989" y="455041"/>
                  </a:lnTo>
                  <a:close/>
                  <a:moveTo>
                    <a:pt x="61468" y="502031"/>
                  </a:moveTo>
                  <a:lnTo>
                    <a:pt x="72771" y="525526"/>
                  </a:lnTo>
                  <a:lnTo>
                    <a:pt x="49276" y="536829"/>
                  </a:lnTo>
                  <a:lnTo>
                    <a:pt x="37973" y="513334"/>
                  </a:lnTo>
                  <a:close/>
                  <a:moveTo>
                    <a:pt x="60452" y="560324"/>
                  </a:moveTo>
                  <a:lnTo>
                    <a:pt x="71755" y="583819"/>
                  </a:lnTo>
                  <a:lnTo>
                    <a:pt x="48260" y="595122"/>
                  </a:lnTo>
                  <a:lnTo>
                    <a:pt x="36957" y="571627"/>
                  </a:lnTo>
                  <a:close/>
                  <a:moveTo>
                    <a:pt x="59436" y="618617"/>
                  </a:moveTo>
                  <a:lnTo>
                    <a:pt x="70739" y="642112"/>
                  </a:lnTo>
                  <a:lnTo>
                    <a:pt x="47244" y="653415"/>
                  </a:lnTo>
                  <a:lnTo>
                    <a:pt x="35941" y="629920"/>
                  </a:lnTo>
                  <a:close/>
                  <a:moveTo>
                    <a:pt x="58420" y="676910"/>
                  </a:moveTo>
                  <a:lnTo>
                    <a:pt x="69723" y="700405"/>
                  </a:lnTo>
                  <a:lnTo>
                    <a:pt x="46228" y="711708"/>
                  </a:lnTo>
                  <a:lnTo>
                    <a:pt x="34925" y="688213"/>
                  </a:lnTo>
                  <a:close/>
                  <a:moveTo>
                    <a:pt x="316230" y="610489"/>
                  </a:moveTo>
                  <a:lnTo>
                    <a:pt x="327533" y="633984"/>
                  </a:lnTo>
                  <a:lnTo>
                    <a:pt x="304038" y="645287"/>
                  </a:lnTo>
                  <a:lnTo>
                    <a:pt x="292735" y="621792"/>
                  </a:lnTo>
                  <a:close/>
                  <a:moveTo>
                    <a:pt x="315214" y="668782"/>
                  </a:moveTo>
                  <a:lnTo>
                    <a:pt x="326517" y="692277"/>
                  </a:lnTo>
                  <a:lnTo>
                    <a:pt x="303022" y="703580"/>
                  </a:lnTo>
                  <a:lnTo>
                    <a:pt x="291719" y="680085"/>
                  </a:lnTo>
                  <a:close/>
                  <a:moveTo>
                    <a:pt x="314198" y="727075"/>
                  </a:moveTo>
                  <a:lnTo>
                    <a:pt x="325501" y="750570"/>
                  </a:lnTo>
                  <a:lnTo>
                    <a:pt x="302006" y="761873"/>
                  </a:lnTo>
                  <a:lnTo>
                    <a:pt x="290703" y="738378"/>
                  </a:lnTo>
                  <a:close/>
                  <a:moveTo>
                    <a:pt x="313182" y="785368"/>
                  </a:moveTo>
                  <a:lnTo>
                    <a:pt x="324485" y="808863"/>
                  </a:lnTo>
                  <a:lnTo>
                    <a:pt x="300990" y="820166"/>
                  </a:lnTo>
                  <a:lnTo>
                    <a:pt x="289687" y="796671"/>
                  </a:lnTo>
                  <a:close/>
                  <a:moveTo>
                    <a:pt x="312166" y="843661"/>
                  </a:moveTo>
                  <a:lnTo>
                    <a:pt x="323469" y="867156"/>
                  </a:lnTo>
                  <a:lnTo>
                    <a:pt x="299974" y="878459"/>
                  </a:lnTo>
                  <a:lnTo>
                    <a:pt x="288671" y="854964"/>
                  </a:lnTo>
                  <a:close/>
                  <a:moveTo>
                    <a:pt x="311150" y="901954"/>
                  </a:moveTo>
                  <a:lnTo>
                    <a:pt x="314071" y="907923"/>
                  </a:lnTo>
                  <a:lnTo>
                    <a:pt x="290576" y="919226"/>
                  </a:lnTo>
                  <a:lnTo>
                    <a:pt x="287655" y="913257"/>
                  </a:lnTo>
                  <a:close/>
                  <a:moveTo>
                    <a:pt x="23495" y="0"/>
                  </a:moveTo>
                  <a:lnTo>
                    <a:pt x="34798" y="23495"/>
                  </a:lnTo>
                  <a:lnTo>
                    <a:pt x="11303" y="34798"/>
                  </a:lnTo>
                  <a:lnTo>
                    <a:pt x="0" y="11303"/>
                  </a:lnTo>
                  <a:close/>
                </a:path>
              </a:pathLst>
            </a:custGeom>
            <a:solidFill>
              <a:srgbClr val="9E9E9E"/>
            </a:solidFill>
          </p:spPr>
        </p:sp>
      </p:grpSp>
      <p:grpSp>
        <p:nvGrpSpPr>
          <p:cNvPr name="Group 88" id="88"/>
          <p:cNvGrpSpPr/>
          <p:nvPr/>
        </p:nvGrpSpPr>
        <p:grpSpPr>
          <a:xfrm rot="0">
            <a:off x="7052825" y="7702019"/>
            <a:ext cx="320781" cy="211345"/>
            <a:chOff x="0" y="0"/>
            <a:chExt cx="427708" cy="281793"/>
          </a:xfrm>
        </p:grpSpPr>
        <p:sp>
          <p:nvSpPr>
            <p:cNvPr name="Freeform 89" id="89"/>
            <p:cNvSpPr/>
            <p:nvPr/>
          </p:nvSpPr>
          <p:spPr>
            <a:xfrm flipH="false" flipV="false" rot="0">
              <a:off x="5969" y="2032"/>
              <a:ext cx="408178" cy="305943"/>
            </a:xfrm>
            <a:custGeom>
              <a:avLst/>
              <a:gdLst/>
              <a:ahLst/>
              <a:cxnLst/>
              <a:rect r="r" b="b" t="t" l="l"/>
              <a:pathLst>
                <a:path h="305943" w="408178">
                  <a:moveTo>
                    <a:pt x="57912" y="28194"/>
                  </a:moveTo>
                  <a:lnTo>
                    <a:pt x="79756" y="42291"/>
                  </a:lnTo>
                  <a:lnTo>
                    <a:pt x="65786" y="64135"/>
                  </a:lnTo>
                  <a:lnTo>
                    <a:pt x="43815" y="50038"/>
                  </a:lnTo>
                  <a:close/>
                  <a:moveTo>
                    <a:pt x="101727" y="56388"/>
                  </a:moveTo>
                  <a:lnTo>
                    <a:pt x="123571" y="70358"/>
                  </a:lnTo>
                  <a:lnTo>
                    <a:pt x="109601" y="92329"/>
                  </a:lnTo>
                  <a:lnTo>
                    <a:pt x="87630" y="78232"/>
                  </a:lnTo>
                  <a:close/>
                  <a:moveTo>
                    <a:pt x="131445" y="106426"/>
                  </a:moveTo>
                  <a:lnTo>
                    <a:pt x="153289" y="120523"/>
                  </a:lnTo>
                  <a:lnTo>
                    <a:pt x="139192" y="142367"/>
                  </a:lnTo>
                  <a:lnTo>
                    <a:pt x="117348" y="128270"/>
                  </a:lnTo>
                  <a:close/>
                  <a:moveTo>
                    <a:pt x="161163" y="156464"/>
                  </a:moveTo>
                  <a:lnTo>
                    <a:pt x="183007" y="170561"/>
                  </a:lnTo>
                  <a:lnTo>
                    <a:pt x="197231" y="148590"/>
                  </a:lnTo>
                  <a:lnTo>
                    <a:pt x="175387" y="134493"/>
                  </a:lnTo>
                  <a:close/>
                  <a:moveTo>
                    <a:pt x="219202" y="162687"/>
                  </a:moveTo>
                  <a:lnTo>
                    <a:pt x="241046" y="176784"/>
                  </a:lnTo>
                  <a:lnTo>
                    <a:pt x="226949" y="198628"/>
                  </a:lnTo>
                  <a:lnTo>
                    <a:pt x="205105" y="184531"/>
                  </a:lnTo>
                  <a:close/>
                  <a:moveTo>
                    <a:pt x="248920" y="212725"/>
                  </a:moveTo>
                  <a:lnTo>
                    <a:pt x="298831" y="183007"/>
                  </a:lnTo>
                  <a:lnTo>
                    <a:pt x="284734" y="204978"/>
                  </a:lnTo>
                  <a:lnTo>
                    <a:pt x="262890" y="190881"/>
                  </a:lnTo>
                  <a:close/>
                  <a:moveTo>
                    <a:pt x="306705" y="219075"/>
                  </a:moveTo>
                  <a:lnTo>
                    <a:pt x="328549" y="233172"/>
                  </a:lnTo>
                  <a:lnTo>
                    <a:pt x="314452" y="255016"/>
                  </a:lnTo>
                  <a:lnTo>
                    <a:pt x="292608" y="240919"/>
                  </a:lnTo>
                  <a:close/>
                  <a:moveTo>
                    <a:pt x="336423" y="269113"/>
                  </a:moveTo>
                  <a:lnTo>
                    <a:pt x="386461" y="239268"/>
                  </a:lnTo>
                  <a:lnTo>
                    <a:pt x="372364" y="261112"/>
                  </a:lnTo>
                  <a:lnTo>
                    <a:pt x="350520" y="247015"/>
                  </a:lnTo>
                  <a:close/>
                  <a:moveTo>
                    <a:pt x="394335" y="275209"/>
                  </a:moveTo>
                  <a:lnTo>
                    <a:pt x="408178" y="284099"/>
                  </a:lnTo>
                  <a:lnTo>
                    <a:pt x="394081" y="305943"/>
                  </a:lnTo>
                  <a:lnTo>
                    <a:pt x="380238" y="297053"/>
                  </a:lnTo>
                  <a:close/>
                  <a:moveTo>
                    <a:pt x="14097" y="0"/>
                  </a:moveTo>
                  <a:lnTo>
                    <a:pt x="35941" y="14097"/>
                  </a:lnTo>
                  <a:lnTo>
                    <a:pt x="21971" y="36068"/>
                  </a:lnTo>
                  <a:lnTo>
                    <a:pt x="0" y="21971"/>
                  </a:lnTo>
                  <a:close/>
                </a:path>
              </a:pathLst>
            </a:custGeom>
            <a:solidFill>
              <a:srgbClr val="9E9E9E"/>
            </a:solidFill>
          </p:spPr>
        </p:sp>
      </p:grpSp>
      <p:grpSp>
        <p:nvGrpSpPr>
          <p:cNvPr name="Group 90" id="90"/>
          <p:cNvGrpSpPr/>
          <p:nvPr/>
        </p:nvGrpSpPr>
        <p:grpSpPr>
          <a:xfrm rot="0">
            <a:off x="7052825" y="7898717"/>
            <a:ext cx="320781" cy="259684"/>
            <a:chOff x="0" y="0"/>
            <a:chExt cx="427708" cy="346245"/>
          </a:xfrm>
        </p:grpSpPr>
        <p:sp>
          <p:nvSpPr>
            <p:cNvPr name="Freeform 91" id="91"/>
            <p:cNvSpPr/>
            <p:nvPr/>
          </p:nvSpPr>
          <p:spPr>
            <a:xfrm flipH="false" flipV="false" rot="0">
              <a:off x="4826" y="2921"/>
              <a:ext cx="424561" cy="346964"/>
            </a:xfrm>
            <a:custGeom>
              <a:avLst/>
              <a:gdLst/>
              <a:ahLst/>
              <a:cxnLst/>
              <a:rect r="r" b="b" t="t" l="l"/>
              <a:pathLst>
                <a:path h="346964" w="424561">
                  <a:moveTo>
                    <a:pt x="40767" y="294132"/>
                  </a:moveTo>
                  <a:lnTo>
                    <a:pt x="61087" y="277876"/>
                  </a:lnTo>
                  <a:lnTo>
                    <a:pt x="77343" y="298196"/>
                  </a:lnTo>
                  <a:lnTo>
                    <a:pt x="57023" y="314452"/>
                  </a:lnTo>
                  <a:close/>
                  <a:moveTo>
                    <a:pt x="97663" y="281940"/>
                  </a:moveTo>
                  <a:lnTo>
                    <a:pt x="117983" y="265684"/>
                  </a:lnTo>
                  <a:lnTo>
                    <a:pt x="134239" y="286004"/>
                  </a:lnTo>
                  <a:lnTo>
                    <a:pt x="113919" y="302260"/>
                  </a:lnTo>
                  <a:close/>
                  <a:moveTo>
                    <a:pt x="154559" y="269748"/>
                  </a:moveTo>
                  <a:lnTo>
                    <a:pt x="174879" y="253492"/>
                  </a:lnTo>
                  <a:lnTo>
                    <a:pt x="191135" y="273812"/>
                  </a:lnTo>
                  <a:lnTo>
                    <a:pt x="170815" y="290068"/>
                  </a:lnTo>
                  <a:close/>
                  <a:moveTo>
                    <a:pt x="211455" y="257556"/>
                  </a:moveTo>
                  <a:lnTo>
                    <a:pt x="231775" y="241300"/>
                  </a:lnTo>
                  <a:lnTo>
                    <a:pt x="248031" y="261620"/>
                  </a:lnTo>
                  <a:lnTo>
                    <a:pt x="227711" y="277876"/>
                  </a:lnTo>
                  <a:close/>
                  <a:moveTo>
                    <a:pt x="268351" y="245364"/>
                  </a:moveTo>
                  <a:lnTo>
                    <a:pt x="288671" y="229108"/>
                  </a:lnTo>
                  <a:lnTo>
                    <a:pt x="304927" y="249428"/>
                  </a:lnTo>
                  <a:lnTo>
                    <a:pt x="284607" y="265684"/>
                  </a:lnTo>
                  <a:close/>
                  <a:moveTo>
                    <a:pt x="325247" y="233172"/>
                  </a:moveTo>
                  <a:lnTo>
                    <a:pt x="345567" y="216916"/>
                  </a:lnTo>
                  <a:lnTo>
                    <a:pt x="361823" y="237236"/>
                  </a:lnTo>
                  <a:lnTo>
                    <a:pt x="341503" y="253492"/>
                  </a:lnTo>
                  <a:close/>
                  <a:moveTo>
                    <a:pt x="382143" y="220980"/>
                  </a:moveTo>
                  <a:lnTo>
                    <a:pt x="402463" y="204724"/>
                  </a:lnTo>
                  <a:lnTo>
                    <a:pt x="418719" y="225044"/>
                  </a:lnTo>
                  <a:lnTo>
                    <a:pt x="398399" y="241300"/>
                  </a:lnTo>
                  <a:close/>
                  <a:moveTo>
                    <a:pt x="325374" y="66294"/>
                  </a:moveTo>
                  <a:lnTo>
                    <a:pt x="345694" y="50038"/>
                  </a:lnTo>
                  <a:lnTo>
                    <a:pt x="361950" y="70358"/>
                  </a:lnTo>
                  <a:lnTo>
                    <a:pt x="341630" y="86614"/>
                  </a:lnTo>
                  <a:close/>
                  <a:moveTo>
                    <a:pt x="382270" y="54102"/>
                  </a:moveTo>
                  <a:lnTo>
                    <a:pt x="402590" y="37846"/>
                  </a:lnTo>
                  <a:lnTo>
                    <a:pt x="418846" y="58166"/>
                  </a:lnTo>
                  <a:lnTo>
                    <a:pt x="398526" y="74422"/>
                  </a:lnTo>
                  <a:close/>
                  <a:moveTo>
                    <a:pt x="406654" y="1270"/>
                  </a:moveTo>
                  <a:lnTo>
                    <a:pt x="408305" y="0"/>
                  </a:lnTo>
                  <a:lnTo>
                    <a:pt x="424561" y="20320"/>
                  </a:lnTo>
                  <a:lnTo>
                    <a:pt x="422910" y="21590"/>
                  </a:lnTo>
                  <a:close/>
                  <a:moveTo>
                    <a:pt x="0" y="326644"/>
                  </a:moveTo>
                  <a:lnTo>
                    <a:pt x="20320" y="310388"/>
                  </a:lnTo>
                  <a:lnTo>
                    <a:pt x="36576" y="330708"/>
                  </a:lnTo>
                  <a:lnTo>
                    <a:pt x="16256" y="346964"/>
                  </a:lnTo>
                  <a:close/>
                </a:path>
              </a:pathLst>
            </a:custGeom>
            <a:solidFill>
              <a:srgbClr val="9E9E9E"/>
            </a:solidFill>
          </p:spPr>
        </p:sp>
      </p:grpSp>
      <p:grpSp>
        <p:nvGrpSpPr>
          <p:cNvPr name="Group 92" id="92"/>
          <p:cNvGrpSpPr/>
          <p:nvPr/>
        </p:nvGrpSpPr>
        <p:grpSpPr>
          <a:xfrm rot="0">
            <a:off x="7037357" y="7898717"/>
            <a:ext cx="336249" cy="525966"/>
            <a:chOff x="0" y="0"/>
            <a:chExt cx="448332" cy="701288"/>
          </a:xfrm>
        </p:grpSpPr>
        <p:sp>
          <p:nvSpPr>
            <p:cNvPr name="Freeform 93" id="93"/>
            <p:cNvSpPr/>
            <p:nvPr/>
          </p:nvSpPr>
          <p:spPr>
            <a:xfrm flipH="false" flipV="false" rot="0">
              <a:off x="2032" y="6096"/>
              <a:ext cx="495173" cy="695579"/>
            </a:xfrm>
            <a:custGeom>
              <a:avLst/>
              <a:gdLst/>
              <a:ahLst/>
              <a:cxnLst/>
              <a:rect r="r" b="b" t="t" l="l"/>
              <a:pathLst>
                <a:path h="695579" w="495173">
                  <a:moveTo>
                    <a:pt x="27686" y="637667"/>
                  </a:moveTo>
                  <a:lnTo>
                    <a:pt x="41529" y="615569"/>
                  </a:lnTo>
                  <a:lnTo>
                    <a:pt x="63627" y="629412"/>
                  </a:lnTo>
                  <a:lnTo>
                    <a:pt x="49784" y="651510"/>
                  </a:lnTo>
                  <a:close/>
                  <a:moveTo>
                    <a:pt x="77470" y="607441"/>
                  </a:moveTo>
                  <a:lnTo>
                    <a:pt x="91313" y="585343"/>
                  </a:lnTo>
                  <a:lnTo>
                    <a:pt x="113411" y="599186"/>
                  </a:lnTo>
                  <a:lnTo>
                    <a:pt x="99568" y="621284"/>
                  </a:lnTo>
                  <a:close/>
                  <a:moveTo>
                    <a:pt x="127254" y="577215"/>
                  </a:moveTo>
                  <a:lnTo>
                    <a:pt x="97028" y="527431"/>
                  </a:lnTo>
                  <a:lnTo>
                    <a:pt x="118999" y="541274"/>
                  </a:lnTo>
                  <a:lnTo>
                    <a:pt x="105156" y="563372"/>
                  </a:lnTo>
                  <a:close/>
                  <a:moveTo>
                    <a:pt x="132842" y="519303"/>
                  </a:moveTo>
                  <a:lnTo>
                    <a:pt x="146685" y="497205"/>
                  </a:lnTo>
                  <a:lnTo>
                    <a:pt x="168783" y="511048"/>
                  </a:lnTo>
                  <a:lnTo>
                    <a:pt x="154940" y="533146"/>
                  </a:lnTo>
                  <a:close/>
                  <a:moveTo>
                    <a:pt x="182626" y="489077"/>
                  </a:moveTo>
                  <a:lnTo>
                    <a:pt x="196469" y="466979"/>
                  </a:lnTo>
                  <a:lnTo>
                    <a:pt x="218567" y="480822"/>
                  </a:lnTo>
                  <a:lnTo>
                    <a:pt x="204724" y="502920"/>
                  </a:lnTo>
                  <a:close/>
                  <a:moveTo>
                    <a:pt x="232410" y="458851"/>
                  </a:moveTo>
                  <a:lnTo>
                    <a:pt x="246253" y="436753"/>
                  </a:lnTo>
                  <a:lnTo>
                    <a:pt x="268351" y="450596"/>
                  </a:lnTo>
                  <a:lnTo>
                    <a:pt x="254508" y="472694"/>
                  </a:lnTo>
                  <a:close/>
                  <a:moveTo>
                    <a:pt x="282194" y="428625"/>
                  </a:moveTo>
                  <a:lnTo>
                    <a:pt x="296037" y="406527"/>
                  </a:lnTo>
                  <a:lnTo>
                    <a:pt x="318135" y="420370"/>
                  </a:lnTo>
                  <a:lnTo>
                    <a:pt x="304292" y="442468"/>
                  </a:lnTo>
                  <a:close/>
                  <a:moveTo>
                    <a:pt x="331978" y="398399"/>
                  </a:moveTo>
                  <a:lnTo>
                    <a:pt x="345821" y="376301"/>
                  </a:lnTo>
                  <a:lnTo>
                    <a:pt x="367919" y="390144"/>
                  </a:lnTo>
                  <a:lnTo>
                    <a:pt x="354076" y="412242"/>
                  </a:lnTo>
                  <a:close/>
                  <a:moveTo>
                    <a:pt x="381762" y="368173"/>
                  </a:moveTo>
                  <a:lnTo>
                    <a:pt x="395605" y="346075"/>
                  </a:lnTo>
                  <a:lnTo>
                    <a:pt x="417703" y="359918"/>
                  </a:lnTo>
                  <a:lnTo>
                    <a:pt x="403860" y="382016"/>
                  </a:lnTo>
                  <a:close/>
                  <a:moveTo>
                    <a:pt x="431546" y="337947"/>
                  </a:moveTo>
                  <a:lnTo>
                    <a:pt x="445389" y="315849"/>
                  </a:lnTo>
                  <a:lnTo>
                    <a:pt x="467487" y="329692"/>
                  </a:lnTo>
                  <a:lnTo>
                    <a:pt x="453644" y="351790"/>
                  </a:lnTo>
                  <a:close/>
                  <a:moveTo>
                    <a:pt x="481330" y="307721"/>
                  </a:moveTo>
                  <a:lnTo>
                    <a:pt x="495173" y="285623"/>
                  </a:lnTo>
                  <a:lnTo>
                    <a:pt x="340868" y="188722"/>
                  </a:lnTo>
                  <a:lnTo>
                    <a:pt x="327025" y="210820"/>
                  </a:lnTo>
                  <a:close/>
                  <a:moveTo>
                    <a:pt x="354711" y="166751"/>
                  </a:moveTo>
                  <a:lnTo>
                    <a:pt x="368554" y="144653"/>
                  </a:lnTo>
                  <a:lnTo>
                    <a:pt x="390652" y="158496"/>
                  </a:lnTo>
                  <a:lnTo>
                    <a:pt x="376809" y="180594"/>
                  </a:lnTo>
                  <a:close/>
                  <a:moveTo>
                    <a:pt x="404495" y="136525"/>
                  </a:moveTo>
                  <a:lnTo>
                    <a:pt x="374269" y="86614"/>
                  </a:lnTo>
                  <a:lnTo>
                    <a:pt x="396367" y="100457"/>
                  </a:lnTo>
                  <a:lnTo>
                    <a:pt x="382524" y="122555"/>
                  </a:lnTo>
                  <a:close/>
                  <a:moveTo>
                    <a:pt x="410210" y="78486"/>
                  </a:moveTo>
                  <a:lnTo>
                    <a:pt x="424053" y="56388"/>
                  </a:lnTo>
                  <a:lnTo>
                    <a:pt x="446151" y="70231"/>
                  </a:lnTo>
                  <a:lnTo>
                    <a:pt x="432308" y="92329"/>
                  </a:lnTo>
                  <a:close/>
                  <a:moveTo>
                    <a:pt x="459994" y="48260"/>
                  </a:moveTo>
                  <a:lnTo>
                    <a:pt x="428752" y="0"/>
                  </a:lnTo>
                  <a:lnTo>
                    <a:pt x="450850" y="13843"/>
                  </a:lnTo>
                  <a:lnTo>
                    <a:pt x="437896" y="34417"/>
                  </a:lnTo>
                  <a:close/>
                  <a:moveTo>
                    <a:pt x="0" y="681736"/>
                  </a:moveTo>
                  <a:lnTo>
                    <a:pt x="13843" y="659638"/>
                  </a:lnTo>
                  <a:lnTo>
                    <a:pt x="35941" y="673481"/>
                  </a:lnTo>
                  <a:lnTo>
                    <a:pt x="22098" y="695579"/>
                  </a:lnTo>
                  <a:close/>
                </a:path>
              </a:pathLst>
            </a:custGeom>
            <a:solidFill>
              <a:srgbClr val="9E9E9E"/>
            </a:solidFill>
          </p:spPr>
        </p:sp>
      </p:grpSp>
      <p:grpSp>
        <p:nvGrpSpPr>
          <p:cNvPr name="Group 94" id="94"/>
          <p:cNvGrpSpPr/>
          <p:nvPr/>
        </p:nvGrpSpPr>
        <p:grpSpPr>
          <a:xfrm rot="0">
            <a:off x="7840386" y="7616924"/>
            <a:ext cx="300254" cy="296440"/>
            <a:chOff x="0" y="0"/>
            <a:chExt cx="400339" cy="395253"/>
          </a:xfrm>
        </p:grpSpPr>
        <p:sp>
          <p:nvSpPr>
            <p:cNvPr name="Freeform 95" id="95"/>
            <p:cNvSpPr/>
            <p:nvPr/>
          </p:nvSpPr>
          <p:spPr>
            <a:xfrm flipH="false" flipV="false" rot="0">
              <a:off x="3937" y="40894"/>
              <a:ext cx="435737" cy="357124"/>
            </a:xfrm>
            <a:custGeom>
              <a:avLst/>
              <a:gdLst/>
              <a:ahLst/>
              <a:cxnLst/>
              <a:rect r="r" b="b" t="t" l="l"/>
              <a:pathLst>
                <a:path h="357124" w="435737">
                  <a:moveTo>
                    <a:pt x="36957" y="302006"/>
                  </a:moveTo>
                  <a:lnTo>
                    <a:pt x="55499" y="283718"/>
                  </a:lnTo>
                  <a:lnTo>
                    <a:pt x="73787" y="302260"/>
                  </a:lnTo>
                  <a:lnTo>
                    <a:pt x="55245" y="320548"/>
                  </a:lnTo>
                  <a:close/>
                  <a:moveTo>
                    <a:pt x="92329" y="283972"/>
                  </a:moveTo>
                  <a:lnTo>
                    <a:pt x="92583" y="247142"/>
                  </a:lnTo>
                  <a:lnTo>
                    <a:pt x="110871" y="265684"/>
                  </a:lnTo>
                  <a:lnTo>
                    <a:pt x="92329" y="283972"/>
                  </a:lnTo>
                  <a:close/>
                  <a:moveTo>
                    <a:pt x="129413" y="247396"/>
                  </a:moveTo>
                  <a:lnTo>
                    <a:pt x="147955" y="229108"/>
                  </a:lnTo>
                  <a:lnTo>
                    <a:pt x="166243" y="247650"/>
                  </a:lnTo>
                  <a:lnTo>
                    <a:pt x="129413" y="247396"/>
                  </a:lnTo>
                  <a:close/>
                  <a:moveTo>
                    <a:pt x="166497" y="210820"/>
                  </a:moveTo>
                  <a:lnTo>
                    <a:pt x="185039" y="192532"/>
                  </a:lnTo>
                  <a:lnTo>
                    <a:pt x="203327" y="211074"/>
                  </a:lnTo>
                  <a:lnTo>
                    <a:pt x="184785" y="229362"/>
                  </a:lnTo>
                  <a:close/>
                  <a:moveTo>
                    <a:pt x="221869" y="192786"/>
                  </a:moveTo>
                  <a:lnTo>
                    <a:pt x="240411" y="174498"/>
                  </a:lnTo>
                  <a:lnTo>
                    <a:pt x="222123" y="155956"/>
                  </a:lnTo>
                  <a:lnTo>
                    <a:pt x="203581" y="174244"/>
                  </a:lnTo>
                  <a:close/>
                  <a:moveTo>
                    <a:pt x="240665" y="137668"/>
                  </a:moveTo>
                  <a:lnTo>
                    <a:pt x="259207" y="119380"/>
                  </a:lnTo>
                  <a:lnTo>
                    <a:pt x="277495" y="137922"/>
                  </a:lnTo>
                  <a:lnTo>
                    <a:pt x="258953" y="156210"/>
                  </a:lnTo>
                  <a:close/>
                  <a:moveTo>
                    <a:pt x="296037" y="119634"/>
                  </a:moveTo>
                  <a:lnTo>
                    <a:pt x="278003" y="64262"/>
                  </a:lnTo>
                  <a:lnTo>
                    <a:pt x="296291" y="82804"/>
                  </a:lnTo>
                  <a:lnTo>
                    <a:pt x="277749" y="101092"/>
                  </a:lnTo>
                  <a:close/>
                  <a:moveTo>
                    <a:pt x="314833" y="64516"/>
                  </a:moveTo>
                  <a:lnTo>
                    <a:pt x="315087" y="27686"/>
                  </a:lnTo>
                  <a:lnTo>
                    <a:pt x="333375" y="46228"/>
                  </a:lnTo>
                  <a:lnTo>
                    <a:pt x="314833" y="64516"/>
                  </a:lnTo>
                  <a:close/>
                  <a:moveTo>
                    <a:pt x="351917" y="27940"/>
                  </a:moveTo>
                  <a:lnTo>
                    <a:pt x="370459" y="9652"/>
                  </a:lnTo>
                  <a:lnTo>
                    <a:pt x="388747" y="28194"/>
                  </a:lnTo>
                  <a:lnTo>
                    <a:pt x="370205" y="46482"/>
                  </a:lnTo>
                  <a:close/>
                  <a:moveTo>
                    <a:pt x="407289" y="9906"/>
                  </a:moveTo>
                  <a:lnTo>
                    <a:pt x="417449" y="0"/>
                  </a:lnTo>
                  <a:lnTo>
                    <a:pt x="435737" y="18542"/>
                  </a:lnTo>
                  <a:lnTo>
                    <a:pt x="425577" y="28448"/>
                  </a:lnTo>
                  <a:close/>
                  <a:moveTo>
                    <a:pt x="0" y="338582"/>
                  </a:moveTo>
                  <a:lnTo>
                    <a:pt x="18542" y="320294"/>
                  </a:lnTo>
                  <a:lnTo>
                    <a:pt x="36703" y="338836"/>
                  </a:lnTo>
                  <a:lnTo>
                    <a:pt x="18288" y="357124"/>
                  </a:lnTo>
                  <a:close/>
                </a:path>
              </a:pathLst>
            </a:custGeom>
            <a:solidFill>
              <a:srgbClr val="9E9E9E"/>
            </a:solidFill>
          </p:spPr>
        </p:sp>
      </p:grpSp>
      <p:grpSp>
        <p:nvGrpSpPr>
          <p:cNvPr name="Group 96" id="96"/>
          <p:cNvGrpSpPr/>
          <p:nvPr/>
        </p:nvGrpSpPr>
        <p:grpSpPr>
          <a:xfrm rot="0">
            <a:off x="7840386" y="7898717"/>
            <a:ext cx="300254" cy="429809"/>
            <a:chOff x="0" y="0"/>
            <a:chExt cx="400339" cy="573079"/>
          </a:xfrm>
        </p:grpSpPr>
        <p:sp>
          <p:nvSpPr>
            <p:cNvPr name="Freeform 97" id="97"/>
            <p:cNvSpPr/>
            <p:nvPr/>
          </p:nvSpPr>
          <p:spPr>
            <a:xfrm flipH="false" flipV="false" rot="0">
              <a:off x="2286" y="5588"/>
              <a:ext cx="368935" cy="565912"/>
            </a:xfrm>
            <a:custGeom>
              <a:avLst/>
              <a:gdLst/>
              <a:ahLst/>
              <a:cxnLst/>
              <a:rect r="r" b="b" t="t" l="l"/>
              <a:pathLst>
                <a:path h="565912" w="368935">
                  <a:moveTo>
                    <a:pt x="50927" y="42926"/>
                  </a:moveTo>
                  <a:lnTo>
                    <a:pt x="65786" y="64389"/>
                  </a:lnTo>
                  <a:lnTo>
                    <a:pt x="44323" y="79121"/>
                  </a:lnTo>
                  <a:lnTo>
                    <a:pt x="29464" y="57658"/>
                  </a:lnTo>
                  <a:close/>
                  <a:moveTo>
                    <a:pt x="80518" y="85852"/>
                  </a:moveTo>
                  <a:lnTo>
                    <a:pt x="95250" y="107315"/>
                  </a:lnTo>
                  <a:lnTo>
                    <a:pt x="73787" y="122047"/>
                  </a:lnTo>
                  <a:lnTo>
                    <a:pt x="59055" y="100584"/>
                  </a:lnTo>
                  <a:close/>
                  <a:moveTo>
                    <a:pt x="88519" y="143510"/>
                  </a:moveTo>
                  <a:lnTo>
                    <a:pt x="124714" y="150241"/>
                  </a:lnTo>
                  <a:lnTo>
                    <a:pt x="103251" y="164973"/>
                  </a:lnTo>
                  <a:lnTo>
                    <a:pt x="88519" y="143510"/>
                  </a:lnTo>
                  <a:close/>
                  <a:moveTo>
                    <a:pt x="117983" y="186436"/>
                  </a:moveTo>
                  <a:lnTo>
                    <a:pt x="132715" y="207899"/>
                  </a:lnTo>
                  <a:lnTo>
                    <a:pt x="111252" y="222631"/>
                  </a:lnTo>
                  <a:lnTo>
                    <a:pt x="96520" y="201168"/>
                  </a:lnTo>
                  <a:close/>
                  <a:moveTo>
                    <a:pt x="125984" y="244094"/>
                  </a:moveTo>
                  <a:lnTo>
                    <a:pt x="140716" y="265557"/>
                  </a:lnTo>
                  <a:lnTo>
                    <a:pt x="119253" y="280289"/>
                  </a:lnTo>
                  <a:lnTo>
                    <a:pt x="147574" y="229362"/>
                  </a:lnTo>
                  <a:close/>
                  <a:moveTo>
                    <a:pt x="177038" y="272288"/>
                  </a:moveTo>
                  <a:lnTo>
                    <a:pt x="191770" y="293751"/>
                  </a:lnTo>
                  <a:lnTo>
                    <a:pt x="170307" y="308483"/>
                  </a:lnTo>
                  <a:lnTo>
                    <a:pt x="155575" y="287020"/>
                  </a:lnTo>
                  <a:close/>
                  <a:moveTo>
                    <a:pt x="185039" y="329946"/>
                  </a:moveTo>
                  <a:lnTo>
                    <a:pt x="199771" y="351409"/>
                  </a:lnTo>
                  <a:lnTo>
                    <a:pt x="178308" y="366141"/>
                  </a:lnTo>
                  <a:lnTo>
                    <a:pt x="163576" y="344678"/>
                  </a:lnTo>
                  <a:close/>
                  <a:moveTo>
                    <a:pt x="193040" y="387604"/>
                  </a:moveTo>
                  <a:lnTo>
                    <a:pt x="207772" y="409067"/>
                  </a:lnTo>
                  <a:lnTo>
                    <a:pt x="186309" y="423799"/>
                  </a:lnTo>
                  <a:lnTo>
                    <a:pt x="171577" y="402336"/>
                  </a:lnTo>
                  <a:close/>
                  <a:moveTo>
                    <a:pt x="201041" y="445262"/>
                  </a:moveTo>
                  <a:lnTo>
                    <a:pt x="215773" y="466725"/>
                  </a:lnTo>
                  <a:lnTo>
                    <a:pt x="194310" y="481457"/>
                  </a:lnTo>
                  <a:lnTo>
                    <a:pt x="179578" y="459994"/>
                  </a:lnTo>
                  <a:close/>
                  <a:moveTo>
                    <a:pt x="209042" y="502920"/>
                  </a:moveTo>
                  <a:lnTo>
                    <a:pt x="223774" y="524383"/>
                  </a:lnTo>
                  <a:lnTo>
                    <a:pt x="202311" y="539115"/>
                  </a:lnTo>
                  <a:lnTo>
                    <a:pt x="187579" y="517652"/>
                  </a:lnTo>
                  <a:close/>
                  <a:moveTo>
                    <a:pt x="217043" y="560578"/>
                  </a:moveTo>
                  <a:lnTo>
                    <a:pt x="360934" y="493522"/>
                  </a:lnTo>
                  <a:lnTo>
                    <a:pt x="339471" y="508254"/>
                  </a:lnTo>
                  <a:lnTo>
                    <a:pt x="324739" y="486791"/>
                  </a:lnTo>
                  <a:close/>
                  <a:moveTo>
                    <a:pt x="354203" y="529717"/>
                  </a:moveTo>
                  <a:lnTo>
                    <a:pt x="368935" y="551180"/>
                  </a:lnTo>
                  <a:lnTo>
                    <a:pt x="347472" y="565912"/>
                  </a:lnTo>
                  <a:lnTo>
                    <a:pt x="332740" y="544449"/>
                  </a:lnTo>
                  <a:close/>
                  <a:moveTo>
                    <a:pt x="21463" y="0"/>
                  </a:moveTo>
                  <a:lnTo>
                    <a:pt x="36195" y="21463"/>
                  </a:lnTo>
                  <a:lnTo>
                    <a:pt x="14732" y="36322"/>
                  </a:lnTo>
                  <a:lnTo>
                    <a:pt x="0" y="14859"/>
                  </a:lnTo>
                  <a:close/>
                </a:path>
              </a:pathLst>
            </a:custGeom>
            <a:solidFill>
              <a:srgbClr val="9E9E9E"/>
            </a:solidFill>
          </p:spPr>
        </p:sp>
      </p:grpSp>
      <p:grpSp>
        <p:nvGrpSpPr>
          <p:cNvPr name="Group 98" id="98"/>
          <p:cNvGrpSpPr/>
          <p:nvPr/>
        </p:nvGrpSpPr>
        <p:grpSpPr>
          <a:xfrm rot="0">
            <a:off x="9255799" y="8313021"/>
            <a:ext cx="272108" cy="15506"/>
            <a:chOff x="0" y="0"/>
            <a:chExt cx="362811" cy="20674"/>
          </a:xfrm>
        </p:grpSpPr>
        <p:sp>
          <p:nvSpPr>
            <p:cNvPr name="Freeform 99" id="99"/>
            <p:cNvSpPr/>
            <p:nvPr/>
          </p:nvSpPr>
          <p:spPr>
            <a:xfrm flipH="false" flipV="false" rot="0">
              <a:off x="12954" y="0"/>
              <a:ext cx="338709" cy="27178"/>
            </a:xfrm>
            <a:custGeom>
              <a:avLst/>
              <a:gdLst/>
              <a:ahLst/>
              <a:cxnLst/>
              <a:rect r="r" b="b" t="t" l="l"/>
              <a:pathLst>
                <a:path h="27178" w="338709">
                  <a:moveTo>
                    <a:pt x="52070" y="1016"/>
                  </a:moveTo>
                  <a:lnTo>
                    <a:pt x="78105" y="889"/>
                  </a:lnTo>
                  <a:lnTo>
                    <a:pt x="78232" y="26924"/>
                  </a:lnTo>
                  <a:lnTo>
                    <a:pt x="52197" y="27051"/>
                  </a:lnTo>
                  <a:close/>
                  <a:moveTo>
                    <a:pt x="104140" y="762"/>
                  </a:moveTo>
                  <a:lnTo>
                    <a:pt x="130175" y="762"/>
                  </a:lnTo>
                  <a:lnTo>
                    <a:pt x="130302" y="26797"/>
                  </a:lnTo>
                  <a:lnTo>
                    <a:pt x="104267" y="26924"/>
                  </a:lnTo>
                  <a:close/>
                  <a:moveTo>
                    <a:pt x="156337" y="26797"/>
                  </a:moveTo>
                  <a:lnTo>
                    <a:pt x="182245" y="508"/>
                  </a:lnTo>
                  <a:lnTo>
                    <a:pt x="182372" y="26543"/>
                  </a:lnTo>
                  <a:lnTo>
                    <a:pt x="156337" y="26670"/>
                  </a:lnTo>
                  <a:close/>
                  <a:moveTo>
                    <a:pt x="208407" y="26543"/>
                  </a:moveTo>
                  <a:lnTo>
                    <a:pt x="234315" y="381"/>
                  </a:lnTo>
                  <a:lnTo>
                    <a:pt x="234442" y="26416"/>
                  </a:lnTo>
                  <a:lnTo>
                    <a:pt x="208407" y="26543"/>
                  </a:lnTo>
                  <a:close/>
                  <a:moveTo>
                    <a:pt x="260477" y="26416"/>
                  </a:moveTo>
                  <a:lnTo>
                    <a:pt x="286385" y="127"/>
                  </a:lnTo>
                  <a:lnTo>
                    <a:pt x="286512" y="26162"/>
                  </a:lnTo>
                  <a:lnTo>
                    <a:pt x="260477" y="26289"/>
                  </a:lnTo>
                  <a:close/>
                  <a:moveTo>
                    <a:pt x="312547" y="26162"/>
                  </a:moveTo>
                  <a:lnTo>
                    <a:pt x="338582" y="0"/>
                  </a:lnTo>
                  <a:lnTo>
                    <a:pt x="338709" y="26035"/>
                  </a:lnTo>
                  <a:lnTo>
                    <a:pt x="312674" y="26162"/>
                  </a:lnTo>
                  <a:close/>
                  <a:moveTo>
                    <a:pt x="0" y="1143"/>
                  </a:moveTo>
                  <a:lnTo>
                    <a:pt x="26035" y="1016"/>
                  </a:lnTo>
                  <a:lnTo>
                    <a:pt x="26162" y="27051"/>
                  </a:lnTo>
                  <a:lnTo>
                    <a:pt x="127" y="27178"/>
                  </a:lnTo>
                  <a:close/>
                </a:path>
              </a:pathLst>
            </a:custGeom>
            <a:solidFill>
              <a:srgbClr val="9E9E9E"/>
            </a:solidFill>
          </p:spPr>
        </p:sp>
      </p:grpSp>
      <p:grpSp>
        <p:nvGrpSpPr>
          <p:cNvPr name="Group 100" id="100"/>
          <p:cNvGrpSpPr/>
          <p:nvPr/>
        </p:nvGrpSpPr>
        <p:grpSpPr>
          <a:xfrm rot="0">
            <a:off x="9255799" y="7616065"/>
            <a:ext cx="272108" cy="15506"/>
            <a:chOff x="0" y="0"/>
            <a:chExt cx="362811" cy="20674"/>
          </a:xfrm>
        </p:grpSpPr>
        <p:sp>
          <p:nvSpPr>
            <p:cNvPr name="Freeform 101" id="101"/>
            <p:cNvSpPr/>
            <p:nvPr/>
          </p:nvSpPr>
          <p:spPr>
            <a:xfrm flipH="false" flipV="false" rot="0">
              <a:off x="12954" y="0"/>
              <a:ext cx="338709" cy="27178"/>
            </a:xfrm>
            <a:custGeom>
              <a:avLst/>
              <a:gdLst/>
              <a:ahLst/>
              <a:cxnLst/>
              <a:rect r="r" b="b" t="t" l="l"/>
              <a:pathLst>
                <a:path h="27178" w="338709">
                  <a:moveTo>
                    <a:pt x="52070" y="1016"/>
                  </a:moveTo>
                  <a:lnTo>
                    <a:pt x="78105" y="889"/>
                  </a:lnTo>
                  <a:lnTo>
                    <a:pt x="78232" y="26924"/>
                  </a:lnTo>
                  <a:lnTo>
                    <a:pt x="52197" y="27051"/>
                  </a:lnTo>
                  <a:close/>
                  <a:moveTo>
                    <a:pt x="104140" y="762"/>
                  </a:moveTo>
                  <a:lnTo>
                    <a:pt x="130175" y="762"/>
                  </a:lnTo>
                  <a:lnTo>
                    <a:pt x="130302" y="26797"/>
                  </a:lnTo>
                  <a:lnTo>
                    <a:pt x="104267" y="26924"/>
                  </a:lnTo>
                  <a:close/>
                  <a:moveTo>
                    <a:pt x="156337" y="26797"/>
                  </a:moveTo>
                  <a:lnTo>
                    <a:pt x="182245" y="508"/>
                  </a:lnTo>
                  <a:lnTo>
                    <a:pt x="182372" y="26543"/>
                  </a:lnTo>
                  <a:lnTo>
                    <a:pt x="156337" y="26670"/>
                  </a:lnTo>
                  <a:close/>
                  <a:moveTo>
                    <a:pt x="208407" y="26543"/>
                  </a:moveTo>
                  <a:lnTo>
                    <a:pt x="234315" y="381"/>
                  </a:lnTo>
                  <a:lnTo>
                    <a:pt x="234442" y="26416"/>
                  </a:lnTo>
                  <a:lnTo>
                    <a:pt x="208407" y="26543"/>
                  </a:lnTo>
                  <a:close/>
                  <a:moveTo>
                    <a:pt x="260477" y="26416"/>
                  </a:moveTo>
                  <a:lnTo>
                    <a:pt x="286385" y="127"/>
                  </a:lnTo>
                  <a:lnTo>
                    <a:pt x="286512" y="26162"/>
                  </a:lnTo>
                  <a:lnTo>
                    <a:pt x="260477" y="26289"/>
                  </a:lnTo>
                  <a:close/>
                  <a:moveTo>
                    <a:pt x="312547" y="26162"/>
                  </a:moveTo>
                  <a:lnTo>
                    <a:pt x="338582" y="0"/>
                  </a:lnTo>
                  <a:lnTo>
                    <a:pt x="338709" y="26035"/>
                  </a:lnTo>
                  <a:lnTo>
                    <a:pt x="312674" y="26162"/>
                  </a:lnTo>
                  <a:close/>
                  <a:moveTo>
                    <a:pt x="0" y="1143"/>
                  </a:moveTo>
                  <a:lnTo>
                    <a:pt x="26035" y="1016"/>
                  </a:lnTo>
                  <a:lnTo>
                    <a:pt x="26162" y="27051"/>
                  </a:lnTo>
                  <a:lnTo>
                    <a:pt x="127" y="27178"/>
                  </a:lnTo>
                  <a:close/>
                </a:path>
              </a:pathLst>
            </a:custGeom>
            <a:solidFill>
              <a:srgbClr val="9E9E9E"/>
            </a:solidFill>
          </p:spPr>
        </p:sp>
      </p:grpSp>
      <p:grpSp>
        <p:nvGrpSpPr>
          <p:cNvPr name="Group 102" id="102"/>
          <p:cNvGrpSpPr/>
          <p:nvPr/>
        </p:nvGrpSpPr>
        <p:grpSpPr>
          <a:xfrm rot="0">
            <a:off x="9727047" y="7887009"/>
            <a:ext cx="14647" cy="169715"/>
            <a:chOff x="0" y="0"/>
            <a:chExt cx="19529" cy="226287"/>
          </a:xfrm>
        </p:grpSpPr>
        <p:sp>
          <p:nvSpPr>
            <p:cNvPr name="Freeform 103" id="103"/>
            <p:cNvSpPr/>
            <p:nvPr/>
          </p:nvSpPr>
          <p:spPr>
            <a:xfrm flipH="false" flipV="false" rot="0">
              <a:off x="0" y="13081"/>
              <a:ext cx="26035" cy="182245"/>
            </a:xfrm>
            <a:custGeom>
              <a:avLst/>
              <a:gdLst/>
              <a:ahLst/>
              <a:cxnLst/>
              <a:rect r="r" b="b" t="t" l="l"/>
              <a:pathLst>
                <a:path h="182245" w="26035">
                  <a:moveTo>
                    <a:pt x="26035" y="52070"/>
                  </a:moveTo>
                  <a:lnTo>
                    <a:pt x="26035" y="78105"/>
                  </a:lnTo>
                  <a:lnTo>
                    <a:pt x="0" y="78105"/>
                  </a:lnTo>
                  <a:lnTo>
                    <a:pt x="0" y="52070"/>
                  </a:lnTo>
                  <a:close/>
                  <a:moveTo>
                    <a:pt x="0" y="104140"/>
                  </a:moveTo>
                  <a:lnTo>
                    <a:pt x="0" y="130175"/>
                  </a:lnTo>
                  <a:lnTo>
                    <a:pt x="0" y="104140"/>
                  </a:lnTo>
                  <a:close/>
                  <a:moveTo>
                    <a:pt x="0" y="156210"/>
                  </a:moveTo>
                  <a:lnTo>
                    <a:pt x="0" y="182245"/>
                  </a:lnTo>
                  <a:lnTo>
                    <a:pt x="0" y="156210"/>
                  </a:lnTo>
                  <a:close/>
                  <a:moveTo>
                    <a:pt x="0" y="0"/>
                  </a:moveTo>
                  <a:lnTo>
                    <a:pt x="0" y="26035"/>
                  </a:lnTo>
                  <a:lnTo>
                    <a:pt x="0" y="0"/>
                  </a:lnTo>
                  <a:close/>
                </a:path>
              </a:pathLst>
            </a:custGeom>
            <a:solidFill>
              <a:srgbClr val="9E9E9E"/>
            </a:solidFill>
          </p:spPr>
        </p:sp>
      </p:grpSp>
      <p:grpSp>
        <p:nvGrpSpPr>
          <p:cNvPr name="Group 104" id="104"/>
          <p:cNvGrpSpPr/>
          <p:nvPr/>
        </p:nvGrpSpPr>
        <p:grpSpPr>
          <a:xfrm rot="0">
            <a:off x="9452174" y="7898766"/>
            <a:ext cx="564394" cy="6669"/>
            <a:chOff x="0" y="0"/>
            <a:chExt cx="752525" cy="8892"/>
          </a:xfrm>
        </p:grpSpPr>
        <p:sp>
          <p:nvSpPr>
            <p:cNvPr name="Freeform 105" id="105"/>
            <p:cNvSpPr/>
            <p:nvPr/>
          </p:nvSpPr>
          <p:spPr>
            <a:xfrm flipH="false" flipV="false" rot="0">
              <a:off x="0" y="0"/>
              <a:ext cx="752525" cy="8892"/>
            </a:xfrm>
            <a:custGeom>
              <a:avLst/>
              <a:gdLst/>
              <a:ahLst/>
              <a:cxnLst/>
              <a:rect r="r" b="b" t="t" l="l"/>
              <a:pathLst>
                <a:path h="8892" w="752525">
                  <a:moveTo>
                    <a:pt x="0" y="0"/>
                  </a:moveTo>
                  <a:lnTo>
                    <a:pt x="752525" y="0"/>
                  </a:lnTo>
                  <a:lnTo>
                    <a:pt x="752525" y="8892"/>
                  </a:lnTo>
                  <a:lnTo>
                    <a:pt x="0" y="8892"/>
                  </a:lnTo>
                  <a:close/>
                </a:path>
              </a:pathLst>
            </a:custGeom>
            <a:solidFill>
              <a:srgbClr val="000000">
                <a:alpha val="0"/>
              </a:srgbClr>
            </a:solidFill>
          </p:spPr>
        </p:sp>
        <p:sp>
          <p:nvSpPr>
            <p:cNvPr name="TextBox 106" id="106"/>
            <p:cNvSpPr txBox="true"/>
            <p:nvPr/>
          </p:nvSpPr>
          <p:spPr>
            <a:xfrm>
              <a:off x="0" y="0"/>
              <a:ext cx="752525" cy="8892"/>
            </a:xfrm>
            <a:prstGeom prst="rect">
              <a:avLst/>
            </a:prstGeom>
          </p:spPr>
          <p:txBody>
            <a:bodyPr anchor="t" rtlCol="false" tIns="0" lIns="0" bIns="0" rIns="0"/>
            <a:lstStyle/>
            <a:p>
              <a:pPr algn="ctr">
                <a:lnSpc>
                  <a:spcPts val="54"/>
                </a:lnSpc>
              </a:pPr>
              <a:r>
                <a:rPr lang="en-US" sz="100" b="true">
                  <a:solidFill>
                    <a:srgbClr val="000000"/>
                  </a:solidFill>
                  <a:latin typeface="Calibri (MS) Bold"/>
                  <a:ea typeface="Calibri (MS) Bold"/>
                  <a:cs typeface="Calibri (MS) Bold"/>
                  <a:sym typeface="Calibri (MS) Bold"/>
                </a:rPr>
                <a:t>Staging</a:t>
              </a:r>
            </a:p>
          </p:txBody>
        </p:sp>
      </p:grpSp>
      <p:sp>
        <p:nvSpPr>
          <p:cNvPr name="Freeform 107" id="107"/>
          <p:cNvSpPr/>
          <p:nvPr/>
        </p:nvSpPr>
        <p:spPr>
          <a:xfrm flipH="false" flipV="false" rot="0">
            <a:off x="10471808" y="8049400"/>
            <a:ext cx="427572" cy="541887"/>
          </a:xfrm>
          <a:custGeom>
            <a:avLst/>
            <a:gdLst/>
            <a:ahLst/>
            <a:cxnLst/>
            <a:rect r="r" b="b" t="t" l="l"/>
            <a:pathLst>
              <a:path h="541887" w="427572">
                <a:moveTo>
                  <a:pt x="0" y="0"/>
                </a:moveTo>
                <a:lnTo>
                  <a:pt x="427572" y="0"/>
                </a:lnTo>
                <a:lnTo>
                  <a:pt x="427572" y="541887"/>
                </a:lnTo>
                <a:lnTo>
                  <a:pt x="0" y="541887"/>
                </a:lnTo>
                <a:lnTo>
                  <a:pt x="0" y="0"/>
                </a:lnTo>
                <a:close/>
              </a:path>
            </a:pathLst>
          </a:custGeom>
          <a:blipFill>
            <a:blip r:embed="rId10">
              <a:extLst>
                <a:ext uri="{96DAC541-7B7A-43D3-8B79-37D633B846F1}">
                  <asvg:svgBlip xmlns:asvg="http://schemas.microsoft.com/office/drawing/2016/SVG/main" r:embed="rId11"/>
                </a:ext>
              </a:extLst>
            </a:blip>
            <a:stretch>
              <a:fillRect l="-27" t="0" r="-27" b="0"/>
            </a:stretch>
          </a:blipFill>
        </p:spPr>
      </p:sp>
      <p:grpSp>
        <p:nvGrpSpPr>
          <p:cNvPr name="Group 108" id="108"/>
          <p:cNvGrpSpPr/>
          <p:nvPr/>
        </p:nvGrpSpPr>
        <p:grpSpPr>
          <a:xfrm rot="0">
            <a:off x="10254625" y="8606955"/>
            <a:ext cx="861939" cy="6669"/>
            <a:chOff x="0" y="0"/>
            <a:chExt cx="1149252" cy="8892"/>
          </a:xfrm>
        </p:grpSpPr>
        <p:sp>
          <p:nvSpPr>
            <p:cNvPr name="Freeform 109" id="109"/>
            <p:cNvSpPr/>
            <p:nvPr/>
          </p:nvSpPr>
          <p:spPr>
            <a:xfrm flipH="false" flipV="false" rot="0">
              <a:off x="0" y="0"/>
              <a:ext cx="1149252" cy="8892"/>
            </a:xfrm>
            <a:custGeom>
              <a:avLst/>
              <a:gdLst/>
              <a:ahLst/>
              <a:cxnLst/>
              <a:rect r="r" b="b" t="t" l="l"/>
              <a:pathLst>
                <a:path h="8892" w="1149252">
                  <a:moveTo>
                    <a:pt x="0" y="0"/>
                  </a:moveTo>
                  <a:lnTo>
                    <a:pt x="1149252" y="0"/>
                  </a:lnTo>
                  <a:lnTo>
                    <a:pt x="1149252" y="8892"/>
                  </a:lnTo>
                  <a:lnTo>
                    <a:pt x="0" y="8892"/>
                  </a:lnTo>
                  <a:close/>
                </a:path>
              </a:pathLst>
            </a:custGeom>
            <a:solidFill>
              <a:srgbClr val="000000">
                <a:alpha val="0"/>
              </a:srgbClr>
            </a:solidFill>
          </p:spPr>
        </p:sp>
        <p:sp>
          <p:nvSpPr>
            <p:cNvPr name="TextBox 110" id="110"/>
            <p:cNvSpPr txBox="true"/>
            <p:nvPr/>
          </p:nvSpPr>
          <p:spPr>
            <a:xfrm>
              <a:off x="0" y="0"/>
              <a:ext cx="1149252" cy="8892"/>
            </a:xfrm>
            <a:prstGeom prst="rect">
              <a:avLst/>
            </a:prstGeom>
          </p:spPr>
          <p:txBody>
            <a:bodyPr anchor="t" rtlCol="false" tIns="0" lIns="0" bIns="0" rIns="0"/>
            <a:lstStyle/>
            <a:p>
              <a:pPr algn="ctr">
                <a:lnSpc>
                  <a:spcPts val="54"/>
                </a:lnSpc>
              </a:pPr>
              <a:r>
                <a:rPr lang="en-US" sz="100" b="true">
                  <a:solidFill>
                    <a:srgbClr val="000000"/>
                  </a:solidFill>
                  <a:latin typeface="Calibri (MS) Bold"/>
                  <a:ea typeface="Calibri (MS) Bold"/>
                  <a:cs typeface="Calibri (MS) Bold"/>
                  <a:sym typeface="Calibri (MS) Bold"/>
                </a:rPr>
                <a:t>Data Warehouse</a:t>
              </a:r>
            </a:p>
          </p:txBody>
        </p:sp>
      </p:grpSp>
      <p:sp>
        <p:nvSpPr>
          <p:cNvPr name="Freeform 111" id="111"/>
          <p:cNvSpPr/>
          <p:nvPr/>
        </p:nvSpPr>
        <p:spPr>
          <a:xfrm flipH="false" flipV="false" rot="0">
            <a:off x="10471808" y="7352445"/>
            <a:ext cx="427572" cy="541887"/>
          </a:xfrm>
          <a:custGeom>
            <a:avLst/>
            <a:gdLst/>
            <a:ahLst/>
            <a:cxnLst/>
            <a:rect r="r" b="b" t="t" l="l"/>
            <a:pathLst>
              <a:path h="541887" w="427572">
                <a:moveTo>
                  <a:pt x="0" y="0"/>
                </a:moveTo>
                <a:lnTo>
                  <a:pt x="427572" y="0"/>
                </a:lnTo>
                <a:lnTo>
                  <a:pt x="427572" y="541887"/>
                </a:lnTo>
                <a:lnTo>
                  <a:pt x="0" y="541887"/>
                </a:lnTo>
                <a:lnTo>
                  <a:pt x="0" y="0"/>
                </a:lnTo>
                <a:close/>
              </a:path>
            </a:pathLst>
          </a:custGeom>
          <a:blipFill>
            <a:blip r:embed="rId10">
              <a:extLst>
                <a:ext uri="{96DAC541-7B7A-43D3-8B79-37D633B846F1}">
                  <asvg:svgBlip xmlns:asvg="http://schemas.microsoft.com/office/drawing/2016/SVG/main" r:embed="rId11"/>
                </a:ext>
              </a:extLst>
            </a:blip>
            <a:stretch>
              <a:fillRect l="-27" t="0" r="-27" b="0"/>
            </a:stretch>
          </a:blipFill>
        </p:spPr>
      </p:sp>
      <p:grpSp>
        <p:nvGrpSpPr>
          <p:cNvPr name="Group 112" id="112"/>
          <p:cNvGrpSpPr/>
          <p:nvPr/>
        </p:nvGrpSpPr>
        <p:grpSpPr>
          <a:xfrm rot="0">
            <a:off x="10254625" y="7898766"/>
            <a:ext cx="861939" cy="6669"/>
            <a:chOff x="0" y="0"/>
            <a:chExt cx="1149252" cy="8892"/>
          </a:xfrm>
        </p:grpSpPr>
        <p:sp>
          <p:nvSpPr>
            <p:cNvPr name="Freeform 113" id="113"/>
            <p:cNvSpPr/>
            <p:nvPr/>
          </p:nvSpPr>
          <p:spPr>
            <a:xfrm flipH="false" flipV="false" rot="0">
              <a:off x="0" y="0"/>
              <a:ext cx="1149252" cy="8892"/>
            </a:xfrm>
            <a:custGeom>
              <a:avLst/>
              <a:gdLst/>
              <a:ahLst/>
              <a:cxnLst/>
              <a:rect r="r" b="b" t="t" l="l"/>
              <a:pathLst>
                <a:path h="8892" w="1149252">
                  <a:moveTo>
                    <a:pt x="0" y="0"/>
                  </a:moveTo>
                  <a:lnTo>
                    <a:pt x="1149252" y="0"/>
                  </a:lnTo>
                  <a:lnTo>
                    <a:pt x="1149252" y="8892"/>
                  </a:lnTo>
                  <a:lnTo>
                    <a:pt x="0" y="8892"/>
                  </a:lnTo>
                  <a:close/>
                </a:path>
              </a:pathLst>
            </a:custGeom>
            <a:solidFill>
              <a:srgbClr val="000000">
                <a:alpha val="0"/>
              </a:srgbClr>
            </a:solidFill>
          </p:spPr>
        </p:sp>
        <p:sp>
          <p:nvSpPr>
            <p:cNvPr name="TextBox 114" id="114"/>
            <p:cNvSpPr txBox="true"/>
            <p:nvPr/>
          </p:nvSpPr>
          <p:spPr>
            <a:xfrm>
              <a:off x="0" y="0"/>
              <a:ext cx="1149252" cy="8892"/>
            </a:xfrm>
            <a:prstGeom prst="rect">
              <a:avLst/>
            </a:prstGeom>
          </p:spPr>
          <p:txBody>
            <a:bodyPr anchor="t" rtlCol="false" tIns="0" lIns="0" bIns="0" rIns="0"/>
            <a:lstStyle/>
            <a:p>
              <a:pPr algn="ctr">
                <a:lnSpc>
                  <a:spcPts val="54"/>
                </a:lnSpc>
              </a:pPr>
              <a:r>
                <a:rPr lang="en-US" sz="100" b="true">
                  <a:solidFill>
                    <a:srgbClr val="000000"/>
                  </a:solidFill>
                  <a:latin typeface="Calibri (MS) Bold"/>
                  <a:ea typeface="Calibri (MS) Bold"/>
                  <a:cs typeface="Calibri (MS) Bold"/>
                  <a:sym typeface="Calibri (MS) Bold"/>
                </a:rPr>
                <a:t>Data Mart</a:t>
              </a:r>
            </a:p>
          </p:txBody>
        </p:sp>
      </p:grpSp>
      <p:grpSp>
        <p:nvGrpSpPr>
          <p:cNvPr name="Group 115" id="115"/>
          <p:cNvGrpSpPr/>
          <p:nvPr/>
        </p:nvGrpSpPr>
        <p:grpSpPr>
          <a:xfrm rot="0">
            <a:off x="9940833" y="7616065"/>
            <a:ext cx="538299" cy="711602"/>
            <a:chOff x="0" y="0"/>
            <a:chExt cx="717732" cy="948803"/>
          </a:xfrm>
        </p:grpSpPr>
        <p:sp>
          <p:nvSpPr>
            <p:cNvPr name="Freeform 116" id="116"/>
            <p:cNvSpPr/>
            <p:nvPr/>
          </p:nvSpPr>
          <p:spPr>
            <a:xfrm flipH="false" flipV="false" rot="0">
              <a:off x="2667" y="5207"/>
              <a:ext cx="729488" cy="944880"/>
            </a:xfrm>
            <a:custGeom>
              <a:avLst/>
              <a:gdLst/>
              <a:ahLst/>
              <a:cxnLst/>
              <a:rect r="r" b="b" t="t" l="l"/>
              <a:pathLst>
                <a:path h="944880" w="729488">
                  <a:moveTo>
                    <a:pt x="31242" y="887603"/>
                  </a:moveTo>
                  <a:lnTo>
                    <a:pt x="46863" y="866775"/>
                  </a:lnTo>
                  <a:lnTo>
                    <a:pt x="67691" y="882396"/>
                  </a:lnTo>
                  <a:lnTo>
                    <a:pt x="52070" y="903224"/>
                  </a:lnTo>
                  <a:close/>
                  <a:moveTo>
                    <a:pt x="83312" y="861568"/>
                  </a:moveTo>
                  <a:lnTo>
                    <a:pt x="98933" y="840740"/>
                  </a:lnTo>
                  <a:lnTo>
                    <a:pt x="98933" y="840867"/>
                  </a:lnTo>
                  <a:lnTo>
                    <a:pt x="83312" y="861695"/>
                  </a:lnTo>
                  <a:close/>
                  <a:moveTo>
                    <a:pt x="93853" y="804418"/>
                  </a:moveTo>
                  <a:lnTo>
                    <a:pt x="109474" y="783590"/>
                  </a:lnTo>
                  <a:lnTo>
                    <a:pt x="130302" y="799211"/>
                  </a:lnTo>
                  <a:lnTo>
                    <a:pt x="114681" y="820039"/>
                  </a:lnTo>
                  <a:close/>
                  <a:moveTo>
                    <a:pt x="145923" y="778383"/>
                  </a:moveTo>
                  <a:lnTo>
                    <a:pt x="161544" y="757555"/>
                  </a:lnTo>
                  <a:lnTo>
                    <a:pt x="182372" y="773176"/>
                  </a:lnTo>
                  <a:lnTo>
                    <a:pt x="145923" y="778383"/>
                  </a:lnTo>
                  <a:close/>
                  <a:moveTo>
                    <a:pt x="177165" y="736727"/>
                  </a:moveTo>
                  <a:lnTo>
                    <a:pt x="192786" y="715899"/>
                  </a:lnTo>
                  <a:lnTo>
                    <a:pt x="213614" y="731520"/>
                  </a:lnTo>
                  <a:lnTo>
                    <a:pt x="197993" y="752348"/>
                  </a:lnTo>
                  <a:close/>
                  <a:moveTo>
                    <a:pt x="229235" y="710692"/>
                  </a:moveTo>
                  <a:lnTo>
                    <a:pt x="244856" y="689864"/>
                  </a:lnTo>
                  <a:lnTo>
                    <a:pt x="265684" y="705485"/>
                  </a:lnTo>
                  <a:lnTo>
                    <a:pt x="250063" y="726313"/>
                  </a:lnTo>
                  <a:close/>
                  <a:moveTo>
                    <a:pt x="281305" y="684657"/>
                  </a:moveTo>
                  <a:lnTo>
                    <a:pt x="296926" y="663829"/>
                  </a:lnTo>
                  <a:lnTo>
                    <a:pt x="317754" y="679450"/>
                  </a:lnTo>
                  <a:lnTo>
                    <a:pt x="302133" y="700278"/>
                  </a:lnTo>
                  <a:close/>
                  <a:moveTo>
                    <a:pt x="333375" y="658622"/>
                  </a:moveTo>
                  <a:lnTo>
                    <a:pt x="348996" y="637794"/>
                  </a:lnTo>
                  <a:lnTo>
                    <a:pt x="369824" y="653415"/>
                  </a:lnTo>
                  <a:lnTo>
                    <a:pt x="354203" y="674243"/>
                  </a:lnTo>
                  <a:close/>
                  <a:moveTo>
                    <a:pt x="385445" y="632587"/>
                  </a:moveTo>
                  <a:lnTo>
                    <a:pt x="401066" y="611759"/>
                  </a:lnTo>
                  <a:lnTo>
                    <a:pt x="421894" y="627380"/>
                  </a:lnTo>
                  <a:lnTo>
                    <a:pt x="406273" y="648208"/>
                  </a:lnTo>
                  <a:close/>
                  <a:moveTo>
                    <a:pt x="437515" y="606552"/>
                  </a:moveTo>
                  <a:lnTo>
                    <a:pt x="453136" y="585724"/>
                  </a:lnTo>
                  <a:lnTo>
                    <a:pt x="473964" y="601345"/>
                  </a:lnTo>
                  <a:lnTo>
                    <a:pt x="458343" y="622173"/>
                  </a:lnTo>
                  <a:close/>
                  <a:moveTo>
                    <a:pt x="489585" y="580517"/>
                  </a:moveTo>
                  <a:lnTo>
                    <a:pt x="505206" y="559689"/>
                  </a:lnTo>
                  <a:lnTo>
                    <a:pt x="526034" y="575310"/>
                  </a:lnTo>
                  <a:lnTo>
                    <a:pt x="510413" y="596138"/>
                  </a:lnTo>
                  <a:close/>
                  <a:moveTo>
                    <a:pt x="541655" y="554482"/>
                  </a:moveTo>
                  <a:lnTo>
                    <a:pt x="391033" y="408813"/>
                  </a:lnTo>
                  <a:lnTo>
                    <a:pt x="411861" y="424434"/>
                  </a:lnTo>
                  <a:lnTo>
                    <a:pt x="396240" y="445262"/>
                  </a:lnTo>
                  <a:close/>
                  <a:moveTo>
                    <a:pt x="427482" y="403606"/>
                  </a:moveTo>
                  <a:lnTo>
                    <a:pt x="443103" y="382778"/>
                  </a:lnTo>
                  <a:lnTo>
                    <a:pt x="463931" y="398399"/>
                  </a:lnTo>
                  <a:lnTo>
                    <a:pt x="448310" y="419227"/>
                  </a:lnTo>
                  <a:close/>
                  <a:moveTo>
                    <a:pt x="479552" y="377571"/>
                  </a:moveTo>
                  <a:lnTo>
                    <a:pt x="495173" y="356743"/>
                  </a:lnTo>
                  <a:lnTo>
                    <a:pt x="516001" y="372364"/>
                  </a:lnTo>
                  <a:lnTo>
                    <a:pt x="500380" y="393192"/>
                  </a:lnTo>
                  <a:close/>
                  <a:moveTo>
                    <a:pt x="531622" y="351536"/>
                  </a:moveTo>
                  <a:lnTo>
                    <a:pt x="547243" y="330708"/>
                  </a:lnTo>
                  <a:lnTo>
                    <a:pt x="505587" y="299593"/>
                  </a:lnTo>
                  <a:lnTo>
                    <a:pt x="489966" y="320421"/>
                  </a:lnTo>
                  <a:close/>
                  <a:moveTo>
                    <a:pt x="521208" y="278765"/>
                  </a:moveTo>
                  <a:lnTo>
                    <a:pt x="536829" y="257937"/>
                  </a:lnTo>
                  <a:lnTo>
                    <a:pt x="557657" y="273558"/>
                  </a:lnTo>
                  <a:lnTo>
                    <a:pt x="542036" y="294386"/>
                  </a:lnTo>
                  <a:close/>
                  <a:moveTo>
                    <a:pt x="573278" y="252730"/>
                  </a:moveTo>
                  <a:lnTo>
                    <a:pt x="588899" y="231902"/>
                  </a:lnTo>
                  <a:lnTo>
                    <a:pt x="609727" y="247523"/>
                  </a:lnTo>
                  <a:lnTo>
                    <a:pt x="594106" y="268351"/>
                  </a:lnTo>
                  <a:close/>
                  <a:moveTo>
                    <a:pt x="625348" y="226695"/>
                  </a:moveTo>
                  <a:lnTo>
                    <a:pt x="640969" y="205867"/>
                  </a:lnTo>
                  <a:lnTo>
                    <a:pt x="661797" y="221488"/>
                  </a:lnTo>
                  <a:lnTo>
                    <a:pt x="646176" y="242316"/>
                  </a:lnTo>
                  <a:close/>
                  <a:moveTo>
                    <a:pt x="677418" y="200660"/>
                  </a:moveTo>
                  <a:lnTo>
                    <a:pt x="693039" y="179832"/>
                  </a:lnTo>
                  <a:lnTo>
                    <a:pt x="713867" y="195453"/>
                  </a:lnTo>
                  <a:lnTo>
                    <a:pt x="698246" y="216281"/>
                  </a:lnTo>
                  <a:close/>
                  <a:moveTo>
                    <a:pt x="729488" y="174625"/>
                  </a:moveTo>
                  <a:lnTo>
                    <a:pt x="641223" y="75692"/>
                  </a:lnTo>
                  <a:lnTo>
                    <a:pt x="662051" y="91313"/>
                  </a:lnTo>
                  <a:lnTo>
                    <a:pt x="646430" y="112141"/>
                  </a:lnTo>
                  <a:close/>
                  <a:moveTo>
                    <a:pt x="677672" y="70485"/>
                  </a:moveTo>
                  <a:lnTo>
                    <a:pt x="672465" y="34163"/>
                  </a:lnTo>
                  <a:lnTo>
                    <a:pt x="693293" y="49784"/>
                  </a:lnTo>
                  <a:lnTo>
                    <a:pt x="677672" y="70612"/>
                  </a:lnTo>
                  <a:close/>
                  <a:moveTo>
                    <a:pt x="688213" y="13335"/>
                  </a:moveTo>
                  <a:lnTo>
                    <a:pt x="698119" y="0"/>
                  </a:lnTo>
                  <a:lnTo>
                    <a:pt x="718947" y="15621"/>
                  </a:lnTo>
                  <a:lnTo>
                    <a:pt x="708914" y="28956"/>
                  </a:lnTo>
                  <a:close/>
                  <a:moveTo>
                    <a:pt x="0" y="929259"/>
                  </a:moveTo>
                  <a:lnTo>
                    <a:pt x="15621" y="908431"/>
                  </a:lnTo>
                  <a:lnTo>
                    <a:pt x="36449" y="924052"/>
                  </a:lnTo>
                  <a:lnTo>
                    <a:pt x="20828" y="944880"/>
                  </a:lnTo>
                  <a:close/>
                </a:path>
              </a:pathLst>
            </a:custGeom>
            <a:solidFill>
              <a:srgbClr val="9E9E9E"/>
            </a:solidFill>
          </p:spPr>
        </p:sp>
      </p:grpSp>
      <p:grpSp>
        <p:nvGrpSpPr>
          <p:cNvPr name="Group 117" id="117"/>
          <p:cNvGrpSpPr/>
          <p:nvPr/>
        </p:nvGrpSpPr>
        <p:grpSpPr>
          <a:xfrm rot="0">
            <a:off x="10892057" y="7616065"/>
            <a:ext cx="14647" cy="711602"/>
            <a:chOff x="0" y="0"/>
            <a:chExt cx="19529" cy="948803"/>
          </a:xfrm>
        </p:grpSpPr>
        <p:sp>
          <p:nvSpPr>
            <p:cNvPr name="Freeform 118" id="118"/>
            <p:cNvSpPr/>
            <p:nvPr/>
          </p:nvSpPr>
          <p:spPr>
            <a:xfrm flipH="false" flipV="false" rot="0">
              <a:off x="0" y="30988"/>
              <a:ext cx="26035" cy="911352"/>
            </a:xfrm>
            <a:custGeom>
              <a:avLst/>
              <a:gdLst/>
              <a:ahLst/>
              <a:cxnLst/>
              <a:rect r="r" b="b" t="t" l="l"/>
              <a:pathLst>
                <a:path h="911352" w="26035">
                  <a:moveTo>
                    <a:pt x="0" y="859282"/>
                  </a:moveTo>
                  <a:lnTo>
                    <a:pt x="0" y="833247"/>
                  </a:lnTo>
                  <a:lnTo>
                    <a:pt x="26035" y="833247"/>
                  </a:lnTo>
                  <a:lnTo>
                    <a:pt x="26035" y="859282"/>
                  </a:lnTo>
                  <a:close/>
                  <a:moveTo>
                    <a:pt x="0" y="807212"/>
                  </a:moveTo>
                  <a:lnTo>
                    <a:pt x="0" y="781050"/>
                  </a:lnTo>
                  <a:lnTo>
                    <a:pt x="26035" y="781050"/>
                  </a:lnTo>
                  <a:lnTo>
                    <a:pt x="26035" y="807212"/>
                  </a:lnTo>
                  <a:close/>
                  <a:moveTo>
                    <a:pt x="26035" y="755142"/>
                  </a:moveTo>
                  <a:lnTo>
                    <a:pt x="26035" y="728980"/>
                  </a:lnTo>
                  <a:lnTo>
                    <a:pt x="26035" y="755015"/>
                  </a:lnTo>
                  <a:close/>
                  <a:moveTo>
                    <a:pt x="26035" y="702945"/>
                  </a:moveTo>
                  <a:lnTo>
                    <a:pt x="26035" y="676910"/>
                  </a:lnTo>
                  <a:lnTo>
                    <a:pt x="26035" y="702945"/>
                  </a:lnTo>
                  <a:close/>
                  <a:moveTo>
                    <a:pt x="26035" y="650875"/>
                  </a:moveTo>
                  <a:lnTo>
                    <a:pt x="26035" y="624840"/>
                  </a:lnTo>
                  <a:lnTo>
                    <a:pt x="26035" y="650875"/>
                  </a:lnTo>
                  <a:close/>
                  <a:moveTo>
                    <a:pt x="26035" y="598805"/>
                  </a:moveTo>
                  <a:lnTo>
                    <a:pt x="26035" y="572770"/>
                  </a:lnTo>
                  <a:lnTo>
                    <a:pt x="26035" y="598805"/>
                  </a:lnTo>
                  <a:close/>
                  <a:moveTo>
                    <a:pt x="26035" y="546735"/>
                  </a:moveTo>
                  <a:lnTo>
                    <a:pt x="26035" y="520700"/>
                  </a:lnTo>
                  <a:lnTo>
                    <a:pt x="26035" y="546735"/>
                  </a:lnTo>
                  <a:close/>
                  <a:moveTo>
                    <a:pt x="26035" y="494665"/>
                  </a:moveTo>
                  <a:lnTo>
                    <a:pt x="26035" y="468630"/>
                  </a:lnTo>
                  <a:lnTo>
                    <a:pt x="26035" y="494665"/>
                  </a:lnTo>
                  <a:close/>
                  <a:moveTo>
                    <a:pt x="26035" y="442595"/>
                  </a:moveTo>
                  <a:lnTo>
                    <a:pt x="26035" y="416560"/>
                  </a:lnTo>
                  <a:lnTo>
                    <a:pt x="26035" y="442595"/>
                  </a:lnTo>
                  <a:close/>
                  <a:moveTo>
                    <a:pt x="26035" y="390525"/>
                  </a:moveTo>
                  <a:lnTo>
                    <a:pt x="26035" y="364490"/>
                  </a:lnTo>
                  <a:lnTo>
                    <a:pt x="26035" y="390525"/>
                  </a:lnTo>
                  <a:close/>
                  <a:moveTo>
                    <a:pt x="26035" y="338455"/>
                  </a:moveTo>
                  <a:lnTo>
                    <a:pt x="26035" y="312420"/>
                  </a:lnTo>
                  <a:lnTo>
                    <a:pt x="26035" y="338455"/>
                  </a:lnTo>
                  <a:close/>
                  <a:moveTo>
                    <a:pt x="26035" y="286385"/>
                  </a:moveTo>
                  <a:lnTo>
                    <a:pt x="26035" y="260350"/>
                  </a:lnTo>
                  <a:lnTo>
                    <a:pt x="26035" y="286385"/>
                  </a:lnTo>
                  <a:close/>
                  <a:moveTo>
                    <a:pt x="26035" y="234315"/>
                  </a:moveTo>
                  <a:lnTo>
                    <a:pt x="26035" y="208280"/>
                  </a:lnTo>
                  <a:lnTo>
                    <a:pt x="26035" y="234315"/>
                  </a:lnTo>
                  <a:close/>
                  <a:moveTo>
                    <a:pt x="26035" y="182245"/>
                  </a:moveTo>
                  <a:lnTo>
                    <a:pt x="26035" y="156210"/>
                  </a:lnTo>
                  <a:lnTo>
                    <a:pt x="26035" y="182245"/>
                  </a:lnTo>
                  <a:close/>
                  <a:moveTo>
                    <a:pt x="26035" y="130175"/>
                  </a:moveTo>
                  <a:lnTo>
                    <a:pt x="26035" y="104140"/>
                  </a:lnTo>
                  <a:lnTo>
                    <a:pt x="26035" y="130175"/>
                  </a:lnTo>
                  <a:close/>
                  <a:moveTo>
                    <a:pt x="26035" y="78105"/>
                  </a:moveTo>
                  <a:lnTo>
                    <a:pt x="26035" y="52070"/>
                  </a:lnTo>
                  <a:lnTo>
                    <a:pt x="26035" y="78105"/>
                  </a:lnTo>
                  <a:close/>
                  <a:moveTo>
                    <a:pt x="26035" y="26035"/>
                  </a:moveTo>
                  <a:lnTo>
                    <a:pt x="26035" y="0"/>
                  </a:lnTo>
                  <a:lnTo>
                    <a:pt x="26035" y="26035"/>
                  </a:lnTo>
                  <a:close/>
                  <a:moveTo>
                    <a:pt x="0" y="911352"/>
                  </a:moveTo>
                  <a:lnTo>
                    <a:pt x="0" y="885317"/>
                  </a:lnTo>
                  <a:lnTo>
                    <a:pt x="26035" y="885317"/>
                  </a:lnTo>
                  <a:lnTo>
                    <a:pt x="26035" y="911352"/>
                  </a:lnTo>
                  <a:close/>
                </a:path>
              </a:pathLst>
            </a:custGeom>
            <a:solidFill>
              <a:srgbClr val="9E9E9E"/>
            </a:solidFill>
          </p:spPr>
        </p:sp>
      </p:grpSp>
      <p:grpSp>
        <p:nvGrpSpPr>
          <p:cNvPr name="Group 119" id="119"/>
          <p:cNvGrpSpPr/>
          <p:nvPr/>
        </p:nvGrpSpPr>
        <p:grpSpPr>
          <a:xfrm rot="0">
            <a:off x="9940833" y="8313021"/>
            <a:ext cx="538299" cy="14647"/>
            <a:chOff x="0" y="0"/>
            <a:chExt cx="717732" cy="19529"/>
          </a:xfrm>
        </p:grpSpPr>
        <p:sp>
          <p:nvSpPr>
            <p:cNvPr name="Freeform 120" id="120"/>
            <p:cNvSpPr/>
            <p:nvPr/>
          </p:nvSpPr>
          <p:spPr>
            <a:xfrm flipH="false" flipV="false" rot="0">
              <a:off x="13081" y="0"/>
              <a:ext cx="698119" cy="26035"/>
            </a:xfrm>
            <a:custGeom>
              <a:avLst/>
              <a:gdLst/>
              <a:ahLst/>
              <a:cxnLst/>
              <a:rect r="r" b="b" t="t" l="l"/>
              <a:pathLst>
                <a:path h="26035" w="698119">
                  <a:moveTo>
                    <a:pt x="52070" y="0"/>
                  </a:moveTo>
                  <a:lnTo>
                    <a:pt x="78105" y="0"/>
                  </a:lnTo>
                  <a:lnTo>
                    <a:pt x="78105" y="26035"/>
                  </a:lnTo>
                  <a:lnTo>
                    <a:pt x="52070" y="26035"/>
                  </a:lnTo>
                  <a:close/>
                  <a:moveTo>
                    <a:pt x="104140" y="26035"/>
                  </a:moveTo>
                  <a:lnTo>
                    <a:pt x="130175" y="26035"/>
                  </a:lnTo>
                  <a:lnTo>
                    <a:pt x="104140" y="26035"/>
                  </a:lnTo>
                  <a:close/>
                  <a:moveTo>
                    <a:pt x="156210" y="26035"/>
                  </a:moveTo>
                  <a:lnTo>
                    <a:pt x="182245" y="26035"/>
                  </a:lnTo>
                  <a:lnTo>
                    <a:pt x="156210" y="26035"/>
                  </a:lnTo>
                  <a:close/>
                  <a:moveTo>
                    <a:pt x="208280" y="26035"/>
                  </a:moveTo>
                  <a:lnTo>
                    <a:pt x="234315" y="26035"/>
                  </a:lnTo>
                  <a:lnTo>
                    <a:pt x="208280" y="26035"/>
                  </a:lnTo>
                  <a:close/>
                  <a:moveTo>
                    <a:pt x="260350" y="26035"/>
                  </a:moveTo>
                  <a:lnTo>
                    <a:pt x="286385" y="26035"/>
                  </a:lnTo>
                  <a:lnTo>
                    <a:pt x="260350" y="26035"/>
                  </a:lnTo>
                  <a:close/>
                  <a:moveTo>
                    <a:pt x="312420" y="26035"/>
                  </a:moveTo>
                  <a:lnTo>
                    <a:pt x="338455" y="26035"/>
                  </a:lnTo>
                  <a:lnTo>
                    <a:pt x="312420" y="26035"/>
                  </a:lnTo>
                  <a:close/>
                  <a:moveTo>
                    <a:pt x="364490" y="26035"/>
                  </a:moveTo>
                  <a:lnTo>
                    <a:pt x="390525" y="26035"/>
                  </a:lnTo>
                  <a:lnTo>
                    <a:pt x="364490" y="26035"/>
                  </a:lnTo>
                  <a:close/>
                  <a:moveTo>
                    <a:pt x="416560" y="26035"/>
                  </a:moveTo>
                  <a:lnTo>
                    <a:pt x="442595" y="26035"/>
                  </a:lnTo>
                  <a:lnTo>
                    <a:pt x="416560" y="26035"/>
                  </a:lnTo>
                  <a:close/>
                  <a:moveTo>
                    <a:pt x="468630" y="26035"/>
                  </a:moveTo>
                  <a:lnTo>
                    <a:pt x="494665" y="26035"/>
                  </a:lnTo>
                  <a:lnTo>
                    <a:pt x="468630" y="26035"/>
                  </a:lnTo>
                  <a:close/>
                  <a:moveTo>
                    <a:pt x="520700" y="26035"/>
                  </a:moveTo>
                  <a:lnTo>
                    <a:pt x="546735" y="26035"/>
                  </a:lnTo>
                  <a:lnTo>
                    <a:pt x="520700" y="26035"/>
                  </a:lnTo>
                  <a:close/>
                  <a:moveTo>
                    <a:pt x="572770" y="26035"/>
                  </a:moveTo>
                  <a:lnTo>
                    <a:pt x="598805" y="26035"/>
                  </a:lnTo>
                  <a:lnTo>
                    <a:pt x="572770" y="26035"/>
                  </a:lnTo>
                  <a:close/>
                  <a:moveTo>
                    <a:pt x="624840" y="26035"/>
                  </a:moveTo>
                  <a:lnTo>
                    <a:pt x="650875" y="26035"/>
                  </a:lnTo>
                  <a:lnTo>
                    <a:pt x="624840" y="26035"/>
                  </a:lnTo>
                  <a:close/>
                  <a:moveTo>
                    <a:pt x="676910" y="26035"/>
                  </a:moveTo>
                  <a:lnTo>
                    <a:pt x="698119" y="26035"/>
                  </a:lnTo>
                  <a:lnTo>
                    <a:pt x="676910" y="26035"/>
                  </a:lnTo>
                  <a:close/>
                  <a:moveTo>
                    <a:pt x="0" y="0"/>
                  </a:moveTo>
                  <a:lnTo>
                    <a:pt x="26035" y="0"/>
                  </a:lnTo>
                  <a:lnTo>
                    <a:pt x="26035" y="26035"/>
                  </a:lnTo>
                  <a:lnTo>
                    <a:pt x="0" y="26035"/>
                  </a:lnTo>
                  <a:close/>
                </a:path>
              </a:pathLst>
            </a:custGeom>
            <a:solidFill>
              <a:srgbClr val="9E9E9E"/>
            </a:solidFill>
          </p:spPr>
        </p:sp>
      </p:grpSp>
      <p:grpSp>
        <p:nvGrpSpPr>
          <p:cNvPr name="Group 121" id="121"/>
          <p:cNvGrpSpPr/>
          <p:nvPr/>
        </p:nvGrpSpPr>
        <p:grpSpPr>
          <a:xfrm rot="0">
            <a:off x="10670688" y="5878796"/>
            <a:ext cx="38100" cy="1461652"/>
            <a:chOff x="0" y="0"/>
            <a:chExt cx="50800" cy="1948869"/>
          </a:xfrm>
        </p:grpSpPr>
        <p:sp>
          <p:nvSpPr>
            <p:cNvPr name="Freeform 122" id="122"/>
            <p:cNvSpPr/>
            <p:nvPr/>
          </p:nvSpPr>
          <p:spPr>
            <a:xfrm flipH="false" flipV="false" rot="0">
              <a:off x="0" y="43815"/>
              <a:ext cx="50800" cy="1879600"/>
            </a:xfrm>
            <a:custGeom>
              <a:avLst/>
              <a:gdLst/>
              <a:ahLst/>
              <a:cxnLst/>
              <a:rect r="r" b="b" t="t" l="l"/>
              <a:pathLst>
                <a:path h="1879600" w="50800">
                  <a:moveTo>
                    <a:pt x="0" y="1778000"/>
                  </a:moveTo>
                  <a:lnTo>
                    <a:pt x="0" y="1727200"/>
                  </a:lnTo>
                  <a:lnTo>
                    <a:pt x="50800" y="1727200"/>
                  </a:lnTo>
                  <a:lnTo>
                    <a:pt x="50800" y="1778000"/>
                  </a:lnTo>
                  <a:close/>
                  <a:moveTo>
                    <a:pt x="50800" y="1676400"/>
                  </a:moveTo>
                  <a:lnTo>
                    <a:pt x="50800" y="1625600"/>
                  </a:lnTo>
                  <a:lnTo>
                    <a:pt x="50800" y="1676400"/>
                  </a:lnTo>
                  <a:close/>
                  <a:moveTo>
                    <a:pt x="50800" y="1574800"/>
                  </a:moveTo>
                  <a:lnTo>
                    <a:pt x="50800" y="1524000"/>
                  </a:lnTo>
                  <a:lnTo>
                    <a:pt x="50800" y="1574800"/>
                  </a:lnTo>
                  <a:close/>
                  <a:moveTo>
                    <a:pt x="50800" y="1473200"/>
                  </a:moveTo>
                  <a:lnTo>
                    <a:pt x="50800" y="1422400"/>
                  </a:lnTo>
                  <a:lnTo>
                    <a:pt x="50800" y="1473200"/>
                  </a:lnTo>
                  <a:close/>
                  <a:moveTo>
                    <a:pt x="50800" y="1371600"/>
                  </a:moveTo>
                  <a:lnTo>
                    <a:pt x="50800" y="1320800"/>
                  </a:lnTo>
                  <a:lnTo>
                    <a:pt x="50800" y="1371600"/>
                  </a:lnTo>
                  <a:close/>
                  <a:moveTo>
                    <a:pt x="50800" y="1270000"/>
                  </a:moveTo>
                  <a:lnTo>
                    <a:pt x="50800" y="1219200"/>
                  </a:lnTo>
                  <a:lnTo>
                    <a:pt x="50800" y="1270000"/>
                  </a:lnTo>
                  <a:close/>
                  <a:moveTo>
                    <a:pt x="50800" y="1168400"/>
                  </a:moveTo>
                  <a:lnTo>
                    <a:pt x="50800" y="1117600"/>
                  </a:lnTo>
                  <a:lnTo>
                    <a:pt x="50800" y="1168400"/>
                  </a:lnTo>
                  <a:close/>
                  <a:moveTo>
                    <a:pt x="50800" y="1066800"/>
                  </a:moveTo>
                  <a:lnTo>
                    <a:pt x="50800" y="1016000"/>
                  </a:lnTo>
                  <a:lnTo>
                    <a:pt x="50800" y="1066800"/>
                  </a:lnTo>
                  <a:close/>
                  <a:moveTo>
                    <a:pt x="50800" y="965200"/>
                  </a:moveTo>
                  <a:lnTo>
                    <a:pt x="50800" y="914400"/>
                  </a:lnTo>
                  <a:lnTo>
                    <a:pt x="50800" y="965200"/>
                  </a:lnTo>
                  <a:close/>
                  <a:moveTo>
                    <a:pt x="50800" y="863600"/>
                  </a:moveTo>
                  <a:lnTo>
                    <a:pt x="50800" y="812800"/>
                  </a:lnTo>
                  <a:lnTo>
                    <a:pt x="50800" y="863600"/>
                  </a:lnTo>
                  <a:close/>
                  <a:moveTo>
                    <a:pt x="50800" y="762000"/>
                  </a:moveTo>
                  <a:lnTo>
                    <a:pt x="50800" y="711200"/>
                  </a:lnTo>
                  <a:lnTo>
                    <a:pt x="50800" y="762000"/>
                  </a:lnTo>
                  <a:close/>
                  <a:moveTo>
                    <a:pt x="50800" y="660400"/>
                  </a:moveTo>
                  <a:lnTo>
                    <a:pt x="50800" y="609600"/>
                  </a:lnTo>
                  <a:lnTo>
                    <a:pt x="50800" y="660400"/>
                  </a:lnTo>
                  <a:close/>
                  <a:moveTo>
                    <a:pt x="50800" y="558800"/>
                  </a:moveTo>
                  <a:lnTo>
                    <a:pt x="50800" y="508000"/>
                  </a:lnTo>
                  <a:lnTo>
                    <a:pt x="50800" y="558800"/>
                  </a:lnTo>
                  <a:close/>
                  <a:moveTo>
                    <a:pt x="50800" y="457200"/>
                  </a:moveTo>
                  <a:lnTo>
                    <a:pt x="50800" y="406400"/>
                  </a:lnTo>
                  <a:lnTo>
                    <a:pt x="50800" y="457200"/>
                  </a:lnTo>
                  <a:close/>
                  <a:moveTo>
                    <a:pt x="50800" y="355600"/>
                  </a:moveTo>
                  <a:lnTo>
                    <a:pt x="50800" y="304800"/>
                  </a:lnTo>
                  <a:lnTo>
                    <a:pt x="50800" y="355600"/>
                  </a:lnTo>
                  <a:close/>
                  <a:moveTo>
                    <a:pt x="50800" y="254000"/>
                  </a:moveTo>
                  <a:lnTo>
                    <a:pt x="50800" y="203200"/>
                  </a:lnTo>
                  <a:lnTo>
                    <a:pt x="50800" y="254000"/>
                  </a:lnTo>
                  <a:close/>
                  <a:moveTo>
                    <a:pt x="50800" y="152400"/>
                  </a:moveTo>
                  <a:lnTo>
                    <a:pt x="50800" y="101600"/>
                  </a:lnTo>
                  <a:lnTo>
                    <a:pt x="50800" y="152400"/>
                  </a:lnTo>
                  <a:close/>
                  <a:moveTo>
                    <a:pt x="50800" y="50800"/>
                  </a:moveTo>
                  <a:lnTo>
                    <a:pt x="50800" y="0"/>
                  </a:lnTo>
                  <a:lnTo>
                    <a:pt x="50800" y="50800"/>
                  </a:lnTo>
                  <a:close/>
                  <a:moveTo>
                    <a:pt x="50800" y="1879600"/>
                  </a:moveTo>
                  <a:lnTo>
                    <a:pt x="50800" y="1828800"/>
                  </a:lnTo>
                  <a:lnTo>
                    <a:pt x="50800" y="1879600"/>
                  </a:lnTo>
                  <a:close/>
                </a:path>
              </a:pathLst>
            </a:custGeom>
            <a:solidFill>
              <a:srgbClr val="9E9E9E"/>
            </a:solidFill>
          </p:spPr>
        </p:sp>
      </p:grpSp>
      <p:grpSp>
        <p:nvGrpSpPr>
          <p:cNvPr name="Group 123" id="123"/>
          <p:cNvGrpSpPr/>
          <p:nvPr/>
        </p:nvGrpSpPr>
        <p:grpSpPr>
          <a:xfrm rot="0">
            <a:off x="7182460" y="6924390"/>
            <a:ext cx="1468153" cy="304800"/>
            <a:chOff x="0" y="0"/>
            <a:chExt cx="1957537" cy="406400"/>
          </a:xfrm>
        </p:grpSpPr>
        <p:sp>
          <p:nvSpPr>
            <p:cNvPr name="Freeform 124" id="124"/>
            <p:cNvSpPr/>
            <p:nvPr/>
          </p:nvSpPr>
          <p:spPr>
            <a:xfrm flipH="false" flipV="false" rot="0">
              <a:off x="0" y="0"/>
              <a:ext cx="1957537" cy="406400"/>
            </a:xfrm>
            <a:custGeom>
              <a:avLst/>
              <a:gdLst/>
              <a:ahLst/>
              <a:cxnLst/>
              <a:rect r="r" b="b" t="t" l="l"/>
              <a:pathLst>
                <a:path h="406400" w="1957537">
                  <a:moveTo>
                    <a:pt x="0" y="0"/>
                  </a:moveTo>
                  <a:lnTo>
                    <a:pt x="1957537" y="0"/>
                  </a:lnTo>
                  <a:lnTo>
                    <a:pt x="1957537" y="406400"/>
                  </a:lnTo>
                  <a:lnTo>
                    <a:pt x="0" y="406400"/>
                  </a:lnTo>
                  <a:close/>
                </a:path>
              </a:pathLst>
            </a:custGeom>
            <a:solidFill>
              <a:srgbClr val="000000">
                <a:alpha val="0"/>
              </a:srgbClr>
            </a:solidFill>
          </p:spPr>
        </p:sp>
        <p:sp>
          <p:nvSpPr>
            <p:cNvPr name="TextBox 125" id="125"/>
            <p:cNvSpPr txBox="true"/>
            <p:nvPr/>
          </p:nvSpPr>
          <p:spPr>
            <a:xfrm>
              <a:off x="0" y="-38100"/>
              <a:ext cx="1957537" cy="444500"/>
            </a:xfrm>
            <a:prstGeom prst="rect">
              <a:avLst/>
            </a:prstGeom>
          </p:spPr>
          <p:txBody>
            <a:bodyPr anchor="t" rtlCol="false" tIns="0" lIns="0" bIns="0" rIns="0"/>
            <a:lstStyle/>
            <a:p>
              <a:pPr algn="ctr">
                <a:lnSpc>
                  <a:spcPts val="2160"/>
                </a:lnSpc>
              </a:pPr>
              <a:r>
                <a:rPr lang="en-US" sz="1800" b="true">
                  <a:solidFill>
                    <a:srgbClr val="000000"/>
                  </a:solidFill>
                  <a:latin typeface="Arial Bold"/>
                  <a:ea typeface="Arial Bold"/>
                  <a:cs typeface="Arial Bold"/>
                  <a:sym typeface="Arial Bold"/>
                </a:rPr>
                <a:t>빅데이터</a:t>
              </a:r>
            </a:p>
          </p:txBody>
        </p:sp>
      </p:grpSp>
      <p:grpSp>
        <p:nvGrpSpPr>
          <p:cNvPr name="Group 126" id="126"/>
          <p:cNvGrpSpPr/>
          <p:nvPr/>
        </p:nvGrpSpPr>
        <p:grpSpPr>
          <a:xfrm rot="0">
            <a:off x="3590693" y="3450392"/>
            <a:ext cx="1644419" cy="594902"/>
            <a:chOff x="0" y="0"/>
            <a:chExt cx="2192559" cy="793203"/>
          </a:xfrm>
        </p:grpSpPr>
        <p:sp>
          <p:nvSpPr>
            <p:cNvPr name="Freeform 127" id="127"/>
            <p:cNvSpPr/>
            <p:nvPr/>
          </p:nvSpPr>
          <p:spPr>
            <a:xfrm flipH="false" flipV="false" rot="0">
              <a:off x="0" y="0"/>
              <a:ext cx="2192528" cy="793242"/>
            </a:xfrm>
            <a:custGeom>
              <a:avLst/>
              <a:gdLst/>
              <a:ahLst/>
              <a:cxnLst/>
              <a:rect r="r" b="b" t="t" l="l"/>
              <a:pathLst>
                <a:path h="793242" w="2192528">
                  <a:moveTo>
                    <a:pt x="0" y="0"/>
                  </a:moveTo>
                  <a:lnTo>
                    <a:pt x="2192528" y="0"/>
                  </a:lnTo>
                  <a:lnTo>
                    <a:pt x="2192528" y="793242"/>
                  </a:lnTo>
                  <a:lnTo>
                    <a:pt x="0" y="793242"/>
                  </a:lnTo>
                  <a:close/>
                </a:path>
              </a:pathLst>
            </a:custGeom>
            <a:solidFill>
              <a:srgbClr val="5E76ED"/>
            </a:solidFill>
          </p:spPr>
        </p:sp>
      </p:grpSp>
      <p:grpSp>
        <p:nvGrpSpPr>
          <p:cNvPr name="Group 128" id="128"/>
          <p:cNvGrpSpPr/>
          <p:nvPr/>
        </p:nvGrpSpPr>
        <p:grpSpPr>
          <a:xfrm rot="0">
            <a:off x="3590693" y="3417511"/>
            <a:ext cx="1644419" cy="627783"/>
            <a:chOff x="0" y="0"/>
            <a:chExt cx="2192559" cy="837044"/>
          </a:xfrm>
        </p:grpSpPr>
        <p:sp>
          <p:nvSpPr>
            <p:cNvPr name="Freeform 129" id="129"/>
            <p:cNvSpPr/>
            <p:nvPr/>
          </p:nvSpPr>
          <p:spPr>
            <a:xfrm flipH="false" flipV="false" rot="0">
              <a:off x="0" y="0"/>
              <a:ext cx="2192559" cy="837044"/>
            </a:xfrm>
            <a:custGeom>
              <a:avLst/>
              <a:gdLst/>
              <a:ahLst/>
              <a:cxnLst/>
              <a:rect r="r" b="b" t="t" l="l"/>
              <a:pathLst>
                <a:path h="837044" w="2192559">
                  <a:moveTo>
                    <a:pt x="0" y="0"/>
                  </a:moveTo>
                  <a:lnTo>
                    <a:pt x="2192559" y="0"/>
                  </a:lnTo>
                  <a:lnTo>
                    <a:pt x="2192559" y="837044"/>
                  </a:lnTo>
                  <a:lnTo>
                    <a:pt x="0" y="837044"/>
                  </a:lnTo>
                  <a:close/>
                </a:path>
              </a:pathLst>
            </a:custGeom>
            <a:solidFill>
              <a:srgbClr val="000000">
                <a:alpha val="0"/>
              </a:srgbClr>
            </a:solidFill>
          </p:spPr>
        </p:sp>
        <p:sp>
          <p:nvSpPr>
            <p:cNvPr name="TextBox 130" id="130"/>
            <p:cNvSpPr txBox="true"/>
            <p:nvPr/>
          </p:nvSpPr>
          <p:spPr>
            <a:xfrm>
              <a:off x="0" y="-38100"/>
              <a:ext cx="2192559" cy="875144"/>
            </a:xfrm>
            <a:prstGeom prst="rect">
              <a:avLst/>
            </a:prstGeom>
          </p:spPr>
          <p:txBody>
            <a:bodyPr anchor="ctr" rtlCol="false" tIns="0" lIns="0" bIns="0" rIns="0"/>
            <a:lstStyle/>
            <a:p>
              <a:pPr algn="ctr">
                <a:lnSpc>
                  <a:spcPts val="2279"/>
                </a:lnSpc>
              </a:pPr>
              <a:r>
                <a:rPr lang="en-US" sz="1899" b="true">
                  <a:solidFill>
                    <a:srgbClr val="FFFFFF"/>
                  </a:solidFill>
                  <a:latin typeface="Arial Bold"/>
                  <a:ea typeface="Arial Bold"/>
                  <a:cs typeface="Arial Bold"/>
                  <a:sym typeface="Arial Bold"/>
                </a:rPr>
                <a:t>원천 시스템</a:t>
              </a:r>
            </a:p>
          </p:txBody>
        </p:sp>
      </p:grpSp>
      <p:grpSp>
        <p:nvGrpSpPr>
          <p:cNvPr name="Group 131" id="131"/>
          <p:cNvGrpSpPr/>
          <p:nvPr/>
        </p:nvGrpSpPr>
        <p:grpSpPr>
          <a:xfrm rot="0">
            <a:off x="5753269" y="3450392"/>
            <a:ext cx="10285073" cy="594902"/>
            <a:chOff x="0" y="0"/>
            <a:chExt cx="13713431" cy="793203"/>
          </a:xfrm>
        </p:grpSpPr>
        <p:sp>
          <p:nvSpPr>
            <p:cNvPr name="Freeform 132" id="132"/>
            <p:cNvSpPr/>
            <p:nvPr/>
          </p:nvSpPr>
          <p:spPr>
            <a:xfrm flipH="false" flipV="false" rot="0">
              <a:off x="0" y="0"/>
              <a:ext cx="13713461" cy="793242"/>
            </a:xfrm>
            <a:custGeom>
              <a:avLst/>
              <a:gdLst/>
              <a:ahLst/>
              <a:cxnLst/>
              <a:rect r="r" b="b" t="t" l="l"/>
              <a:pathLst>
                <a:path h="793242" w="13713461">
                  <a:moveTo>
                    <a:pt x="0" y="0"/>
                  </a:moveTo>
                  <a:lnTo>
                    <a:pt x="13713461" y="0"/>
                  </a:lnTo>
                  <a:lnTo>
                    <a:pt x="13713461" y="793242"/>
                  </a:lnTo>
                  <a:lnTo>
                    <a:pt x="0" y="793242"/>
                  </a:lnTo>
                  <a:close/>
                </a:path>
              </a:pathLst>
            </a:custGeom>
            <a:solidFill>
              <a:srgbClr val="5E76ED"/>
            </a:solidFill>
          </p:spPr>
        </p:sp>
      </p:grpSp>
      <p:grpSp>
        <p:nvGrpSpPr>
          <p:cNvPr name="Group 133" id="133"/>
          <p:cNvGrpSpPr/>
          <p:nvPr/>
        </p:nvGrpSpPr>
        <p:grpSpPr>
          <a:xfrm rot="0">
            <a:off x="5753269" y="3450392"/>
            <a:ext cx="10285073" cy="594902"/>
            <a:chOff x="0" y="0"/>
            <a:chExt cx="13713431" cy="793203"/>
          </a:xfrm>
        </p:grpSpPr>
        <p:sp>
          <p:nvSpPr>
            <p:cNvPr name="Freeform 134" id="134"/>
            <p:cNvSpPr/>
            <p:nvPr/>
          </p:nvSpPr>
          <p:spPr>
            <a:xfrm flipH="false" flipV="false" rot="0">
              <a:off x="0" y="0"/>
              <a:ext cx="13713431" cy="793203"/>
            </a:xfrm>
            <a:custGeom>
              <a:avLst/>
              <a:gdLst/>
              <a:ahLst/>
              <a:cxnLst/>
              <a:rect r="r" b="b" t="t" l="l"/>
              <a:pathLst>
                <a:path h="793203" w="13713431">
                  <a:moveTo>
                    <a:pt x="0" y="0"/>
                  </a:moveTo>
                  <a:lnTo>
                    <a:pt x="13713431" y="0"/>
                  </a:lnTo>
                  <a:lnTo>
                    <a:pt x="13713431" y="793203"/>
                  </a:lnTo>
                  <a:lnTo>
                    <a:pt x="0" y="793203"/>
                  </a:lnTo>
                  <a:close/>
                </a:path>
              </a:pathLst>
            </a:custGeom>
            <a:solidFill>
              <a:srgbClr val="000000">
                <a:alpha val="0"/>
              </a:srgbClr>
            </a:solidFill>
          </p:spPr>
        </p:sp>
        <p:sp>
          <p:nvSpPr>
            <p:cNvPr name="TextBox 135" id="135"/>
            <p:cNvSpPr txBox="true"/>
            <p:nvPr/>
          </p:nvSpPr>
          <p:spPr>
            <a:xfrm>
              <a:off x="0" y="-38100"/>
              <a:ext cx="13713431" cy="831303"/>
            </a:xfrm>
            <a:prstGeom prst="rect">
              <a:avLst/>
            </a:prstGeom>
          </p:spPr>
          <p:txBody>
            <a:bodyPr anchor="ctr" rtlCol="false" tIns="0" lIns="0" bIns="0" rIns="0"/>
            <a:lstStyle/>
            <a:p>
              <a:pPr algn="ctr">
                <a:lnSpc>
                  <a:spcPts val="2279"/>
                </a:lnSpc>
              </a:pPr>
              <a:r>
                <a:rPr lang="en-US" sz="1899" b="true">
                  <a:solidFill>
                    <a:srgbClr val="FFFFFF"/>
                  </a:solidFill>
                  <a:latin typeface="Arial Bold"/>
                  <a:ea typeface="Arial Bold"/>
                  <a:cs typeface="Arial Bold"/>
                  <a:sym typeface="Arial Bold"/>
                </a:rPr>
                <a:t>Data Mesh Platform</a:t>
              </a:r>
            </a:p>
          </p:txBody>
        </p:sp>
      </p:grpSp>
      <p:grpSp>
        <p:nvGrpSpPr>
          <p:cNvPr name="Group 136" id="136"/>
          <p:cNvGrpSpPr/>
          <p:nvPr/>
        </p:nvGrpSpPr>
        <p:grpSpPr>
          <a:xfrm rot="0">
            <a:off x="1028700" y="978979"/>
            <a:ext cx="3557205" cy="395196"/>
            <a:chOff x="0" y="0"/>
            <a:chExt cx="4742940" cy="526928"/>
          </a:xfrm>
        </p:grpSpPr>
        <p:sp>
          <p:nvSpPr>
            <p:cNvPr name="Freeform 137" id="137"/>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138" id="138"/>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139" id="139"/>
          <p:cNvGrpSpPr/>
          <p:nvPr/>
        </p:nvGrpSpPr>
        <p:grpSpPr>
          <a:xfrm rot="0">
            <a:off x="1028700" y="1374175"/>
            <a:ext cx="7789185" cy="955113"/>
            <a:chOff x="0" y="0"/>
            <a:chExt cx="10385580" cy="1273484"/>
          </a:xfrm>
        </p:grpSpPr>
        <p:sp>
          <p:nvSpPr>
            <p:cNvPr name="Freeform 140" id="140"/>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141" id="141"/>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분석계 데이터 아키텍쳐 3</a:t>
              </a:r>
            </a:p>
          </p:txBody>
        </p:sp>
      </p:grpSp>
      <p:grpSp>
        <p:nvGrpSpPr>
          <p:cNvPr name="Group 142" id="142"/>
          <p:cNvGrpSpPr/>
          <p:nvPr/>
        </p:nvGrpSpPr>
        <p:grpSpPr>
          <a:xfrm rot="0">
            <a:off x="1047750" y="2329288"/>
            <a:ext cx="12847663" cy="871451"/>
            <a:chOff x="0" y="0"/>
            <a:chExt cx="17130218" cy="1161935"/>
          </a:xfrm>
        </p:grpSpPr>
        <p:sp>
          <p:nvSpPr>
            <p:cNvPr name="Freeform 143" id="143"/>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144" id="144"/>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Data Mesh</a:t>
              </a:r>
            </a:p>
            <a:p>
              <a:pPr algn="l">
                <a:lnSpc>
                  <a:spcPts val="3802"/>
                </a:lnSpc>
              </a:pPr>
            </a:p>
          </p:txBody>
        </p:sp>
      </p:grpSp>
      <p:grpSp>
        <p:nvGrpSpPr>
          <p:cNvPr name="Group 145" id="145"/>
          <p:cNvGrpSpPr/>
          <p:nvPr/>
        </p:nvGrpSpPr>
        <p:grpSpPr>
          <a:xfrm rot="0">
            <a:off x="338696" y="209742"/>
            <a:ext cx="18054079" cy="115550"/>
            <a:chOff x="0" y="0"/>
            <a:chExt cx="4754984" cy="30433"/>
          </a:xfrm>
        </p:grpSpPr>
        <p:sp>
          <p:nvSpPr>
            <p:cNvPr name="Freeform 146" id="146"/>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47" id="147"/>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045"/>
            <a:ext cx="16700500" cy="6274279"/>
            <a:chOff x="0" y="0"/>
            <a:chExt cx="22267333" cy="8365705"/>
          </a:xfrm>
        </p:grpSpPr>
        <p:sp>
          <p:nvSpPr>
            <p:cNvPr name="Freeform 3" id="3"/>
            <p:cNvSpPr/>
            <p:nvPr/>
          </p:nvSpPr>
          <p:spPr>
            <a:xfrm flipH="false" flipV="false" rot="0">
              <a:off x="0" y="0"/>
              <a:ext cx="22267290" cy="8365705"/>
            </a:xfrm>
            <a:custGeom>
              <a:avLst/>
              <a:gdLst/>
              <a:ahLst/>
              <a:cxnLst/>
              <a:rect r="r" b="b" t="t" l="l"/>
              <a:pathLst>
                <a:path h="8365705" w="22267290">
                  <a:moveTo>
                    <a:pt x="635000" y="0"/>
                  </a:moveTo>
                  <a:lnTo>
                    <a:pt x="21632290" y="0"/>
                  </a:lnTo>
                  <a:cubicBezTo>
                    <a:pt x="21982992" y="0"/>
                    <a:pt x="22267290" y="284299"/>
                    <a:pt x="22267290" y="635000"/>
                  </a:cubicBezTo>
                  <a:lnTo>
                    <a:pt x="22267290" y="7730705"/>
                  </a:lnTo>
                  <a:cubicBezTo>
                    <a:pt x="22267290" y="7899117"/>
                    <a:pt x="22200389" y="8060632"/>
                    <a:pt x="22081303" y="8179718"/>
                  </a:cubicBezTo>
                  <a:cubicBezTo>
                    <a:pt x="21962218" y="8298804"/>
                    <a:pt x="21800703" y="8365705"/>
                    <a:pt x="21632290" y="8365705"/>
                  </a:cubicBezTo>
                  <a:lnTo>
                    <a:pt x="635000" y="8365705"/>
                  </a:lnTo>
                  <a:cubicBezTo>
                    <a:pt x="284299" y="8365705"/>
                    <a:pt x="0" y="8081406"/>
                    <a:pt x="0" y="7730705"/>
                  </a:cubicBezTo>
                  <a:lnTo>
                    <a:pt x="0" y="635000"/>
                  </a:lnTo>
                  <a:cubicBezTo>
                    <a:pt x="0" y="284299"/>
                    <a:pt x="284299" y="0"/>
                    <a:pt x="635000" y="0"/>
                  </a:cubicBezTo>
                  <a:close/>
                </a:path>
              </a:pathLst>
            </a:custGeom>
            <a:blipFill>
              <a:blip r:embed="rId3"/>
              <a:stretch>
                <a:fillRect l="0" t="-19502" r="0" b="-19502"/>
              </a:stretch>
            </a:blipFill>
          </p:spPr>
        </p:sp>
      </p:grpSp>
      <p:grpSp>
        <p:nvGrpSpPr>
          <p:cNvPr name="Group 4" id="4"/>
          <p:cNvGrpSpPr/>
          <p:nvPr/>
        </p:nvGrpSpPr>
        <p:grpSpPr>
          <a:xfrm rot="0">
            <a:off x="2679833" y="3931861"/>
            <a:ext cx="7763742" cy="4551910"/>
            <a:chOff x="0" y="0"/>
            <a:chExt cx="10351656" cy="6069213"/>
          </a:xfrm>
        </p:grpSpPr>
        <p:sp>
          <p:nvSpPr>
            <p:cNvPr name="Freeform 5" id="5"/>
            <p:cNvSpPr/>
            <p:nvPr/>
          </p:nvSpPr>
          <p:spPr>
            <a:xfrm flipH="false" flipV="false" rot="0">
              <a:off x="0" y="0"/>
              <a:ext cx="10351643" cy="6069203"/>
            </a:xfrm>
            <a:custGeom>
              <a:avLst/>
              <a:gdLst/>
              <a:ahLst/>
              <a:cxnLst/>
              <a:rect r="r" b="b" t="t" l="l"/>
              <a:pathLst>
                <a:path h="6069203" w="10351643">
                  <a:moveTo>
                    <a:pt x="0" y="0"/>
                  </a:moveTo>
                  <a:lnTo>
                    <a:pt x="10351643" y="0"/>
                  </a:lnTo>
                  <a:lnTo>
                    <a:pt x="10351643" y="6069203"/>
                  </a:lnTo>
                  <a:lnTo>
                    <a:pt x="0" y="6069203"/>
                  </a:lnTo>
                  <a:lnTo>
                    <a:pt x="0" y="0"/>
                  </a:lnTo>
                  <a:close/>
                </a:path>
              </a:pathLst>
            </a:custGeom>
            <a:blipFill>
              <a:blip r:embed="rId4"/>
              <a:stretch>
                <a:fillRect l="-1994" t="0" r="-1994" b="0"/>
              </a:stretch>
            </a:blipFill>
          </p:spPr>
        </p:sp>
      </p:grpSp>
      <p:grpSp>
        <p:nvGrpSpPr>
          <p:cNvPr name="Group 6" id="6"/>
          <p:cNvGrpSpPr/>
          <p:nvPr/>
        </p:nvGrpSpPr>
        <p:grpSpPr>
          <a:xfrm rot="0">
            <a:off x="10738847" y="4142219"/>
            <a:ext cx="6305147" cy="4169278"/>
            <a:chOff x="0" y="0"/>
            <a:chExt cx="8406863" cy="5559037"/>
          </a:xfrm>
        </p:grpSpPr>
        <p:sp>
          <p:nvSpPr>
            <p:cNvPr name="Freeform 7" id="7"/>
            <p:cNvSpPr/>
            <p:nvPr/>
          </p:nvSpPr>
          <p:spPr>
            <a:xfrm flipH="false" flipV="false" rot="0">
              <a:off x="0" y="0"/>
              <a:ext cx="8406892" cy="5559044"/>
            </a:xfrm>
            <a:custGeom>
              <a:avLst/>
              <a:gdLst/>
              <a:ahLst/>
              <a:cxnLst/>
              <a:rect r="r" b="b" t="t" l="l"/>
              <a:pathLst>
                <a:path h="5559044" w="8406892">
                  <a:moveTo>
                    <a:pt x="0" y="0"/>
                  </a:moveTo>
                  <a:lnTo>
                    <a:pt x="8406892" y="0"/>
                  </a:lnTo>
                  <a:lnTo>
                    <a:pt x="8406892" y="5559044"/>
                  </a:lnTo>
                  <a:lnTo>
                    <a:pt x="0" y="5559044"/>
                  </a:lnTo>
                  <a:lnTo>
                    <a:pt x="0" y="0"/>
                  </a:lnTo>
                  <a:close/>
                </a:path>
              </a:pathLst>
            </a:custGeom>
            <a:blipFill>
              <a:blip r:embed="rId5"/>
              <a:stretch>
                <a:fillRect l="0" t="-81" r="0" b="-80"/>
              </a:stretch>
            </a:blipFill>
          </p:spPr>
        </p:sp>
      </p:grpSp>
      <p:grpSp>
        <p:nvGrpSpPr>
          <p:cNvPr name="Group 8" id="8"/>
          <p:cNvGrpSpPr/>
          <p:nvPr/>
        </p:nvGrpSpPr>
        <p:grpSpPr>
          <a:xfrm rot="0">
            <a:off x="1028700" y="978979"/>
            <a:ext cx="3557205" cy="395196"/>
            <a:chOff x="0" y="0"/>
            <a:chExt cx="4742940" cy="526928"/>
          </a:xfrm>
        </p:grpSpPr>
        <p:sp>
          <p:nvSpPr>
            <p:cNvPr name="Freeform 9" id="9"/>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10" id="10"/>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11" id="11"/>
          <p:cNvGrpSpPr/>
          <p:nvPr/>
        </p:nvGrpSpPr>
        <p:grpSpPr>
          <a:xfrm rot="0">
            <a:off x="1028700" y="1374175"/>
            <a:ext cx="10924591" cy="955113"/>
            <a:chOff x="0" y="0"/>
            <a:chExt cx="14566121" cy="1273484"/>
          </a:xfrm>
        </p:grpSpPr>
        <p:sp>
          <p:nvSpPr>
            <p:cNvPr name="Freeform 12" id="12"/>
            <p:cNvSpPr/>
            <p:nvPr/>
          </p:nvSpPr>
          <p:spPr>
            <a:xfrm flipH="false" flipV="false" rot="0">
              <a:off x="0" y="0"/>
              <a:ext cx="14566122" cy="1273484"/>
            </a:xfrm>
            <a:custGeom>
              <a:avLst/>
              <a:gdLst/>
              <a:ahLst/>
              <a:cxnLst/>
              <a:rect r="r" b="b" t="t" l="l"/>
              <a:pathLst>
                <a:path h="1273484" w="14566122">
                  <a:moveTo>
                    <a:pt x="0" y="0"/>
                  </a:moveTo>
                  <a:lnTo>
                    <a:pt x="14566122" y="0"/>
                  </a:lnTo>
                  <a:lnTo>
                    <a:pt x="14566122" y="1273484"/>
                  </a:lnTo>
                  <a:lnTo>
                    <a:pt x="0" y="1273484"/>
                  </a:lnTo>
                  <a:close/>
                </a:path>
              </a:pathLst>
            </a:custGeom>
            <a:solidFill>
              <a:srgbClr val="000000">
                <a:alpha val="0"/>
              </a:srgbClr>
            </a:solidFill>
          </p:spPr>
        </p:sp>
        <p:sp>
          <p:nvSpPr>
            <p:cNvPr name="TextBox 13" id="13"/>
            <p:cNvSpPr txBox="true"/>
            <p:nvPr/>
          </p:nvSpPr>
          <p:spPr>
            <a:xfrm>
              <a:off x="0" y="-47625"/>
              <a:ext cx="14566121"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Data Mesh vs Data Fabric</a:t>
              </a:r>
            </a:p>
          </p:txBody>
        </p:sp>
      </p:grpSp>
      <p:grpSp>
        <p:nvGrpSpPr>
          <p:cNvPr name="Group 14" id="14"/>
          <p:cNvGrpSpPr/>
          <p:nvPr/>
        </p:nvGrpSpPr>
        <p:grpSpPr>
          <a:xfrm rot="0">
            <a:off x="329171" y="209742"/>
            <a:ext cx="18054079" cy="115550"/>
            <a:chOff x="0" y="0"/>
            <a:chExt cx="4754984" cy="30433"/>
          </a:xfrm>
        </p:grpSpPr>
        <p:sp>
          <p:nvSpPr>
            <p:cNvPr name="Freeform 15" id="15"/>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6" id="16"/>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045"/>
            <a:ext cx="16700500" cy="6274279"/>
            <a:chOff x="0" y="0"/>
            <a:chExt cx="22267333" cy="8365705"/>
          </a:xfrm>
        </p:grpSpPr>
        <p:sp>
          <p:nvSpPr>
            <p:cNvPr name="Freeform 3" id="3"/>
            <p:cNvSpPr/>
            <p:nvPr/>
          </p:nvSpPr>
          <p:spPr>
            <a:xfrm flipH="false" flipV="false" rot="0">
              <a:off x="0" y="0"/>
              <a:ext cx="22267290" cy="8365705"/>
            </a:xfrm>
            <a:custGeom>
              <a:avLst/>
              <a:gdLst/>
              <a:ahLst/>
              <a:cxnLst/>
              <a:rect r="r" b="b" t="t" l="l"/>
              <a:pathLst>
                <a:path h="8365705" w="22267290">
                  <a:moveTo>
                    <a:pt x="635000" y="0"/>
                  </a:moveTo>
                  <a:lnTo>
                    <a:pt x="21632290" y="0"/>
                  </a:lnTo>
                  <a:cubicBezTo>
                    <a:pt x="21982992" y="0"/>
                    <a:pt x="22267290" y="284299"/>
                    <a:pt x="22267290" y="635000"/>
                  </a:cubicBezTo>
                  <a:lnTo>
                    <a:pt x="22267290" y="7730705"/>
                  </a:lnTo>
                  <a:cubicBezTo>
                    <a:pt x="22267290" y="7899117"/>
                    <a:pt x="22200389" y="8060632"/>
                    <a:pt x="22081303" y="8179718"/>
                  </a:cubicBezTo>
                  <a:cubicBezTo>
                    <a:pt x="21962218" y="8298804"/>
                    <a:pt x="21800703" y="8365705"/>
                    <a:pt x="21632290" y="8365705"/>
                  </a:cubicBezTo>
                  <a:lnTo>
                    <a:pt x="635000" y="8365705"/>
                  </a:lnTo>
                  <a:cubicBezTo>
                    <a:pt x="284299" y="8365705"/>
                    <a:pt x="0" y="8081406"/>
                    <a:pt x="0" y="7730705"/>
                  </a:cubicBezTo>
                  <a:lnTo>
                    <a:pt x="0" y="635000"/>
                  </a:lnTo>
                  <a:cubicBezTo>
                    <a:pt x="0" y="284299"/>
                    <a:pt x="284299" y="0"/>
                    <a:pt x="635000" y="0"/>
                  </a:cubicBezTo>
                  <a:close/>
                </a:path>
              </a:pathLst>
            </a:custGeom>
            <a:blipFill>
              <a:blip r:embed="rId3"/>
              <a:stretch>
                <a:fillRect l="0" t="-19502" r="0" b="-19502"/>
              </a:stretch>
            </a:blipFill>
          </p:spPr>
        </p:sp>
      </p:grpSp>
      <p:grpSp>
        <p:nvGrpSpPr>
          <p:cNvPr name="Group 4" id="4"/>
          <p:cNvGrpSpPr/>
          <p:nvPr/>
        </p:nvGrpSpPr>
        <p:grpSpPr>
          <a:xfrm rot="0">
            <a:off x="3073606" y="4033448"/>
            <a:ext cx="3905669" cy="3182066"/>
            <a:chOff x="0" y="0"/>
            <a:chExt cx="5207559" cy="4242755"/>
          </a:xfrm>
        </p:grpSpPr>
        <p:sp>
          <p:nvSpPr>
            <p:cNvPr name="Freeform 5" id="5"/>
            <p:cNvSpPr/>
            <p:nvPr/>
          </p:nvSpPr>
          <p:spPr>
            <a:xfrm flipH="false" flipV="false" rot="0">
              <a:off x="0" y="0"/>
              <a:ext cx="5207508" cy="4242816"/>
            </a:xfrm>
            <a:custGeom>
              <a:avLst/>
              <a:gdLst/>
              <a:ahLst/>
              <a:cxnLst/>
              <a:rect r="r" b="b" t="t" l="l"/>
              <a:pathLst>
                <a:path h="4242816" w="5207508">
                  <a:moveTo>
                    <a:pt x="0" y="0"/>
                  </a:moveTo>
                  <a:lnTo>
                    <a:pt x="5207508" y="0"/>
                  </a:lnTo>
                  <a:lnTo>
                    <a:pt x="5207508" y="4242816"/>
                  </a:lnTo>
                  <a:lnTo>
                    <a:pt x="0" y="4242816"/>
                  </a:lnTo>
                  <a:lnTo>
                    <a:pt x="0" y="0"/>
                  </a:lnTo>
                  <a:close/>
                </a:path>
              </a:pathLst>
            </a:custGeom>
            <a:blipFill>
              <a:blip r:embed="rId4"/>
              <a:stretch>
                <a:fillRect l="0" t="-4864" r="0" b="-4863"/>
              </a:stretch>
            </a:blipFill>
          </p:spPr>
        </p:sp>
      </p:grpSp>
      <p:grpSp>
        <p:nvGrpSpPr>
          <p:cNvPr name="Group 6" id="6"/>
          <p:cNvGrpSpPr/>
          <p:nvPr/>
        </p:nvGrpSpPr>
        <p:grpSpPr>
          <a:xfrm rot="0">
            <a:off x="7380446" y="4027427"/>
            <a:ext cx="4139090" cy="3265291"/>
            <a:chOff x="0" y="0"/>
            <a:chExt cx="5518787" cy="4353721"/>
          </a:xfrm>
        </p:grpSpPr>
        <p:sp>
          <p:nvSpPr>
            <p:cNvPr name="Freeform 7" id="7"/>
            <p:cNvSpPr/>
            <p:nvPr/>
          </p:nvSpPr>
          <p:spPr>
            <a:xfrm flipH="false" flipV="false" rot="0">
              <a:off x="0" y="0"/>
              <a:ext cx="5518785" cy="4353687"/>
            </a:xfrm>
            <a:custGeom>
              <a:avLst/>
              <a:gdLst/>
              <a:ahLst/>
              <a:cxnLst/>
              <a:rect r="r" b="b" t="t" l="l"/>
              <a:pathLst>
                <a:path h="4353687" w="5518785">
                  <a:moveTo>
                    <a:pt x="0" y="0"/>
                  </a:moveTo>
                  <a:lnTo>
                    <a:pt x="5518785" y="0"/>
                  </a:lnTo>
                  <a:lnTo>
                    <a:pt x="5518785" y="4353687"/>
                  </a:lnTo>
                  <a:lnTo>
                    <a:pt x="0" y="4353687"/>
                  </a:lnTo>
                  <a:lnTo>
                    <a:pt x="0" y="0"/>
                  </a:lnTo>
                  <a:close/>
                </a:path>
              </a:pathLst>
            </a:custGeom>
            <a:blipFill>
              <a:blip r:embed="rId5"/>
              <a:stretch>
                <a:fillRect l="0" t="-3950" r="0" b="-3951"/>
              </a:stretch>
            </a:blipFill>
          </p:spPr>
        </p:sp>
      </p:grpSp>
      <p:grpSp>
        <p:nvGrpSpPr>
          <p:cNvPr name="Group 8" id="8"/>
          <p:cNvGrpSpPr/>
          <p:nvPr/>
        </p:nvGrpSpPr>
        <p:grpSpPr>
          <a:xfrm rot="0">
            <a:off x="11908895" y="4026583"/>
            <a:ext cx="4847159" cy="3231440"/>
            <a:chOff x="0" y="0"/>
            <a:chExt cx="6462879" cy="4308587"/>
          </a:xfrm>
        </p:grpSpPr>
        <p:sp>
          <p:nvSpPr>
            <p:cNvPr name="Freeform 9" id="9"/>
            <p:cNvSpPr/>
            <p:nvPr/>
          </p:nvSpPr>
          <p:spPr>
            <a:xfrm flipH="false" flipV="false" rot="0">
              <a:off x="0" y="0"/>
              <a:ext cx="6462903" cy="4308602"/>
            </a:xfrm>
            <a:custGeom>
              <a:avLst/>
              <a:gdLst/>
              <a:ahLst/>
              <a:cxnLst/>
              <a:rect r="r" b="b" t="t" l="l"/>
              <a:pathLst>
                <a:path h="4308602" w="6462903">
                  <a:moveTo>
                    <a:pt x="0" y="0"/>
                  </a:moveTo>
                  <a:lnTo>
                    <a:pt x="6462903" y="0"/>
                  </a:lnTo>
                  <a:lnTo>
                    <a:pt x="6462903" y="4308602"/>
                  </a:lnTo>
                  <a:lnTo>
                    <a:pt x="0" y="4308602"/>
                  </a:lnTo>
                  <a:lnTo>
                    <a:pt x="0" y="0"/>
                  </a:lnTo>
                  <a:close/>
                </a:path>
              </a:pathLst>
            </a:custGeom>
            <a:blipFill>
              <a:blip r:embed="rId6"/>
              <a:stretch>
                <a:fillRect l="0" t="0" r="0" b="0"/>
              </a:stretch>
            </a:blipFill>
          </p:spPr>
        </p:sp>
      </p:grpSp>
      <p:grpSp>
        <p:nvGrpSpPr>
          <p:cNvPr name="Group 10" id="10"/>
          <p:cNvGrpSpPr/>
          <p:nvPr/>
        </p:nvGrpSpPr>
        <p:grpSpPr>
          <a:xfrm rot="0">
            <a:off x="4026316" y="7678163"/>
            <a:ext cx="2000250" cy="447675"/>
            <a:chOff x="0" y="0"/>
            <a:chExt cx="2667000" cy="596900"/>
          </a:xfrm>
        </p:grpSpPr>
        <p:sp>
          <p:nvSpPr>
            <p:cNvPr name="Freeform 11" id="11"/>
            <p:cNvSpPr/>
            <p:nvPr/>
          </p:nvSpPr>
          <p:spPr>
            <a:xfrm flipH="false" flipV="false" rot="0">
              <a:off x="0" y="0"/>
              <a:ext cx="2667000" cy="596900"/>
            </a:xfrm>
            <a:custGeom>
              <a:avLst/>
              <a:gdLst/>
              <a:ahLst/>
              <a:cxnLst/>
              <a:rect r="r" b="b" t="t" l="l"/>
              <a:pathLst>
                <a:path h="596900" w="2667000">
                  <a:moveTo>
                    <a:pt x="0" y="0"/>
                  </a:moveTo>
                  <a:lnTo>
                    <a:pt x="2667000" y="0"/>
                  </a:lnTo>
                  <a:lnTo>
                    <a:pt x="2667000" y="596900"/>
                  </a:lnTo>
                  <a:lnTo>
                    <a:pt x="0" y="596900"/>
                  </a:lnTo>
                  <a:close/>
                </a:path>
              </a:pathLst>
            </a:custGeom>
            <a:solidFill>
              <a:srgbClr val="000000">
                <a:alpha val="0"/>
              </a:srgbClr>
            </a:solidFill>
          </p:spPr>
        </p:sp>
        <p:sp>
          <p:nvSpPr>
            <p:cNvPr name="TextBox 12" id="12"/>
            <p:cNvSpPr txBox="true"/>
            <p:nvPr/>
          </p:nvSpPr>
          <p:spPr>
            <a:xfrm>
              <a:off x="0" y="-57150"/>
              <a:ext cx="2667000" cy="654050"/>
            </a:xfrm>
            <a:prstGeom prst="rect">
              <a:avLst/>
            </a:prstGeom>
          </p:spPr>
          <p:txBody>
            <a:bodyPr anchor="t" rtlCol="false" tIns="0" lIns="0" bIns="0" rIns="0"/>
            <a:lstStyle/>
            <a:p>
              <a:pPr algn="ctr">
                <a:lnSpc>
                  <a:spcPts val="3119"/>
                </a:lnSpc>
              </a:pPr>
              <a:r>
                <a:rPr lang="en-US" sz="2599" b="true">
                  <a:solidFill>
                    <a:srgbClr val="000000"/>
                  </a:solidFill>
                  <a:latin typeface="Arial Bold"/>
                  <a:ea typeface="Arial Bold"/>
                  <a:cs typeface="Arial Bold"/>
                  <a:sym typeface="Arial Bold"/>
                </a:rPr>
                <a:t>Star Schema</a:t>
              </a:r>
            </a:p>
          </p:txBody>
        </p:sp>
      </p:grpSp>
      <p:grpSp>
        <p:nvGrpSpPr>
          <p:cNvPr name="Group 13" id="13"/>
          <p:cNvGrpSpPr/>
          <p:nvPr/>
        </p:nvGrpSpPr>
        <p:grpSpPr>
          <a:xfrm rot="0">
            <a:off x="7954446" y="7678163"/>
            <a:ext cx="2991088" cy="447675"/>
            <a:chOff x="0" y="0"/>
            <a:chExt cx="3988117" cy="596900"/>
          </a:xfrm>
        </p:grpSpPr>
        <p:sp>
          <p:nvSpPr>
            <p:cNvPr name="Freeform 14" id="14"/>
            <p:cNvSpPr/>
            <p:nvPr/>
          </p:nvSpPr>
          <p:spPr>
            <a:xfrm flipH="false" flipV="false" rot="0">
              <a:off x="0" y="0"/>
              <a:ext cx="3988117" cy="596900"/>
            </a:xfrm>
            <a:custGeom>
              <a:avLst/>
              <a:gdLst/>
              <a:ahLst/>
              <a:cxnLst/>
              <a:rect r="r" b="b" t="t" l="l"/>
              <a:pathLst>
                <a:path h="596900" w="3988117">
                  <a:moveTo>
                    <a:pt x="0" y="0"/>
                  </a:moveTo>
                  <a:lnTo>
                    <a:pt x="3988117" y="0"/>
                  </a:lnTo>
                  <a:lnTo>
                    <a:pt x="3988117" y="596900"/>
                  </a:lnTo>
                  <a:lnTo>
                    <a:pt x="0" y="596900"/>
                  </a:lnTo>
                  <a:close/>
                </a:path>
              </a:pathLst>
            </a:custGeom>
            <a:solidFill>
              <a:srgbClr val="000000">
                <a:alpha val="0"/>
              </a:srgbClr>
            </a:solidFill>
          </p:spPr>
        </p:sp>
        <p:sp>
          <p:nvSpPr>
            <p:cNvPr name="TextBox 15" id="15"/>
            <p:cNvSpPr txBox="true"/>
            <p:nvPr/>
          </p:nvSpPr>
          <p:spPr>
            <a:xfrm>
              <a:off x="0" y="-57150"/>
              <a:ext cx="3988117" cy="654050"/>
            </a:xfrm>
            <a:prstGeom prst="rect">
              <a:avLst/>
            </a:prstGeom>
          </p:spPr>
          <p:txBody>
            <a:bodyPr anchor="t" rtlCol="false" tIns="0" lIns="0" bIns="0" rIns="0"/>
            <a:lstStyle/>
            <a:p>
              <a:pPr algn="ctr">
                <a:lnSpc>
                  <a:spcPts val="3119"/>
                </a:lnSpc>
              </a:pPr>
              <a:r>
                <a:rPr lang="en-US" sz="2599" b="true">
                  <a:solidFill>
                    <a:srgbClr val="000000"/>
                  </a:solidFill>
                  <a:latin typeface="Arial Bold"/>
                  <a:ea typeface="Arial Bold"/>
                  <a:cs typeface="Arial Bold"/>
                  <a:sym typeface="Arial Bold"/>
                </a:rPr>
                <a:t>Snowflake Schema</a:t>
              </a:r>
            </a:p>
          </p:txBody>
        </p:sp>
      </p:grpSp>
      <p:grpSp>
        <p:nvGrpSpPr>
          <p:cNvPr name="Group 16" id="16"/>
          <p:cNvGrpSpPr/>
          <p:nvPr/>
        </p:nvGrpSpPr>
        <p:grpSpPr>
          <a:xfrm rot="0">
            <a:off x="13203762" y="7678163"/>
            <a:ext cx="2257425" cy="447675"/>
            <a:chOff x="0" y="0"/>
            <a:chExt cx="3009900" cy="596900"/>
          </a:xfrm>
        </p:grpSpPr>
        <p:sp>
          <p:nvSpPr>
            <p:cNvPr name="Freeform 17" id="17"/>
            <p:cNvSpPr/>
            <p:nvPr/>
          </p:nvSpPr>
          <p:spPr>
            <a:xfrm flipH="false" flipV="false" rot="0">
              <a:off x="0" y="0"/>
              <a:ext cx="3009900" cy="596900"/>
            </a:xfrm>
            <a:custGeom>
              <a:avLst/>
              <a:gdLst/>
              <a:ahLst/>
              <a:cxnLst/>
              <a:rect r="r" b="b" t="t" l="l"/>
              <a:pathLst>
                <a:path h="596900" w="3009900">
                  <a:moveTo>
                    <a:pt x="0" y="0"/>
                  </a:moveTo>
                  <a:lnTo>
                    <a:pt x="3009900" y="0"/>
                  </a:lnTo>
                  <a:lnTo>
                    <a:pt x="3009900" y="596900"/>
                  </a:lnTo>
                  <a:lnTo>
                    <a:pt x="0" y="596900"/>
                  </a:lnTo>
                  <a:close/>
                </a:path>
              </a:pathLst>
            </a:custGeom>
            <a:solidFill>
              <a:srgbClr val="000000">
                <a:alpha val="0"/>
              </a:srgbClr>
            </a:solidFill>
          </p:spPr>
        </p:sp>
        <p:sp>
          <p:nvSpPr>
            <p:cNvPr name="TextBox 18" id="18"/>
            <p:cNvSpPr txBox="true"/>
            <p:nvPr/>
          </p:nvSpPr>
          <p:spPr>
            <a:xfrm>
              <a:off x="0" y="-57150"/>
              <a:ext cx="3009900" cy="654050"/>
            </a:xfrm>
            <a:prstGeom prst="rect">
              <a:avLst/>
            </a:prstGeom>
          </p:spPr>
          <p:txBody>
            <a:bodyPr anchor="t" rtlCol="false" tIns="0" lIns="0" bIns="0" rIns="0"/>
            <a:lstStyle/>
            <a:p>
              <a:pPr algn="ctr">
                <a:lnSpc>
                  <a:spcPts val="3119"/>
                </a:lnSpc>
              </a:pPr>
              <a:r>
                <a:rPr lang="en-US" sz="2599" b="true">
                  <a:solidFill>
                    <a:srgbClr val="000000"/>
                  </a:solidFill>
                  <a:latin typeface="Arial Bold"/>
                  <a:ea typeface="Arial Bold"/>
                  <a:cs typeface="Arial Bold"/>
                  <a:sym typeface="Arial Bold"/>
                </a:rPr>
                <a:t>Glaxy Schema</a:t>
              </a:r>
            </a:p>
          </p:txBody>
        </p:sp>
      </p:grpSp>
      <p:grpSp>
        <p:nvGrpSpPr>
          <p:cNvPr name="Group 19" id="19"/>
          <p:cNvGrpSpPr/>
          <p:nvPr/>
        </p:nvGrpSpPr>
        <p:grpSpPr>
          <a:xfrm rot="0">
            <a:off x="1028700" y="978979"/>
            <a:ext cx="3557205" cy="395196"/>
            <a:chOff x="0" y="0"/>
            <a:chExt cx="4742940" cy="526928"/>
          </a:xfrm>
        </p:grpSpPr>
        <p:sp>
          <p:nvSpPr>
            <p:cNvPr name="Freeform 20" id="20"/>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21" id="21"/>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22" id="22"/>
          <p:cNvGrpSpPr/>
          <p:nvPr/>
        </p:nvGrpSpPr>
        <p:grpSpPr>
          <a:xfrm rot="0">
            <a:off x="1028700" y="1374175"/>
            <a:ext cx="9427025" cy="955113"/>
            <a:chOff x="0" y="0"/>
            <a:chExt cx="12569367" cy="1273484"/>
          </a:xfrm>
        </p:grpSpPr>
        <p:sp>
          <p:nvSpPr>
            <p:cNvPr name="Freeform 23" id="23"/>
            <p:cNvSpPr/>
            <p:nvPr/>
          </p:nvSpPr>
          <p:spPr>
            <a:xfrm flipH="false" flipV="false" rot="0">
              <a:off x="0" y="0"/>
              <a:ext cx="12569368" cy="1273484"/>
            </a:xfrm>
            <a:custGeom>
              <a:avLst/>
              <a:gdLst/>
              <a:ahLst/>
              <a:cxnLst/>
              <a:rect r="r" b="b" t="t" l="l"/>
              <a:pathLst>
                <a:path h="1273484" w="12569368">
                  <a:moveTo>
                    <a:pt x="0" y="0"/>
                  </a:moveTo>
                  <a:lnTo>
                    <a:pt x="12569368" y="0"/>
                  </a:lnTo>
                  <a:lnTo>
                    <a:pt x="12569368" y="1273484"/>
                  </a:lnTo>
                  <a:lnTo>
                    <a:pt x="0" y="1273484"/>
                  </a:lnTo>
                  <a:close/>
                </a:path>
              </a:pathLst>
            </a:custGeom>
            <a:solidFill>
              <a:srgbClr val="000000">
                <a:alpha val="0"/>
              </a:srgbClr>
            </a:solidFill>
          </p:spPr>
        </p:sp>
        <p:sp>
          <p:nvSpPr>
            <p:cNvPr name="TextBox 24" id="24"/>
            <p:cNvSpPr txBox="true"/>
            <p:nvPr/>
          </p:nvSpPr>
          <p:spPr>
            <a:xfrm>
              <a:off x="0" y="-47625"/>
              <a:ext cx="12569367"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Data warehouse</a:t>
              </a:r>
            </a:p>
          </p:txBody>
        </p:sp>
      </p:grpSp>
      <p:grpSp>
        <p:nvGrpSpPr>
          <p:cNvPr name="Group 25" id="25"/>
          <p:cNvGrpSpPr/>
          <p:nvPr/>
        </p:nvGrpSpPr>
        <p:grpSpPr>
          <a:xfrm rot="0">
            <a:off x="329171" y="209742"/>
            <a:ext cx="18054079" cy="115550"/>
            <a:chOff x="0" y="0"/>
            <a:chExt cx="4754984" cy="30433"/>
          </a:xfrm>
        </p:grpSpPr>
        <p:sp>
          <p:nvSpPr>
            <p:cNvPr name="Freeform 26" id="26"/>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7" id="27"/>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94016" y="8410575"/>
            <a:ext cx="9138957" cy="935795"/>
            <a:chOff x="0" y="0"/>
            <a:chExt cx="12185276" cy="1247727"/>
          </a:xfrm>
        </p:grpSpPr>
        <p:sp>
          <p:nvSpPr>
            <p:cNvPr name="Freeform 3" id="3"/>
            <p:cNvSpPr/>
            <p:nvPr/>
          </p:nvSpPr>
          <p:spPr>
            <a:xfrm flipH="false" flipV="false" rot="0">
              <a:off x="0" y="0"/>
              <a:ext cx="12185276" cy="1247727"/>
            </a:xfrm>
            <a:custGeom>
              <a:avLst/>
              <a:gdLst/>
              <a:ahLst/>
              <a:cxnLst/>
              <a:rect r="r" b="b" t="t" l="l"/>
              <a:pathLst>
                <a:path h="1247727" w="12185276">
                  <a:moveTo>
                    <a:pt x="0" y="0"/>
                  </a:moveTo>
                  <a:lnTo>
                    <a:pt x="12185276" y="0"/>
                  </a:lnTo>
                  <a:lnTo>
                    <a:pt x="12185276" y="1247727"/>
                  </a:lnTo>
                  <a:lnTo>
                    <a:pt x="0" y="1247727"/>
                  </a:lnTo>
                  <a:close/>
                </a:path>
              </a:pathLst>
            </a:custGeom>
            <a:solidFill>
              <a:srgbClr val="000000">
                <a:alpha val="0"/>
              </a:srgbClr>
            </a:solidFill>
          </p:spPr>
        </p:sp>
        <p:sp>
          <p:nvSpPr>
            <p:cNvPr name="TextBox 4" id="4"/>
            <p:cNvSpPr txBox="true"/>
            <p:nvPr/>
          </p:nvSpPr>
          <p:spPr>
            <a:xfrm>
              <a:off x="0" y="-38100"/>
              <a:ext cx="12185276" cy="1285827"/>
            </a:xfrm>
            <a:prstGeom prst="rect">
              <a:avLst/>
            </a:prstGeom>
          </p:spPr>
          <p:txBody>
            <a:bodyPr anchor="ctr" rtlCol="false" tIns="0" lIns="0" bIns="0" rIns="0"/>
            <a:lstStyle/>
            <a:p>
              <a:pPr algn="l">
                <a:lnSpc>
                  <a:spcPts val="2160"/>
                </a:lnSpc>
              </a:pPr>
              <a:r>
                <a:rPr lang="en-US" sz="1800" b="true">
                  <a:solidFill>
                    <a:srgbClr val="000000"/>
                  </a:solidFill>
                  <a:latin typeface="Arial Bold"/>
                  <a:ea typeface="Arial Bold"/>
                  <a:cs typeface="Arial Bold"/>
                  <a:sym typeface="Arial Bold"/>
                </a:rPr>
                <a:t>구성요소</a:t>
              </a:r>
            </a:p>
            <a:p>
              <a:pPr algn="l">
                <a:lnSpc>
                  <a:spcPts val="1200"/>
                </a:lnSpc>
              </a:pPr>
            </a:p>
            <a:p>
              <a:pPr algn="l" marL="325756" indent="-108585" lvl="2">
                <a:lnSpc>
                  <a:spcPts val="2160"/>
                </a:lnSpc>
                <a:buFont typeface="Arial"/>
                <a:buChar char="⚬"/>
              </a:pPr>
              <a:r>
                <a:rPr lang="en-US" sz="1800">
                  <a:solidFill>
                    <a:srgbClr val="000000"/>
                  </a:solidFill>
                  <a:latin typeface="Arial"/>
                  <a:ea typeface="Arial"/>
                  <a:cs typeface="Arial"/>
                  <a:sym typeface="Arial"/>
                </a:rPr>
                <a:t>Broker ( 브로커 ), Topic ( 토픽 ), Partition ( 파티션 ), Offset ( 오프셋 )</a:t>
              </a:r>
            </a:p>
            <a:p>
              <a:pPr algn="l" marL="325756" indent="-108585" lvl="2">
                <a:lnSpc>
                  <a:spcPts val="1200"/>
                </a:lnSpc>
              </a:pPr>
            </a:p>
          </p:txBody>
        </p:sp>
      </p:grpSp>
      <p:grpSp>
        <p:nvGrpSpPr>
          <p:cNvPr name="Group 5" id="5"/>
          <p:cNvGrpSpPr/>
          <p:nvPr/>
        </p:nvGrpSpPr>
        <p:grpSpPr>
          <a:xfrm rot="0">
            <a:off x="3294016" y="7872194"/>
            <a:ext cx="13614724" cy="509806"/>
            <a:chOff x="0" y="0"/>
            <a:chExt cx="18152965" cy="679741"/>
          </a:xfrm>
        </p:grpSpPr>
        <p:sp>
          <p:nvSpPr>
            <p:cNvPr name="Freeform 6" id="6"/>
            <p:cNvSpPr/>
            <p:nvPr/>
          </p:nvSpPr>
          <p:spPr>
            <a:xfrm flipH="false" flipV="false" rot="0">
              <a:off x="0" y="0"/>
              <a:ext cx="18152965" cy="679741"/>
            </a:xfrm>
            <a:custGeom>
              <a:avLst/>
              <a:gdLst/>
              <a:ahLst/>
              <a:cxnLst/>
              <a:rect r="r" b="b" t="t" l="l"/>
              <a:pathLst>
                <a:path h="679741" w="18152965">
                  <a:moveTo>
                    <a:pt x="0" y="0"/>
                  </a:moveTo>
                  <a:lnTo>
                    <a:pt x="18152965" y="0"/>
                  </a:lnTo>
                  <a:lnTo>
                    <a:pt x="18152965" y="679741"/>
                  </a:lnTo>
                  <a:lnTo>
                    <a:pt x="0" y="679741"/>
                  </a:lnTo>
                  <a:close/>
                </a:path>
              </a:pathLst>
            </a:custGeom>
            <a:solidFill>
              <a:srgbClr val="000000">
                <a:alpha val="0"/>
              </a:srgbClr>
            </a:solidFill>
          </p:spPr>
        </p:sp>
        <p:sp>
          <p:nvSpPr>
            <p:cNvPr name="TextBox 7" id="7"/>
            <p:cNvSpPr txBox="true"/>
            <p:nvPr/>
          </p:nvSpPr>
          <p:spPr>
            <a:xfrm>
              <a:off x="0" y="-38100"/>
              <a:ext cx="18152965" cy="717841"/>
            </a:xfrm>
            <a:prstGeom prst="rect">
              <a:avLst/>
            </a:prstGeom>
          </p:spPr>
          <p:txBody>
            <a:bodyPr anchor="t" rtlCol="false" tIns="0" lIns="0" bIns="0" rIns="0"/>
            <a:lstStyle/>
            <a:p>
              <a:pPr algn="l">
                <a:lnSpc>
                  <a:spcPts val="2279"/>
                </a:lnSpc>
              </a:pPr>
              <a:r>
                <a:rPr lang="en-US" sz="1899" b="true">
                  <a:solidFill>
                    <a:srgbClr val="000000"/>
                  </a:solidFill>
                  <a:latin typeface="Arial Bold"/>
                  <a:ea typeface="Arial Bold"/>
                  <a:cs typeface="Arial Bold"/>
                  <a:sym typeface="Arial Bold"/>
                </a:rPr>
                <a:t>Kafka</a:t>
              </a:r>
              <a:r>
                <a:rPr lang="en-US" sz="1899">
                  <a:solidFill>
                    <a:srgbClr val="000000"/>
                  </a:solidFill>
                  <a:latin typeface="Arial"/>
                  <a:ea typeface="Arial"/>
                  <a:cs typeface="Arial"/>
                  <a:sym typeface="Arial"/>
                </a:rPr>
                <a:t>는 파이프라인, 스트리밍 분석, 데이터 통합 및 미션 크리티컬 애플리케이션을 위해 설계된 고성능 분산 이벤트 스트리밍 플랫폼</a:t>
              </a:r>
            </a:p>
          </p:txBody>
        </p:sp>
      </p:grpSp>
      <p:grpSp>
        <p:nvGrpSpPr>
          <p:cNvPr name="Group 8" id="8"/>
          <p:cNvGrpSpPr/>
          <p:nvPr/>
        </p:nvGrpSpPr>
        <p:grpSpPr>
          <a:xfrm rot="0">
            <a:off x="9463656" y="3517900"/>
            <a:ext cx="7313387" cy="3952184"/>
            <a:chOff x="0" y="0"/>
            <a:chExt cx="9751183" cy="5269579"/>
          </a:xfrm>
        </p:grpSpPr>
        <p:sp>
          <p:nvSpPr>
            <p:cNvPr name="Freeform 9" id="9"/>
            <p:cNvSpPr/>
            <p:nvPr/>
          </p:nvSpPr>
          <p:spPr>
            <a:xfrm flipH="false" flipV="false" rot="0">
              <a:off x="0" y="0"/>
              <a:ext cx="9751187" cy="5269611"/>
            </a:xfrm>
            <a:custGeom>
              <a:avLst/>
              <a:gdLst/>
              <a:ahLst/>
              <a:cxnLst/>
              <a:rect r="r" b="b" t="t" l="l"/>
              <a:pathLst>
                <a:path h="5269611" w="9751187">
                  <a:moveTo>
                    <a:pt x="0" y="0"/>
                  </a:moveTo>
                  <a:lnTo>
                    <a:pt x="9751187" y="0"/>
                  </a:lnTo>
                  <a:lnTo>
                    <a:pt x="9751187" y="5269611"/>
                  </a:lnTo>
                  <a:lnTo>
                    <a:pt x="0" y="5269611"/>
                  </a:lnTo>
                  <a:lnTo>
                    <a:pt x="0" y="0"/>
                  </a:lnTo>
                  <a:close/>
                </a:path>
              </a:pathLst>
            </a:custGeom>
            <a:blipFill>
              <a:blip r:embed="rId2"/>
              <a:stretch>
                <a:fillRect l="0" t="0" r="0" b="0"/>
              </a:stretch>
            </a:blipFill>
          </p:spPr>
        </p:sp>
      </p:grpSp>
      <p:grpSp>
        <p:nvGrpSpPr>
          <p:cNvPr name="Group 10" id="10"/>
          <p:cNvGrpSpPr/>
          <p:nvPr/>
        </p:nvGrpSpPr>
        <p:grpSpPr>
          <a:xfrm rot="0">
            <a:off x="3294016" y="3517900"/>
            <a:ext cx="5613763" cy="3952184"/>
            <a:chOff x="0" y="0"/>
            <a:chExt cx="7485017" cy="5269579"/>
          </a:xfrm>
        </p:grpSpPr>
        <p:sp>
          <p:nvSpPr>
            <p:cNvPr name="Freeform 11" id="11"/>
            <p:cNvSpPr/>
            <p:nvPr/>
          </p:nvSpPr>
          <p:spPr>
            <a:xfrm flipH="false" flipV="false" rot="0">
              <a:off x="0" y="0"/>
              <a:ext cx="7484999" cy="5269611"/>
            </a:xfrm>
            <a:custGeom>
              <a:avLst/>
              <a:gdLst/>
              <a:ahLst/>
              <a:cxnLst/>
              <a:rect r="r" b="b" t="t" l="l"/>
              <a:pathLst>
                <a:path h="5269611" w="7484999">
                  <a:moveTo>
                    <a:pt x="0" y="0"/>
                  </a:moveTo>
                  <a:lnTo>
                    <a:pt x="7484999" y="0"/>
                  </a:lnTo>
                  <a:lnTo>
                    <a:pt x="7484999" y="5269611"/>
                  </a:lnTo>
                  <a:lnTo>
                    <a:pt x="0" y="5269611"/>
                  </a:lnTo>
                  <a:lnTo>
                    <a:pt x="0" y="0"/>
                  </a:lnTo>
                  <a:close/>
                </a:path>
              </a:pathLst>
            </a:custGeom>
            <a:blipFill>
              <a:blip r:embed="rId3"/>
              <a:stretch>
                <a:fillRect l="0" t="0" r="0" b="0"/>
              </a:stretch>
            </a:blipFill>
          </p:spPr>
        </p:sp>
      </p:grpSp>
      <p:grpSp>
        <p:nvGrpSpPr>
          <p:cNvPr name="Group 12" id="12"/>
          <p:cNvGrpSpPr/>
          <p:nvPr/>
        </p:nvGrpSpPr>
        <p:grpSpPr>
          <a:xfrm rot="0">
            <a:off x="1028700" y="978979"/>
            <a:ext cx="3557205" cy="395196"/>
            <a:chOff x="0" y="0"/>
            <a:chExt cx="4742940" cy="526928"/>
          </a:xfrm>
        </p:grpSpPr>
        <p:sp>
          <p:nvSpPr>
            <p:cNvPr name="Freeform 13" id="13"/>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14" id="14"/>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15" id="15"/>
          <p:cNvGrpSpPr/>
          <p:nvPr/>
        </p:nvGrpSpPr>
        <p:grpSpPr>
          <a:xfrm rot="0">
            <a:off x="1028700" y="1374175"/>
            <a:ext cx="7789185" cy="955113"/>
            <a:chOff x="0" y="0"/>
            <a:chExt cx="10385580" cy="1273484"/>
          </a:xfrm>
        </p:grpSpPr>
        <p:sp>
          <p:nvSpPr>
            <p:cNvPr name="Freeform 16" id="16"/>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17" id="17"/>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Kafka</a:t>
              </a:r>
            </a:p>
          </p:txBody>
        </p:sp>
      </p:grpSp>
      <p:grpSp>
        <p:nvGrpSpPr>
          <p:cNvPr name="Group 18" id="18"/>
          <p:cNvGrpSpPr/>
          <p:nvPr/>
        </p:nvGrpSpPr>
        <p:grpSpPr>
          <a:xfrm rot="0">
            <a:off x="1047750" y="2329288"/>
            <a:ext cx="12847663" cy="871451"/>
            <a:chOff x="0" y="0"/>
            <a:chExt cx="17130218" cy="1161935"/>
          </a:xfrm>
        </p:grpSpPr>
        <p:sp>
          <p:nvSpPr>
            <p:cNvPr name="Freeform 19" id="19"/>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20" id="20"/>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Kafka란?</a:t>
              </a:r>
            </a:p>
            <a:p>
              <a:pPr algn="l">
                <a:lnSpc>
                  <a:spcPts val="3802"/>
                </a:lnSpc>
              </a:pPr>
            </a:p>
          </p:txBody>
        </p:sp>
      </p:grpSp>
      <p:grpSp>
        <p:nvGrpSpPr>
          <p:cNvPr name="Group 21" id="21"/>
          <p:cNvGrpSpPr/>
          <p:nvPr/>
        </p:nvGrpSpPr>
        <p:grpSpPr>
          <a:xfrm rot="0">
            <a:off x="329171" y="209742"/>
            <a:ext cx="18054079" cy="115550"/>
            <a:chOff x="0" y="0"/>
            <a:chExt cx="4754984" cy="30433"/>
          </a:xfrm>
        </p:grpSpPr>
        <p:sp>
          <p:nvSpPr>
            <p:cNvPr name="Freeform 22" id="22"/>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23" id="23"/>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5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378200" y="3654425"/>
            <a:ext cx="5702300" cy="4892675"/>
            <a:chOff x="0" y="0"/>
            <a:chExt cx="7603067" cy="6523567"/>
          </a:xfrm>
        </p:grpSpPr>
        <p:sp>
          <p:nvSpPr>
            <p:cNvPr name="Freeform 3" id="3"/>
            <p:cNvSpPr/>
            <p:nvPr/>
          </p:nvSpPr>
          <p:spPr>
            <a:xfrm flipH="false" flipV="false" rot="0">
              <a:off x="0" y="0"/>
              <a:ext cx="7603067" cy="6523567"/>
            </a:xfrm>
            <a:custGeom>
              <a:avLst/>
              <a:gdLst/>
              <a:ahLst/>
              <a:cxnLst/>
              <a:rect r="r" b="b" t="t" l="l"/>
              <a:pathLst>
                <a:path h="6523567" w="7603067">
                  <a:moveTo>
                    <a:pt x="0" y="0"/>
                  </a:moveTo>
                  <a:lnTo>
                    <a:pt x="7603067" y="0"/>
                  </a:lnTo>
                  <a:lnTo>
                    <a:pt x="7603067" y="6523567"/>
                  </a:lnTo>
                  <a:lnTo>
                    <a:pt x="0" y="6523567"/>
                  </a:lnTo>
                  <a:close/>
                </a:path>
              </a:pathLst>
            </a:custGeom>
            <a:solidFill>
              <a:srgbClr val="000000">
                <a:alpha val="0"/>
              </a:srgbClr>
            </a:solidFill>
          </p:spPr>
        </p:sp>
        <p:sp>
          <p:nvSpPr>
            <p:cNvPr name="TextBox 4" id="4"/>
            <p:cNvSpPr txBox="true"/>
            <p:nvPr/>
          </p:nvSpPr>
          <p:spPr>
            <a:xfrm>
              <a:off x="0" y="-38100"/>
              <a:ext cx="7603067" cy="6561667"/>
            </a:xfrm>
            <a:prstGeom prst="rect">
              <a:avLst/>
            </a:prstGeom>
          </p:spPr>
          <p:txBody>
            <a:bodyPr anchor="ctr" rtlCol="false" tIns="0" lIns="0" bIns="0" rIns="0"/>
            <a:lstStyle/>
            <a:p>
              <a:pPr algn="l">
                <a:lnSpc>
                  <a:spcPts val="2399"/>
                </a:lnSpc>
              </a:pPr>
              <a:r>
                <a:rPr lang="en-US" sz="1999" b="true">
                  <a:solidFill>
                    <a:srgbClr val="000000"/>
                  </a:solidFill>
                  <a:latin typeface="Arial Bold"/>
                  <a:ea typeface="Arial Bold"/>
                  <a:cs typeface="Arial Bold"/>
                  <a:sym typeface="Arial Bold"/>
                </a:rPr>
                <a:t>메시지 브로커</a:t>
              </a:r>
            </a:p>
            <a:p>
              <a:pPr algn="l">
                <a:lnSpc>
                  <a:spcPts val="2399"/>
                </a:lnSpc>
              </a:pPr>
            </a:p>
            <a:p>
              <a:pPr algn="l">
                <a:lnSpc>
                  <a:spcPts val="2399"/>
                </a:lnSpc>
              </a:pPr>
              <a:r>
                <a:rPr lang="en-US" sz="1999">
                  <a:solidFill>
                    <a:srgbClr val="000000"/>
                  </a:solidFill>
                  <a:latin typeface="Arial"/>
                  <a:ea typeface="Arial"/>
                  <a:cs typeface="Arial"/>
                  <a:sym typeface="Arial"/>
                </a:rPr>
                <a:t>publisher가 생산한 메세지를 메세지 큐에 저장하고, 저장된 데이터를 consumer가 가져갈 수 있도록 중간 다리 역할을 해주는 브로커(broker)라고 볼 수 있다.</a:t>
              </a:r>
            </a:p>
            <a:p>
              <a:pPr algn="l">
                <a:lnSpc>
                  <a:spcPts val="2399"/>
                </a:lnSpc>
              </a:pPr>
            </a:p>
            <a:p>
              <a:pPr algn="l">
                <a:lnSpc>
                  <a:spcPts val="2399"/>
                </a:lnSpc>
              </a:pPr>
              <a:r>
                <a:rPr lang="en-US" sz="1999">
                  <a:solidFill>
                    <a:srgbClr val="000000"/>
                  </a:solidFill>
                  <a:latin typeface="Arial"/>
                  <a:ea typeface="Arial"/>
                  <a:cs typeface="Arial"/>
                  <a:sym typeface="Arial"/>
                </a:rPr>
                <a:t>보통 서로 다른 시스템(혹은 소프트웨어) 사이에서 데이터를 비동기 형태로 처리하기 위해 사용</a:t>
              </a:r>
            </a:p>
            <a:p>
              <a:pPr algn="l">
                <a:lnSpc>
                  <a:spcPts val="2399"/>
                </a:lnSpc>
              </a:pPr>
              <a:r>
                <a:rPr lang="en-US" sz="1999">
                  <a:solidFill>
                    <a:srgbClr val="000000"/>
                  </a:solidFill>
                  <a:latin typeface="Arial"/>
                  <a:ea typeface="Arial"/>
                  <a:cs typeface="Arial"/>
                  <a:sym typeface="Arial"/>
                </a:rPr>
                <a:t>이러한 구조를 pub/sub 구조라고 한다.</a:t>
              </a:r>
            </a:p>
            <a:p>
              <a:pPr algn="l">
                <a:lnSpc>
                  <a:spcPts val="2399"/>
                </a:lnSpc>
              </a:pPr>
            </a:p>
            <a:p>
              <a:pPr algn="l">
                <a:lnSpc>
                  <a:spcPts val="2399"/>
                </a:lnSpc>
              </a:pPr>
              <a:r>
                <a:rPr lang="en-US" sz="1999">
                  <a:solidFill>
                    <a:srgbClr val="000000"/>
                  </a:solidFill>
                  <a:latin typeface="Arial"/>
                  <a:ea typeface="Arial"/>
                  <a:cs typeface="Arial"/>
                  <a:sym typeface="Arial"/>
                </a:rPr>
                <a:t>consumer가 큐에서 데이터를 가져가게 되면 즉시 혹은 짧은 시간 내에 큐에서 데이터가 삭제</a:t>
              </a:r>
            </a:p>
            <a:p>
              <a:pPr algn="l">
                <a:lnSpc>
                  <a:spcPts val="1920"/>
                </a:lnSpc>
              </a:pPr>
            </a:p>
            <a:p>
              <a:pPr algn="l">
                <a:lnSpc>
                  <a:spcPts val="2549"/>
                </a:lnSpc>
              </a:pPr>
            </a:p>
          </p:txBody>
        </p:sp>
      </p:grpSp>
      <p:grpSp>
        <p:nvGrpSpPr>
          <p:cNvPr name="Group 5" id="5"/>
          <p:cNvGrpSpPr/>
          <p:nvPr/>
        </p:nvGrpSpPr>
        <p:grpSpPr>
          <a:xfrm rot="0">
            <a:off x="10327160" y="3654425"/>
            <a:ext cx="5702300" cy="4892675"/>
            <a:chOff x="0" y="0"/>
            <a:chExt cx="7603067" cy="6523567"/>
          </a:xfrm>
        </p:grpSpPr>
        <p:sp>
          <p:nvSpPr>
            <p:cNvPr name="Freeform 6" id="6"/>
            <p:cNvSpPr/>
            <p:nvPr/>
          </p:nvSpPr>
          <p:spPr>
            <a:xfrm flipH="false" flipV="false" rot="0">
              <a:off x="0" y="0"/>
              <a:ext cx="7603067" cy="6523567"/>
            </a:xfrm>
            <a:custGeom>
              <a:avLst/>
              <a:gdLst/>
              <a:ahLst/>
              <a:cxnLst/>
              <a:rect r="r" b="b" t="t" l="l"/>
              <a:pathLst>
                <a:path h="6523567" w="7603067">
                  <a:moveTo>
                    <a:pt x="0" y="0"/>
                  </a:moveTo>
                  <a:lnTo>
                    <a:pt x="7603067" y="0"/>
                  </a:lnTo>
                  <a:lnTo>
                    <a:pt x="7603067" y="6523567"/>
                  </a:lnTo>
                  <a:lnTo>
                    <a:pt x="0" y="6523567"/>
                  </a:lnTo>
                  <a:close/>
                </a:path>
              </a:pathLst>
            </a:custGeom>
            <a:solidFill>
              <a:srgbClr val="000000">
                <a:alpha val="0"/>
              </a:srgbClr>
            </a:solidFill>
          </p:spPr>
        </p:sp>
        <p:sp>
          <p:nvSpPr>
            <p:cNvPr name="TextBox 7" id="7"/>
            <p:cNvSpPr txBox="true"/>
            <p:nvPr/>
          </p:nvSpPr>
          <p:spPr>
            <a:xfrm>
              <a:off x="0" y="-38100"/>
              <a:ext cx="7603067" cy="6561667"/>
            </a:xfrm>
            <a:prstGeom prst="rect">
              <a:avLst/>
            </a:prstGeom>
          </p:spPr>
          <p:txBody>
            <a:bodyPr anchor="ctr" rtlCol="false" tIns="0" lIns="0" bIns="0" rIns="0"/>
            <a:lstStyle/>
            <a:p>
              <a:pPr algn="l">
                <a:lnSpc>
                  <a:spcPts val="2399"/>
                </a:lnSpc>
              </a:pPr>
              <a:r>
                <a:rPr lang="en-US" sz="1999" b="true">
                  <a:solidFill>
                    <a:srgbClr val="000000"/>
                  </a:solidFill>
                  <a:latin typeface="Arial Bold"/>
                  <a:ea typeface="Arial Bold"/>
                  <a:cs typeface="Arial Bold"/>
                  <a:sym typeface="Arial Bold"/>
                </a:rPr>
                <a:t>이벤트 브로커</a:t>
              </a:r>
            </a:p>
            <a:p>
              <a:pPr algn="l">
                <a:lnSpc>
                  <a:spcPts val="2399"/>
                </a:lnSpc>
              </a:pPr>
            </a:p>
            <a:p>
              <a:pPr algn="l">
                <a:lnSpc>
                  <a:spcPts val="2399"/>
                </a:lnSpc>
              </a:pPr>
              <a:r>
                <a:rPr lang="en-US" sz="1999">
                  <a:solidFill>
                    <a:srgbClr val="000000"/>
                  </a:solidFill>
                  <a:latin typeface="Arial"/>
                  <a:ea typeface="Arial"/>
                  <a:cs typeface="Arial"/>
                  <a:sym typeface="Arial"/>
                </a:rPr>
                <a:t>기본적으로 메세지 브로커의 큐 기능들을 가지고 있어 메세지 브로커의 역할이 가능</a:t>
              </a:r>
            </a:p>
            <a:p>
              <a:pPr algn="l">
                <a:lnSpc>
                  <a:spcPts val="2399"/>
                </a:lnSpc>
              </a:pPr>
            </a:p>
            <a:p>
              <a:pPr algn="l">
                <a:lnSpc>
                  <a:spcPts val="2399"/>
                </a:lnSpc>
              </a:pPr>
              <a:r>
                <a:rPr lang="en-US" sz="1999">
                  <a:solidFill>
                    <a:srgbClr val="000000"/>
                  </a:solidFill>
                  <a:latin typeface="Arial"/>
                  <a:ea typeface="Arial"/>
                  <a:cs typeface="Arial"/>
                  <a:sym typeface="Arial"/>
                </a:rPr>
                <a:t>publisher가 생산한 이벤트를 이벤트 처리 후에 바로 삭제하지 않고 저장하여, 이벤트 시점이 저장되어 있어서 consumer가 특정 시점부터 이벤트를 다시 consume할 수 있는 장점이 있음.</a:t>
              </a:r>
            </a:p>
            <a:p>
              <a:pPr algn="l">
                <a:lnSpc>
                  <a:spcPts val="2399"/>
                </a:lnSpc>
              </a:pPr>
              <a:r>
                <a:rPr lang="en-US" sz="1999">
                  <a:solidFill>
                    <a:srgbClr val="000000"/>
                  </a:solidFill>
                  <a:latin typeface="Arial"/>
                  <a:ea typeface="Arial"/>
                  <a:cs typeface="Arial"/>
                  <a:sym typeface="Arial"/>
                </a:rPr>
                <a:t>(장애가 일어난 시점부터 그 이후의 이벤트를 다시 처리 가능!!!)</a:t>
              </a:r>
            </a:p>
            <a:p>
              <a:pPr algn="l">
                <a:lnSpc>
                  <a:spcPts val="2399"/>
                </a:lnSpc>
              </a:pPr>
            </a:p>
            <a:p>
              <a:pPr algn="l">
                <a:lnSpc>
                  <a:spcPts val="2399"/>
                </a:lnSpc>
              </a:pPr>
              <a:r>
                <a:rPr lang="en-US" sz="1999">
                  <a:solidFill>
                    <a:srgbClr val="000000"/>
                  </a:solidFill>
                  <a:latin typeface="Arial"/>
                  <a:ea typeface="Arial"/>
                  <a:cs typeface="Arial"/>
                  <a:sym typeface="Arial"/>
                </a:rPr>
                <a:t>대용량 처리에 있어서 메세지 브로커보다 뛰어남</a:t>
              </a:r>
            </a:p>
            <a:p>
              <a:pPr algn="l">
                <a:lnSpc>
                  <a:spcPts val="3187"/>
                </a:lnSpc>
              </a:pPr>
            </a:p>
          </p:txBody>
        </p:sp>
      </p:grpSp>
      <p:grpSp>
        <p:nvGrpSpPr>
          <p:cNvPr name="Group 8" id="8"/>
          <p:cNvGrpSpPr/>
          <p:nvPr/>
        </p:nvGrpSpPr>
        <p:grpSpPr>
          <a:xfrm rot="0">
            <a:off x="1028700" y="978979"/>
            <a:ext cx="3557205" cy="395196"/>
            <a:chOff x="0" y="0"/>
            <a:chExt cx="4742940" cy="526928"/>
          </a:xfrm>
        </p:grpSpPr>
        <p:sp>
          <p:nvSpPr>
            <p:cNvPr name="Freeform 9" id="9"/>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10" id="10"/>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11" id="11"/>
          <p:cNvGrpSpPr/>
          <p:nvPr/>
        </p:nvGrpSpPr>
        <p:grpSpPr>
          <a:xfrm rot="0">
            <a:off x="1028700" y="1374175"/>
            <a:ext cx="7789185" cy="955113"/>
            <a:chOff x="0" y="0"/>
            <a:chExt cx="10385580" cy="1273484"/>
          </a:xfrm>
        </p:grpSpPr>
        <p:sp>
          <p:nvSpPr>
            <p:cNvPr name="Freeform 12" id="12"/>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13" id="13"/>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Kafka</a:t>
              </a:r>
            </a:p>
          </p:txBody>
        </p:sp>
      </p:grpSp>
      <p:grpSp>
        <p:nvGrpSpPr>
          <p:cNvPr name="Group 14" id="14"/>
          <p:cNvGrpSpPr/>
          <p:nvPr/>
        </p:nvGrpSpPr>
        <p:grpSpPr>
          <a:xfrm rot="0">
            <a:off x="1047750" y="2329288"/>
            <a:ext cx="12847663" cy="871451"/>
            <a:chOff x="0" y="0"/>
            <a:chExt cx="17130218" cy="1161935"/>
          </a:xfrm>
        </p:grpSpPr>
        <p:sp>
          <p:nvSpPr>
            <p:cNvPr name="Freeform 15" id="15"/>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16" id="16"/>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메시지 vs 이벤트</a:t>
              </a:r>
            </a:p>
            <a:p>
              <a:pPr algn="l">
                <a:lnSpc>
                  <a:spcPts val="3802"/>
                </a:lnSpc>
              </a:pPr>
            </a:p>
          </p:txBody>
        </p:sp>
      </p:grpSp>
      <p:grpSp>
        <p:nvGrpSpPr>
          <p:cNvPr name="Group 17" id="17"/>
          <p:cNvGrpSpPr/>
          <p:nvPr/>
        </p:nvGrpSpPr>
        <p:grpSpPr>
          <a:xfrm rot="0">
            <a:off x="329171" y="209742"/>
            <a:ext cx="18054079" cy="115550"/>
            <a:chOff x="0" y="0"/>
            <a:chExt cx="4754984" cy="30433"/>
          </a:xfrm>
        </p:grpSpPr>
        <p:sp>
          <p:nvSpPr>
            <p:cNvPr name="Freeform 18" id="18"/>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9" id="19"/>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68890" y="1309377"/>
            <a:ext cx="1638300" cy="459006"/>
            <a:chOff x="0" y="0"/>
            <a:chExt cx="2184400" cy="612008"/>
          </a:xfrm>
        </p:grpSpPr>
        <p:sp>
          <p:nvSpPr>
            <p:cNvPr name="Freeform 3" id="3"/>
            <p:cNvSpPr/>
            <p:nvPr/>
          </p:nvSpPr>
          <p:spPr>
            <a:xfrm flipH="false" flipV="false" rot="0">
              <a:off x="0" y="0"/>
              <a:ext cx="2184400" cy="612013"/>
            </a:xfrm>
            <a:custGeom>
              <a:avLst/>
              <a:gdLst/>
              <a:ahLst/>
              <a:cxnLst/>
              <a:rect r="r" b="b" t="t" l="l"/>
              <a:pathLst>
                <a:path h="612013" w="2184400">
                  <a:moveTo>
                    <a:pt x="0" y="0"/>
                  </a:moveTo>
                  <a:lnTo>
                    <a:pt x="2184400" y="0"/>
                  </a:lnTo>
                  <a:lnTo>
                    <a:pt x="2184400" y="612013"/>
                  </a:lnTo>
                  <a:lnTo>
                    <a:pt x="0" y="612013"/>
                  </a:lnTo>
                  <a:lnTo>
                    <a:pt x="0" y="0"/>
                  </a:lnTo>
                  <a:close/>
                </a:path>
              </a:pathLst>
            </a:custGeom>
            <a:blipFill>
              <a:blip r:embed="rId3"/>
              <a:stretch>
                <a:fillRect l="0" t="-246" r="0" b="-245"/>
              </a:stretch>
            </a:blipFill>
          </p:spPr>
        </p:sp>
      </p:grpSp>
      <p:grpSp>
        <p:nvGrpSpPr>
          <p:cNvPr name="Group 4" id="4"/>
          <p:cNvGrpSpPr/>
          <p:nvPr/>
        </p:nvGrpSpPr>
        <p:grpSpPr>
          <a:xfrm rot="0">
            <a:off x="11326040" y="1344114"/>
            <a:ext cx="1524000" cy="332381"/>
            <a:chOff x="0" y="0"/>
            <a:chExt cx="2032000" cy="443175"/>
          </a:xfrm>
        </p:grpSpPr>
        <p:sp>
          <p:nvSpPr>
            <p:cNvPr name="Freeform 5" id="5"/>
            <p:cNvSpPr/>
            <p:nvPr/>
          </p:nvSpPr>
          <p:spPr>
            <a:xfrm flipH="false" flipV="false" rot="0">
              <a:off x="0" y="0"/>
              <a:ext cx="2032000" cy="443175"/>
            </a:xfrm>
            <a:custGeom>
              <a:avLst/>
              <a:gdLst/>
              <a:ahLst/>
              <a:cxnLst/>
              <a:rect r="r" b="b" t="t" l="l"/>
              <a:pathLst>
                <a:path h="443175" w="2032000">
                  <a:moveTo>
                    <a:pt x="0" y="0"/>
                  </a:moveTo>
                  <a:lnTo>
                    <a:pt x="2032000" y="0"/>
                  </a:lnTo>
                  <a:lnTo>
                    <a:pt x="2032000" y="443175"/>
                  </a:lnTo>
                  <a:lnTo>
                    <a:pt x="0" y="443175"/>
                  </a:lnTo>
                  <a:close/>
                </a:path>
              </a:pathLst>
            </a:custGeom>
            <a:solidFill>
              <a:srgbClr val="000000">
                <a:alpha val="0"/>
              </a:srgbClr>
            </a:solidFill>
          </p:spPr>
        </p:sp>
        <p:sp>
          <p:nvSpPr>
            <p:cNvPr name="TextBox 6" id="6"/>
            <p:cNvSpPr txBox="true"/>
            <p:nvPr/>
          </p:nvSpPr>
          <p:spPr>
            <a:xfrm>
              <a:off x="0" y="-76200"/>
              <a:ext cx="2032000" cy="519375"/>
            </a:xfrm>
            <a:prstGeom prst="rect">
              <a:avLst/>
            </a:prstGeom>
          </p:spPr>
          <p:txBody>
            <a:bodyPr anchor="ctr" rtlCol="false" tIns="0" lIns="0" bIns="0" rIns="0"/>
            <a:lstStyle/>
            <a:p>
              <a:pPr algn="ctr">
                <a:lnSpc>
                  <a:spcPts val="1911"/>
                </a:lnSpc>
              </a:pPr>
              <a:r>
                <a:rPr lang="en-US" sz="1200">
                  <a:solidFill>
                    <a:srgbClr val="FFFFFF"/>
                  </a:solidFill>
                  <a:latin typeface="Arial"/>
                  <a:ea typeface="Arial"/>
                  <a:cs typeface="Arial"/>
                  <a:sym typeface="Arial"/>
                </a:rPr>
                <a:t>파이프 </a:t>
              </a:r>
              <a:r>
                <a:rPr lang="en-US" sz="1200" b="true">
                  <a:solidFill>
                    <a:srgbClr val="FFFFFF"/>
                  </a:solidFill>
                  <a:latin typeface="Arial Bold"/>
                  <a:ea typeface="Arial Bold"/>
                  <a:cs typeface="Arial Bold"/>
                  <a:sym typeface="Arial Bold"/>
                </a:rPr>
                <a:t>HTML </a:t>
              </a:r>
              <a:r>
                <a:rPr lang="en-US" sz="1200">
                  <a:solidFill>
                    <a:srgbClr val="FFFFFF"/>
                  </a:solidFill>
                  <a:latin typeface="Arial"/>
                  <a:ea typeface="Arial"/>
                  <a:cs typeface="Arial"/>
                  <a:sym typeface="Arial"/>
                </a:rPr>
                <a:t>코드</a:t>
              </a:r>
            </a:p>
          </p:txBody>
        </p:sp>
      </p:grpSp>
      <p:sp>
        <p:nvSpPr>
          <p:cNvPr name="Freeform 7" id="7"/>
          <p:cNvSpPr/>
          <p:nvPr/>
        </p:nvSpPr>
        <p:spPr>
          <a:xfrm flipH="false" flipV="false" rot="0">
            <a:off x="2397204" y="3832260"/>
            <a:ext cx="712184" cy="1007554"/>
          </a:xfrm>
          <a:custGeom>
            <a:avLst/>
            <a:gdLst/>
            <a:ahLst/>
            <a:cxnLst/>
            <a:rect r="r" b="b" t="t" l="l"/>
            <a:pathLst>
              <a:path h="1007554" w="712184">
                <a:moveTo>
                  <a:pt x="0" y="0"/>
                </a:moveTo>
                <a:lnTo>
                  <a:pt x="712184" y="0"/>
                </a:lnTo>
                <a:lnTo>
                  <a:pt x="712184" y="1007554"/>
                </a:lnTo>
                <a:lnTo>
                  <a:pt x="0" y="1007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397290" y="4162369"/>
            <a:ext cx="712098" cy="363156"/>
            <a:chOff x="0" y="0"/>
            <a:chExt cx="949464" cy="484209"/>
          </a:xfrm>
        </p:grpSpPr>
        <p:sp>
          <p:nvSpPr>
            <p:cNvPr name="Freeform 9" id="9"/>
            <p:cNvSpPr/>
            <p:nvPr/>
          </p:nvSpPr>
          <p:spPr>
            <a:xfrm flipH="false" flipV="false" rot="0">
              <a:off x="0" y="0"/>
              <a:ext cx="949464" cy="484209"/>
            </a:xfrm>
            <a:custGeom>
              <a:avLst/>
              <a:gdLst/>
              <a:ahLst/>
              <a:cxnLst/>
              <a:rect r="r" b="b" t="t" l="l"/>
              <a:pathLst>
                <a:path h="484209" w="949464">
                  <a:moveTo>
                    <a:pt x="0" y="0"/>
                  </a:moveTo>
                  <a:lnTo>
                    <a:pt x="949464" y="0"/>
                  </a:lnTo>
                  <a:lnTo>
                    <a:pt x="949464" y="484209"/>
                  </a:lnTo>
                  <a:lnTo>
                    <a:pt x="0" y="484209"/>
                  </a:lnTo>
                  <a:close/>
                </a:path>
              </a:pathLst>
            </a:custGeom>
            <a:solidFill>
              <a:srgbClr val="000000">
                <a:alpha val="0"/>
              </a:srgbClr>
            </a:solidFill>
          </p:spPr>
        </p:sp>
        <p:sp>
          <p:nvSpPr>
            <p:cNvPr name="TextBox 10" id="10"/>
            <p:cNvSpPr txBox="true"/>
            <p:nvPr/>
          </p:nvSpPr>
          <p:spPr>
            <a:xfrm>
              <a:off x="0" y="-19050"/>
              <a:ext cx="949464" cy="503259"/>
            </a:xfrm>
            <a:prstGeom prst="rect">
              <a:avLst/>
            </a:prstGeom>
          </p:spPr>
          <p:txBody>
            <a:bodyPr anchor="ctr" rtlCol="false" tIns="0" lIns="0" bIns="0" rIns="0"/>
            <a:lstStyle/>
            <a:p>
              <a:pPr algn="ctr">
                <a:lnSpc>
                  <a:spcPts val="2052"/>
                </a:lnSpc>
              </a:pPr>
              <a:r>
                <a:rPr lang="en-US" sz="1900">
                  <a:solidFill>
                    <a:srgbClr val="000000"/>
                  </a:solidFill>
                  <a:latin typeface="Arial"/>
                  <a:ea typeface="Arial"/>
                  <a:cs typeface="Arial"/>
                  <a:sym typeface="Arial"/>
                </a:rPr>
                <a:t>1</a:t>
              </a:r>
            </a:p>
          </p:txBody>
        </p:sp>
      </p:grpSp>
      <p:sp>
        <p:nvSpPr>
          <p:cNvPr name="Freeform 11" id="11"/>
          <p:cNvSpPr/>
          <p:nvPr/>
        </p:nvSpPr>
        <p:spPr>
          <a:xfrm flipH="false" flipV="false" rot="0">
            <a:off x="3084009" y="3833308"/>
            <a:ext cx="7301579" cy="663035"/>
          </a:xfrm>
          <a:custGeom>
            <a:avLst/>
            <a:gdLst/>
            <a:ahLst/>
            <a:cxnLst/>
            <a:rect r="r" b="b" t="t" l="l"/>
            <a:pathLst>
              <a:path h="663035" w="7301579">
                <a:moveTo>
                  <a:pt x="0" y="0"/>
                </a:moveTo>
                <a:lnTo>
                  <a:pt x="7301579" y="0"/>
                </a:lnTo>
                <a:lnTo>
                  <a:pt x="7301579" y="663036"/>
                </a:lnTo>
                <a:lnTo>
                  <a:pt x="0" y="663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3083988" y="3857291"/>
            <a:ext cx="7270474" cy="607939"/>
            <a:chOff x="0" y="0"/>
            <a:chExt cx="9693965" cy="810585"/>
          </a:xfrm>
        </p:grpSpPr>
        <p:sp>
          <p:nvSpPr>
            <p:cNvPr name="Freeform 13" id="13"/>
            <p:cNvSpPr/>
            <p:nvPr/>
          </p:nvSpPr>
          <p:spPr>
            <a:xfrm flipH="false" flipV="false" rot="0">
              <a:off x="0" y="0"/>
              <a:ext cx="9693966" cy="810585"/>
            </a:xfrm>
            <a:custGeom>
              <a:avLst/>
              <a:gdLst/>
              <a:ahLst/>
              <a:cxnLst/>
              <a:rect r="r" b="b" t="t" l="l"/>
              <a:pathLst>
                <a:path h="810585" w="9693966">
                  <a:moveTo>
                    <a:pt x="0" y="0"/>
                  </a:moveTo>
                  <a:lnTo>
                    <a:pt x="9693966" y="0"/>
                  </a:lnTo>
                  <a:lnTo>
                    <a:pt x="9693966" y="810585"/>
                  </a:lnTo>
                  <a:lnTo>
                    <a:pt x="0" y="810585"/>
                  </a:lnTo>
                  <a:close/>
                </a:path>
              </a:pathLst>
            </a:custGeom>
            <a:solidFill>
              <a:srgbClr val="000000">
                <a:alpha val="0"/>
              </a:srgbClr>
            </a:solidFill>
          </p:spPr>
        </p:sp>
        <p:sp>
          <p:nvSpPr>
            <p:cNvPr name="TextBox 14" id="14"/>
            <p:cNvSpPr txBox="true"/>
            <p:nvPr/>
          </p:nvSpPr>
          <p:spPr>
            <a:xfrm>
              <a:off x="0" y="-9525"/>
              <a:ext cx="9693965" cy="820110"/>
            </a:xfrm>
            <a:prstGeom prst="rect">
              <a:avLst/>
            </a:prstGeom>
          </p:spPr>
          <p:txBody>
            <a:bodyPr anchor="ctr" rtlCol="false" tIns="0" lIns="0" bIns="0" rIns="0"/>
            <a:lstStyle/>
            <a:p>
              <a:pPr algn="l" marL="241300" indent="-60325" lvl="3">
                <a:lnSpc>
                  <a:spcPts val="1296"/>
                </a:lnSpc>
                <a:buFont typeface="Arial"/>
                <a:buChar char="￭"/>
              </a:pPr>
              <a:r>
                <a:rPr lang="en-US" sz="1200">
                  <a:solidFill>
                    <a:srgbClr val="000000"/>
                  </a:solidFill>
                  <a:latin typeface="Arial"/>
                  <a:ea typeface="Arial"/>
                  <a:cs typeface="Arial"/>
                  <a:sym typeface="Arial"/>
                </a:rPr>
                <a:t>웹 메인 페이지 생성 (1월 21일 ~ 22일) </a:t>
              </a:r>
            </a:p>
            <a:p>
              <a:pPr algn="l" marL="241300" indent="-60325" lvl="3">
                <a:lnSpc>
                  <a:spcPts val="1296"/>
                </a:lnSpc>
                <a:buFont typeface="Arial"/>
                <a:buChar char="￭"/>
              </a:pPr>
              <a:r>
                <a:rPr lang="en-US" sz="1200">
                  <a:solidFill>
                    <a:srgbClr val="000000"/>
                  </a:solidFill>
                  <a:latin typeface="Arial"/>
                  <a:ea typeface="Arial"/>
                  <a:cs typeface="Arial"/>
                  <a:sym typeface="Arial"/>
                </a:rPr>
                <a:t>HTML 코드</a:t>
              </a:r>
            </a:p>
          </p:txBody>
        </p:sp>
      </p:grpSp>
      <p:sp>
        <p:nvSpPr>
          <p:cNvPr name="Freeform 15" id="15"/>
          <p:cNvSpPr/>
          <p:nvPr/>
        </p:nvSpPr>
        <p:spPr>
          <a:xfrm flipH="false" flipV="false" rot="0">
            <a:off x="2397204" y="4715957"/>
            <a:ext cx="712184" cy="1007555"/>
          </a:xfrm>
          <a:custGeom>
            <a:avLst/>
            <a:gdLst/>
            <a:ahLst/>
            <a:cxnLst/>
            <a:rect r="r" b="b" t="t" l="l"/>
            <a:pathLst>
              <a:path h="1007555" w="712184">
                <a:moveTo>
                  <a:pt x="0" y="0"/>
                </a:moveTo>
                <a:lnTo>
                  <a:pt x="712184" y="0"/>
                </a:lnTo>
                <a:lnTo>
                  <a:pt x="712184" y="1007554"/>
                </a:lnTo>
                <a:lnTo>
                  <a:pt x="0" y="1007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2397290" y="5046066"/>
            <a:ext cx="712098" cy="363156"/>
            <a:chOff x="0" y="0"/>
            <a:chExt cx="949464" cy="484209"/>
          </a:xfrm>
        </p:grpSpPr>
        <p:sp>
          <p:nvSpPr>
            <p:cNvPr name="Freeform 17" id="17"/>
            <p:cNvSpPr/>
            <p:nvPr/>
          </p:nvSpPr>
          <p:spPr>
            <a:xfrm flipH="false" flipV="false" rot="0">
              <a:off x="0" y="0"/>
              <a:ext cx="949464" cy="484209"/>
            </a:xfrm>
            <a:custGeom>
              <a:avLst/>
              <a:gdLst/>
              <a:ahLst/>
              <a:cxnLst/>
              <a:rect r="r" b="b" t="t" l="l"/>
              <a:pathLst>
                <a:path h="484209" w="949464">
                  <a:moveTo>
                    <a:pt x="0" y="0"/>
                  </a:moveTo>
                  <a:lnTo>
                    <a:pt x="949464" y="0"/>
                  </a:lnTo>
                  <a:lnTo>
                    <a:pt x="949464" y="484209"/>
                  </a:lnTo>
                  <a:lnTo>
                    <a:pt x="0" y="484209"/>
                  </a:lnTo>
                  <a:close/>
                </a:path>
              </a:pathLst>
            </a:custGeom>
            <a:solidFill>
              <a:srgbClr val="000000">
                <a:alpha val="0"/>
              </a:srgbClr>
            </a:solidFill>
          </p:spPr>
        </p:sp>
        <p:sp>
          <p:nvSpPr>
            <p:cNvPr name="TextBox 18" id="18"/>
            <p:cNvSpPr txBox="true"/>
            <p:nvPr/>
          </p:nvSpPr>
          <p:spPr>
            <a:xfrm>
              <a:off x="0" y="-19050"/>
              <a:ext cx="949464" cy="503259"/>
            </a:xfrm>
            <a:prstGeom prst="rect">
              <a:avLst/>
            </a:prstGeom>
          </p:spPr>
          <p:txBody>
            <a:bodyPr anchor="ctr" rtlCol="false" tIns="0" lIns="0" bIns="0" rIns="0"/>
            <a:lstStyle/>
            <a:p>
              <a:pPr algn="ctr">
                <a:lnSpc>
                  <a:spcPts val="2052"/>
                </a:lnSpc>
              </a:pPr>
              <a:r>
                <a:rPr lang="en-US" sz="1900">
                  <a:solidFill>
                    <a:srgbClr val="000000"/>
                  </a:solidFill>
                  <a:latin typeface="Arial"/>
                  <a:ea typeface="Arial"/>
                  <a:cs typeface="Arial"/>
                  <a:sym typeface="Arial"/>
                </a:rPr>
                <a:t>2</a:t>
              </a:r>
            </a:p>
          </p:txBody>
        </p:sp>
      </p:grpSp>
      <p:sp>
        <p:nvSpPr>
          <p:cNvPr name="Freeform 19" id="19"/>
          <p:cNvSpPr/>
          <p:nvPr/>
        </p:nvSpPr>
        <p:spPr>
          <a:xfrm flipH="false" flipV="false" rot="0">
            <a:off x="3084009" y="4717005"/>
            <a:ext cx="7301579" cy="663035"/>
          </a:xfrm>
          <a:custGeom>
            <a:avLst/>
            <a:gdLst/>
            <a:ahLst/>
            <a:cxnLst/>
            <a:rect r="r" b="b" t="t" l="l"/>
            <a:pathLst>
              <a:path h="663035" w="7301579">
                <a:moveTo>
                  <a:pt x="0" y="0"/>
                </a:moveTo>
                <a:lnTo>
                  <a:pt x="7301579" y="0"/>
                </a:lnTo>
                <a:lnTo>
                  <a:pt x="7301579" y="663036"/>
                </a:lnTo>
                <a:lnTo>
                  <a:pt x="0" y="663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3083988" y="4740988"/>
            <a:ext cx="7270474" cy="607939"/>
            <a:chOff x="0" y="0"/>
            <a:chExt cx="9693965" cy="810585"/>
          </a:xfrm>
        </p:grpSpPr>
        <p:sp>
          <p:nvSpPr>
            <p:cNvPr name="Freeform 21" id="21"/>
            <p:cNvSpPr/>
            <p:nvPr/>
          </p:nvSpPr>
          <p:spPr>
            <a:xfrm flipH="false" flipV="false" rot="0">
              <a:off x="0" y="0"/>
              <a:ext cx="9693966" cy="810585"/>
            </a:xfrm>
            <a:custGeom>
              <a:avLst/>
              <a:gdLst/>
              <a:ahLst/>
              <a:cxnLst/>
              <a:rect r="r" b="b" t="t" l="l"/>
              <a:pathLst>
                <a:path h="810585" w="9693966">
                  <a:moveTo>
                    <a:pt x="0" y="0"/>
                  </a:moveTo>
                  <a:lnTo>
                    <a:pt x="9693966" y="0"/>
                  </a:lnTo>
                  <a:lnTo>
                    <a:pt x="9693966" y="810585"/>
                  </a:lnTo>
                  <a:lnTo>
                    <a:pt x="0" y="810585"/>
                  </a:lnTo>
                  <a:close/>
                </a:path>
              </a:pathLst>
            </a:custGeom>
            <a:solidFill>
              <a:srgbClr val="000000">
                <a:alpha val="0"/>
              </a:srgbClr>
            </a:solidFill>
          </p:spPr>
        </p:sp>
        <p:sp>
          <p:nvSpPr>
            <p:cNvPr name="TextBox 22" id="22"/>
            <p:cNvSpPr txBox="true"/>
            <p:nvPr/>
          </p:nvSpPr>
          <p:spPr>
            <a:xfrm>
              <a:off x="0" y="-9525"/>
              <a:ext cx="9693965" cy="820110"/>
            </a:xfrm>
            <a:prstGeom prst="rect">
              <a:avLst/>
            </a:prstGeom>
          </p:spPr>
          <p:txBody>
            <a:bodyPr anchor="ctr" rtlCol="false" tIns="0" lIns="0" bIns="0" rIns="0"/>
            <a:lstStyle/>
            <a:p>
              <a:pPr algn="l" marL="241300" indent="-60325" lvl="3">
                <a:lnSpc>
                  <a:spcPts val="1296"/>
                </a:lnSpc>
                <a:buFont typeface="Arial"/>
                <a:buChar char="￭"/>
              </a:pPr>
              <a:r>
                <a:rPr lang="en-US" sz="1200">
                  <a:solidFill>
                    <a:srgbClr val="000000"/>
                  </a:solidFill>
                  <a:latin typeface="Arial"/>
                  <a:ea typeface="Arial"/>
                  <a:cs typeface="Arial"/>
                  <a:sym typeface="Arial"/>
                </a:rPr>
                <a:t>파이프 페이지 생성 (1월 23일 ~ 24일)</a:t>
              </a:r>
            </a:p>
            <a:p>
              <a:pPr algn="l" marL="241300" indent="-60325" lvl="3">
                <a:lnSpc>
                  <a:spcPts val="1296"/>
                </a:lnSpc>
                <a:buFont typeface="Arial"/>
                <a:buChar char="￭"/>
              </a:pPr>
              <a:r>
                <a:rPr lang="en-US" sz="1200">
                  <a:solidFill>
                    <a:srgbClr val="000000"/>
                  </a:solidFill>
                  <a:latin typeface="Arial"/>
                  <a:ea typeface="Arial"/>
                  <a:cs typeface="Arial"/>
                  <a:sym typeface="Arial"/>
                </a:rPr>
                <a:t>HTML 코드</a:t>
              </a:r>
            </a:p>
          </p:txBody>
        </p:sp>
      </p:grpSp>
      <p:sp>
        <p:nvSpPr>
          <p:cNvPr name="Freeform 23" id="23"/>
          <p:cNvSpPr/>
          <p:nvPr/>
        </p:nvSpPr>
        <p:spPr>
          <a:xfrm flipH="false" flipV="false" rot="0">
            <a:off x="2397204" y="5599654"/>
            <a:ext cx="712184" cy="1007554"/>
          </a:xfrm>
          <a:custGeom>
            <a:avLst/>
            <a:gdLst/>
            <a:ahLst/>
            <a:cxnLst/>
            <a:rect r="r" b="b" t="t" l="l"/>
            <a:pathLst>
              <a:path h="1007554" w="712184">
                <a:moveTo>
                  <a:pt x="0" y="0"/>
                </a:moveTo>
                <a:lnTo>
                  <a:pt x="712184" y="0"/>
                </a:lnTo>
                <a:lnTo>
                  <a:pt x="712184" y="1007554"/>
                </a:lnTo>
                <a:lnTo>
                  <a:pt x="0" y="1007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2397290" y="5929763"/>
            <a:ext cx="712098" cy="363156"/>
            <a:chOff x="0" y="0"/>
            <a:chExt cx="949464" cy="484209"/>
          </a:xfrm>
        </p:grpSpPr>
        <p:sp>
          <p:nvSpPr>
            <p:cNvPr name="Freeform 25" id="25"/>
            <p:cNvSpPr/>
            <p:nvPr/>
          </p:nvSpPr>
          <p:spPr>
            <a:xfrm flipH="false" flipV="false" rot="0">
              <a:off x="0" y="0"/>
              <a:ext cx="949464" cy="484209"/>
            </a:xfrm>
            <a:custGeom>
              <a:avLst/>
              <a:gdLst/>
              <a:ahLst/>
              <a:cxnLst/>
              <a:rect r="r" b="b" t="t" l="l"/>
              <a:pathLst>
                <a:path h="484209" w="949464">
                  <a:moveTo>
                    <a:pt x="0" y="0"/>
                  </a:moveTo>
                  <a:lnTo>
                    <a:pt x="949464" y="0"/>
                  </a:lnTo>
                  <a:lnTo>
                    <a:pt x="949464" y="484209"/>
                  </a:lnTo>
                  <a:lnTo>
                    <a:pt x="0" y="484209"/>
                  </a:lnTo>
                  <a:close/>
                </a:path>
              </a:pathLst>
            </a:custGeom>
            <a:solidFill>
              <a:srgbClr val="000000">
                <a:alpha val="0"/>
              </a:srgbClr>
            </a:solidFill>
          </p:spPr>
        </p:sp>
        <p:sp>
          <p:nvSpPr>
            <p:cNvPr name="TextBox 26" id="26"/>
            <p:cNvSpPr txBox="true"/>
            <p:nvPr/>
          </p:nvSpPr>
          <p:spPr>
            <a:xfrm>
              <a:off x="0" y="-19050"/>
              <a:ext cx="949464" cy="503259"/>
            </a:xfrm>
            <a:prstGeom prst="rect">
              <a:avLst/>
            </a:prstGeom>
          </p:spPr>
          <p:txBody>
            <a:bodyPr anchor="ctr" rtlCol="false" tIns="0" lIns="0" bIns="0" rIns="0"/>
            <a:lstStyle/>
            <a:p>
              <a:pPr algn="ctr">
                <a:lnSpc>
                  <a:spcPts val="2052"/>
                </a:lnSpc>
              </a:pPr>
              <a:r>
                <a:rPr lang="en-US" sz="1900">
                  <a:solidFill>
                    <a:srgbClr val="000000"/>
                  </a:solidFill>
                  <a:latin typeface="Arial"/>
                  <a:ea typeface="Arial"/>
                  <a:cs typeface="Arial"/>
                  <a:sym typeface="Arial"/>
                </a:rPr>
                <a:t>3</a:t>
              </a:r>
            </a:p>
          </p:txBody>
        </p:sp>
      </p:grpSp>
      <p:sp>
        <p:nvSpPr>
          <p:cNvPr name="Freeform 27" id="27"/>
          <p:cNvSpPr/>
          <p:nvPr/>
        </p:nvSpPr>
        <p:spPr>
          <a:xfrm flipH="false" flipV="false" rot="0">
            <a:off x="3084009" y="5600703"/>
            <a:ext cx="7301579" cy="663035"/>
          </a:xfrm>
          <a:custGeom>
            <a:avLst/>
            <a:gdLst/>
            <a:ahLst/>
            <a:cxnLst/>
            <a:rect r="r" b="b" t="t" l="l"/>
            <a:pathLst>
              <a:path h="663035" w="7301579">
                <a:moveTo>
                  <a:pt x="0" y="0"/>
                </a:moveTo>
                <a:lnTo>
                  <a:pt x="7301579" y="0"/>
                </a:lnTo>
                <a:lnTo>
                  <a:pt x="7301579" y="663036"/>
                </a:lnTo>
                <a:lnTo>
                  <a:pt x="0" y="663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8" id="28"/>
          <p:cNvGrpSpPr/>
          <p:nvPr/>
        </p:nvGrpSpPr>
        <p:grpSpPr>
          <a:xfrm rot="0">
            <a:off x="3083988" y="5624686"/>
            <a:ext cx="7270474" cy="607939"/>
            <a:chOff x="0" y="0"/>
            <a:chExt cx="9693965" cy="810585"/>
          </a:xfrm>
        </p:grpSpPr>
        <p:sp>
          <p:nvSpPr>
            <p:cNvPr name="Freeform 29" id="29"/>
            <p:cNvSpPr/>
            <p:nvPr/>
          </p:nvSpPr>
          <p:spPr>
            <a:xfrm flipH="false" flipV="false" rot="0">
              <a:off x="0" y="0"/>
              <a:ext cx="9693966" cy="810585"/>
            </a:xfrm>
            <a:custGeom>
              <a:avLst/>
              <a:gdLst/>
              <a:ahLst/>
              <a:cxnLst/>
              <a:rect r="r" b="b" t="t" l="l"/>
              <a:pathLst>
                <a:path h="810585" w="9693966">
                  <a:moveTo>
                    <a:pt x="0" y="0"/>
                  </a:moveTo>
                  <a:lnTo>
                    <a:pt x="9693966" y="0"/>
                  </a:lnTo>
                  <a:lnTo>
                    <a:pt x="9693966" y="810585"/>
                  </a:lnTo>
                  <a:lnTo>
                    <a:pt x="0" y="810585"/>
                  </a:lnTo>
                  <a:close/>
                </a:path>
              </a:pathLst>
            </a:custGeom>
            <a:solidFill>
              <a:srgbClr val="000000">
                <a:alpha val="0"/>
              </a:srgbClr>
            </a:solidFill>
          </p:spPr>
        </p:sp>
        <p:sp>
          <p:nvSpPr>
            <p:cNvPr name="TextBox 30" id="30"/>
            <p:cNvSpPr txBox="true"/>
            <p:nvPr/>
          </p:nvSpPr>
          <p:spPr>
            <a:xfrm>
              <a:off x="0" y="-9525"/>
              <a:ext cx="9693965" cy="820110"/>
            </a:xfrm>
            <a:prstGeom prst="rect">
              <a:avLst/>
            </a:prstGeom>
          </p:spPr>
          <p:txBody>
            <a:bodyPr anchor="ctr" rtlCol="false" tIns="0" lIns="0" bIns="0" rIns="0"/>
            <a:lstStyle/>
            <a:p>
              <a:pPr algn="l" marL="241300" indent="-60325" lvl="3">
                <a:lnSpc>
                  <a:spcPts val="1296"/>
                </a:lnSpc>
                <a:buFont typeface="Arial"/>
                <a:buChar char="￭"/>
              </a:pPr>
              <a:r>
                <a:rPr lang="en-US" sz="1200">
                  <a:solidFill>
                    <a:srgbClr val="000000"/>
                  </a:solidFill>
                  <a:latin typeface="Arial"/>
                  <a:ea typeface="Arial"/>
                  <a:cs typeface="Arial"/>
                  <a:sym typeface="Arial"/>
                </a:rPr>
                <a:t>Kafka consumer 연결하여 이미지 받아오기 (1월 24일 ~ 25일, 2월 4일)</a:t>
              </a:r>
            </a:p>
            <a:p>
              <a:pPr algn="l" marL="241300" indent="-60325" lvl="3">
                <a:lnSpc>
                  <a:spcPts val="1296"/>
                </a:lnSpc>
                <a:buFont typeface="Arial"/>
                <a:buChar char="￭"/>
              </a:pPr>
              <a:r>
                <a:rPr lang="en-US" sz="1200">
                  <a:solidFill>
                    <a:srgbClr val="000000"/>
                  </a:solidFill>
                  <a:latin typeface="Arial"/>
                  <a:ea typeface="Arial"/>
                  <a:cs typeface="Arial"/>
                  <a:sym typeface="Arial"/>
                </a:rPr>
                <a:t>Python, Java script 코드</a:t>
              </a:r>
            </a:p>
          </p:txBody>
        </p:sp>
      </p:grpSp>
      <p:sp>
        <p:nvSpPr>
          <p:cNvPr name="Freeform 31" id="31"/>
          <p:cNvSpPr/>
          <p:nvPr/>
        </p:nvSpPr>
        <p:spPr>
          <a:xfrm flipH="false" flipV="false" rot="0">
            <a:off x="2397204" y="6483352"/>
            <a:ext cx="712184" cy="1007554"/>
          </a:xfrm>
          <a:custGeom>
            <a:avLst/>
            <a:gdLst/>
            <a:ahLst/>
            <a:cxnLst/>
            <a:rect r="r" b="b" t="t" l="l"/>
            <a:pathLst>
              <a:path h="1007554" w="712184">
                <a:moveTo>
                  <a:pt x="0" y="0"/>
                </a:moveTo>
                <a:lnTo>
                  <a:pt x="712184" y="0"/>
                </a:lnTo>
                <a:lnTo>
                  <a:pt x="712184" y="1007554"/>
                </a:lnTo>
                <a:lnTo>
                  <a:pt x="0" y="1007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2" id="32"/>
          <p:cNvGrpSpPr/>
          <p:nvPr/>
        </p:nvGrpSpPr>
        <p:grpSpPr>
          <a:xfrm rot="0">
            <a:off x="2397290" y="6813461"/>
            <a:ext cx="712098" cy="363156"/>
            <a:chOff x="0" y="0"/>
            <a:chExt cx="949464" cy="484209"/>
          </a:xfrm>
        </p:grpSpPr>
        <p:sp>
          <p:nvSpPr>
            <p:cNvPr name="Freeform 33" id="33"/>
            <p:cNvSpPr/>
            <p:nvPr/>
          </p:nvSpPr>
          <p:spPr>
            <a:xfrm flipH="false" flipV="false" rot="0">
              <a:off x="0" y="0"/>
              <a:ext cx="949464" cy="484209"/>
            </a:xfrm>
            <a:custGeom>
              <a:avLst/>
              <a:gdLst/>
              <a:ahLst/>
              <a:cxnLst/>
              <a:rect r="r" b="b" t="t" l="l"/>
              <a:pathLst>
                <a:path h="484209" w="949464">
                  <a:moveTo>
                    <a:pt x="0" y="0"/>
                  </a:moveTo>
                  <a:lnTo>
                    <a:pt x="949464" y="0"/>
                  </a:lnTo>
                  <a:lnTo>
                    <a:pt x="949464" y="484209"/>
                  </a:lnTo>
                  <a:lnTo>
                    <a:pt x="0" y="484209"/>
                  </a:lnTo>
                  <a:close/>
                </a:path>
              </a:pathLst>
            </a:custGeom>
            <a:solidFill>
              <a:srgbClr val="000000">
                <a:alpha val="0"/>
              </a:srgbClr>
            </a:solidFill>
          </p:spPr>
        </p:sp>
        <p:sp>
          <p:nvSpPr>
            <p:cNvPr name="TextBox 34" id="34"/>
            <p:cNvSpPr txBox="true"/>
            <p:nvPr/>
          </p:nvSpPr>
          <p:spPr>
            <a:xfrm>
              <a:off x="0" y="-19050"/>
              <a:ext cx="949464" cy="503259"/>
            </a:xfrm>
            <a:prstGeom prst="rect">
              <a:avLst/>
            </a:prstGeom>
          </p:spPr>
          <p:txBody>
            <a:bodyPr anchor="ctr" rtlCol="false" tIns="0" lIns="0" bIns="0" rIns="0"/>
            <a:lstStyle/>
            <a:p>
              <a:pPr algn="ctr">
                <a:lnSpc>
                  <a:spcPts val="2052"/>
                </a:lnSpc>
              </a:pPr>
              <a:r>
                <a:rPr lang="en-US" sz="1900">
                  <a:solidFill>
                    <a:srgbClr val="000000"/>
                  </a:solidFill>
                  <a:latin typeface="Arial"/>
                  <a:ea typeface="Arial"/>
                  <a:cs typeface="Arial"/>
                  <a:sym typeface="Arial"/>
                </a:rPr>
                <a:t>4</a:t>
              </a:r>
            </a:p>
          </p:txBody>
        </p:sp>
      </p:grpSp>
      <p:sp>
        <p:nvSpPr>
          <p:cNvPr name="Freeform 35" id="35"/>
          <p:cNvSpPr/>
          <p:nvPr/>
        </p:nvSpPr>
        <p:spPr>
          <a:xfrm flipH="false" flipV="false" rot="0">
            <a:off x="3084009" y="6484400"/>
            <a:ext cx="7301579" cy="663035"/>
          </a:xfrm>
          <a:custGeom>
            <a:avLst/>
            <a:gdLst/>
            <a:ahLst/>
            <a:cxnLst/>
            <a:rect r="r" b="b" t="t" l="l"/>
            <a:pathLst>
              <a:path h="663035" w="7301579">
                <a:moveTo>
                  <a:pt x="0" y="0"/>
                </a:moveTo>
                <a:lnTo>
                  <a:pt x="7301579" y="0"/>
                </a:lnTo>
                <a:lnTo>
                  <a:pt x="7301579" y="663036"/>
                </a:lnTo>
                <a:lnTo>
                  <a:pt x="0" y="663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6" id="36"/>
          <p:cNvGrpSpPr/>
          <p:nvPr/>
        </p:nvGrpSpPr>
        <p:grpSpPr>
          <a:xfrm rot="0">
            <a:off x="3083988" y="6508382"/>
            <a:ext cx="7270474" cy="607939"/>
            <a:chOff x="0" y="0"/>
            <a:chExt cx="9693965" cy="810585"/>
          </a:xfrm>
        </p:grpSpPr>
        <p:sp>
          <p:nvSpPr>
            <p:cNvPr name="Freeform 37" id="37"/>
            <p:cNvSpPr/>
            <p:nvPr/>
          </p:nvSpPr>
          <p:spPr>
            <a:xfrm flipH="false" flipV="false" rot="0">
              <a:off x="0" y="0"/>
              <a:ext cx="9693966" cy="810585"/>
            </a:xfrm>
            <a:custGeom>
              <a:avLst/>
              <a:gdLst/>
              <a:ahLst/>
              <a:cxnLst/>
              <a:rect r="r" b="b" t="t" l="l"/>
              <a:pathLst>
                <a:path h="810585" w="9693966">
                  <a:moveTo>
                    <a:pt x="0" y="0"/>
                  </a:moveTo>
                  <a:lnTo>
                    <a:pt x="9693966" y="0"/>
                  </a:lnTo>
                  <a:lnTo>
                    <a:pt x="9693966" y="810585"/>
                  </a:lnTo>
                  <a:lnTo>
                    <a:pt x="0" y="810585"/>
                  </a:lnTo>
                  <a:close/>
                </a:path>
              </a:pathLst>
            </a:custGeom>
            <a:solidFill>
              <a:srgbClr val="000000">
                <a:alpha val="0"/>
              </a:srgbClr>
            </a:solidFill>
          </p:spPr>
        </p:sp>
        <p:sp>
          <p:nvSpPr>
            <p:cNvPr name="TextBox 38" id="38"/>
            <p:cNvSpPr txBox="true"/>
            <p:nvPr/>
          </p:nvSpPr>
          <p:spPr>
            <a:xfrm>
              <a:off x="0" y="-9525"/>
              <a:ext cx="9693965" cy="820110"/>
            </a:xfrm>
            <a:prstGeom prst="rect">
              <a:avLst/>
            </a:prstGeom>
          </p:spPr>
          <p:txBody>
            <a:bodyPr anchor="ctr" rtlCol="false" tIns="0" lIns="0" bIns="0" rIns="0"/>
            <a:lstStyle/>
            <a:p>
              <a:pPr algn="l" marL="241300" indent="-60325" lvl="3">
                <a:lnSpc>
                  <a:spcPts val="1296"/>
                </a:lnSpc>
                <a:buFont typeface="Arial"/>
                <a:buChar char="￭"/>
              </a:pPr>
              <a:r>
                <a:rPr lang="en-US" sz="1200">
                  <a:solidFill>
                    <a:srgbClr val="000000"/>
                  </a:solidFill>
                  <a:latin typeface="Arial"/>
                  <a:ea typeface="Arial"/>
                  <a:cs typeface="Arial"/>
                  <a:sym typeface="Arial"/>
                </a:rPr>
                <a:t>이미지 애니메이션 삽입 (2월 4일)</a:t>
              </a:r>
            </a:p>
            <a:p>
              <a:pPr algn="l" marL="241300" indent="-60325" lvl="3">
                <a:lnSpc>
                  <a:spcPts val="1296"/>
                </a:lnSpc>
                <a:buFont typeface="Arial"/>
                <a:buChar char="￭"/>
              </a:pPr>
              <a:r>
                <a:rPr lang="en-US" sz="1200">
                  <a:solidFill>
                    <a:srgbClr val="000000"/>
                  </a:solidFill>
                  <a:latin typeface="Arial"/>
                  <a:ea typeface="Arial"/>
                  <a:cs typeface="Arial"/>
                  <a:sym typeface="Arial"/>
                </a:rPr>
                <a:t>Java script 코드</a:t>
              </a:r>
            </a:p>
          </p:txBody>
        </p:sp>
      </p:grpSp>
      <p:sp>
        <p:nvSpPr>
          <p:cNvPr name="Freeform 39" id="39"/>
          <p:cNvSpPr/>
          <p:nvPr/>
        </p:nvSpPr>
        <p:spPr>
          <a:xfrm flipH="false" flipV="false" rot="0">
            <a:off x="2397204" y="7367049"/>
            <a:ext cx="712184" cy="1007554"/>
          </a:xfrm>
          <a:custGeom>
            <a:avLst/>
            <a:gdLst/>
            <a:ahLst/>
            <a:cxnLst/>
            <a:rect r="r" b="b" t="t" l="l"/>
            <a:pathLst>
              <a:path h="1007554" w="712184">
                <a:moveTo>
                  <a:pt x="0" y="0"/>
                </a:moveTo>
                <a:lnTo>
                  <a:pt x="712184" y="0"/>
                </a:lnTo>
                <a:lnTo>
                  <a:pt x="712184" y="1007554"/>
                </a:lnTo>
                <a:lnTo>
                  <a:pt x="0" y="1007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0" id="40"/>
          <p:cNvGrpSpPr/>
          <p:nvPr/>
        </p:nvGrpSpPr>
        <p:grpSpPr>
          <a:xfrm rot="0">
            <a:off x="2397290" y="7697158"/>
            <a:ext cx="712098" cy="363156"/>
            <a:chOff x="0" y="0"/>
            <a:chExt cx="949464" cy="484209"/>
          </a:xfrm>
        </p:grpSpPr>
        <p:sp>
          <p:nvSpPr>
            <p:cNvPr name="Freeform 41" id="41"/>
            <p:cNvSpPr/>
            <p:nvPr/>
          </p:nvSpPr>
          <p:spPr>
            <a:xfrm flipH="false" flipV="false" rot="0">
              <a:off x="0" y="0"/>
              <a:ext cx="949464" cy="484209"/>
            </a:xfrm>
            <a:custGeom>
              <a:avLst/>
              <a:gdLst/>
              <a:ahLst/>
              <a:cxnLst/>
              <a:rect r="r" b="b" t="t" l="l"/>
              <a:pathLst>
                <a:path h="484209" w="949464">
                  <a:moveTo>
                    <a:pt x="0" y="0"/>
                  </a:moveTo>
                  <a:lnTo>
                    <a:pt x="949464" y="0"/>
                  </a:lnTo>
                  <a:lnTo>
                    <a:pt x="949464" y="484209"/>
                  </a:lnTo>
                  <a:lnTo>
                    <a:pt x="0" y="484209"/>
                  </a:lnTo>
                  <a:close/>
                </a:path>
              </a:pathLst>
            </a:custGeom>
            <a:solidFill>
              <a:srgbClr val="000000">
                <a:alpha val="0"/>
              </a:srgbClr>
            </a:solidFill>
          </p:spPr>
        </p:sp>
        <p:sp>
          <p:nvSpPr>
            <p:cNvPr name="TextBox 42" id="42"/>
            <p:cNvSpPr txBox="true"/>
            <p:nvPr/>
          </p:nvSpPr>
          <p:spPr>
            <a:xfrm>
              <a:off x="0" y="-19050"/>
              <a:ext cx="949464" cy="503259"/>
            </a:xfrm>
            <a:prstGeom prst="rect">
              <a:avLst/>
            </a:prstGeom>
          </p:spPr>
          <p:txBody>
            <a:bodyPr anchor="ctr" rtlCol="false" tIns="0" lIns="0" bIns="0" rIns="0"/>
            <a:lstStyle/>
            <a:p>
              <a:pPr algn="ctr">
                <a:lnSpc>
                  <a:spcPts val="2052"/>
                </a:lnSpc>
              </a:pPr>
              <a:r>
                <a:rPr lang="en-US" sz="1900">
                  <a:solidFill>
                    <a:srgbClr val="000000"/>
                  </a:solidFill>
                  <a:latin typeface="Arial"/>
                  <a:ea typeface="Arial"/>
                  <a:cs typeface="Arial"/>
                  <a:sym typeface="Arial"/>
                </a:rPr>
                <a:t>5</a:t>
              </a:r>
            </a:p>
          </p:txBody>
        </p:sp>
      </p:grpSp>
      <p:sp>
        <p:nvSpPr>
          <p:cNvPr name="Freeform 43" id="43"/>
          <p:cNvSpPr/>
          <p:nvPr/>
        </p:nvSpPr>
        <p:spPr>
          <a:xfrm flipH="false" flipV="false" rot="0">
            <a:off x="3084009" y="7368096"/>
            <a:ext cx="7301579" cy="663035"/>
          </a:xfrm>
          <a:custGeom>
            <a:avLst/>
            <a:gdLst/>
            <a:ahLst/>
            <a:cxnLst/>
            <a:rect r="r" b="b" t="t" l="l"/>
            <a:pathLst>
              <a:path h="663035" w="7301579">
                <a:moveTo>
                  <a:pt x="0" y="0"/>
                </a:moveTo>
                <a:lnTo>
                  <a:pt x="7301579" y="0"/>
                </a:lnTo>
                <a:lnTo>
                  <a:pt x="7301579" y="663036"/>
                </a:lnTo>
                <a:lnTo>
                  <a:pt x="0" y="6630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4" id="44"/>
          <p:cNvGrpSpPr/>
          <p:nvPr/>
        </p:nvGrpSpPr>
        <p:grpSpPr>
          <a:xfrm rot="0">
            <a:off x="3083988" y="7392080"/>
            <a:ext cx="7270474" cy="607939"/>
            <a:chOff x="0" y="0"/>
            <a:chExt cx="9693965" cy="810585"/>
          </a:xfrm>
        </p:grpSpPr>
        <p:sp>
          <p:nvSpPr>
            <p:cNvPr name="Freeform 45" id="45"/>
            <p:cNvSpPr/>
            <p:nvPr/>
          </p:nvSpPr>
          <p:spPr>
            <a:xfrm flipH="false" flipV="false" rot="0">
              <a:off x="0" y="0"/>
              <a:ext cx="9693966" cy="810585"/>
            </a:xfrm>
            <a:custGeom>
              <a:avLst/>
              <a:gdLst/>
              <a:ahLst/>
              <a:cxnLst/>
              <a:rect r="r" b="b" t="t" l="l"/>
              <a:pathLst>
                <a:path h="810585" w="9693966">
                  <a:moveTo>
                    <a:pt x="0" y="0"/>
                  </a:moveTo>
                  <a:lnTo>
                    <a:pt x="9693966" y="0"/>
                  </a:lnTo>
                  <a:lnTo>
                    <a:pt x="9693966" y="810585"/>
                  </a:lnTo>
                  <a:lnTo>
                    <a:pt x="0" y="810585"/>
                  </a:lnTo>
                  <a:close/>
                </a:path>
              </a:pathLst>
            </a:custGeom>
            <a:solidFill>
              <a:srgbClr val="000000">
                <a:alpha val="0"/>
              </a:srgbClr>
            </a:solidFill>
          </p:spPr>
        </p:sp>
        <p:sp>
          <p:nvSpPr>
            <p:cNvPr name="TextBox 46" id="46"/>
            <p:cNvSpPr txBox="true"/>
            <p:nvPr/>
          </p:nvSpPr>
          <p:spPr>
            <a:xfrm>
              <a:off x="0" y="-9525"/>
              <a:ext cx="9693965" cy="820110"/>
            </a:xfrm>
            <a:prstGeom prst="rect">
              <a:avLst/>
            </a:prstGeom>
          </p:spPr>
          <p:txBody>
            <a:bodyPr anchor="ctr" rtlCol="false" tIns="0" lIns="0" bIns="0" rIns="0"/>
            <a:lstStyle/>
            <a:p>
              <a:pPr algn="l" marL="241300" indent="-60325" lvl="3">
                <a:lnSpc>
                  <a:spcPts val="1296"/>
                </a:lnSpc>
                <a:buFont typeface="Arial"/>
                <a:buChar char="￭"/>
              </a:pPr>
              <a:r>
                <a:rPr lang="en-US" sz="1200">
                  <a:solidFill>
                    <a:srgbClr val="000000"/>
                  </a:solidFill>
                  <a:latin typeface="Arial"/>
                  <a:ea typeface="Arial"/>
                  <a:cs typeface="Arial"/>
                  <a:sym typeface="Arial"/>
                </a:rPr>
                <a:t>모델 적용하여 품질 검사 (2월 5일 ~ 6일)</a:t>
              </a:r>
            </a:p>
            <a:p>
              <a:pPr algn="l" marL="241300" indent="-60325" lvl="3">
                <a:lnSpc>
                  <a:spcPts val="1296"/>
                </a:lnSpc>
                <a:buFont typeface="Arial"/>
                <a:buChar char="￭"/>
              </a:pPr>
              <a:r>
                <a:rPr lang="en-US" sz="1200">
                  <a:solidFill>
                    <a:srgbClr val="000000"/>
                  </a:solidFill>
                  <a:latin typeface="Arial"/>
                  <a:ea typeface="Arial"/>
                  <a:cs typeface="Arial"/>
                  <a:sym typeface="Arial"/>
                </a:rPr>
                <a:t>Java script 코드</a:t>
              </a:r>
            </a:p>
          </p:txBody>
        </p:sp>
      </p:grpSp>
      <p:sp>
        <p:nvSpPr>
          <p:cNvPr name="Freeform 47" id="47"/>
          <p:cNvSpPr/>
          <p:nvPr/>
        </p:nvSpPr>
        <p:spPr>
          <a:xfrm flipH="false" flipV="false" rot="0">
            <a:off x="2397204" y="8250746"/>
            <a:ext cx="712184" cy="1007555"/>
          </a:xfrm>
          <a:custGeom>
            <a:avLst/>
            <a:gdLst/>
            <a:ahLst/>
            <a:cxnLst/>
            <a:rect r="r" b="b" t="t" l="l"/>
            <a:pathLst>
              <a:path h="1007555" w="712184">
                <a:moveTo>
                  <a:pt x="0" y="0"/>
                </a:moveTo>
                <a:lnTo>
                  <a:pt x="712184" y="0"/>
                </a:lnTo>
                <a:lnTo>
                  <a:pt x="712184" y="1007554"/>
                </a:lnTo>
                <a:lnTo>
                  <a:pt x="0" y="1007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8" id="48"/>
          <p:cNvGrpSpPr/>
          <p:nvPr/>
        </p:nvGrpSpPr>
        <p:grpSpPr>
          <a:xfrm rot="0">
            <a:off x="2397290" y="8580855"/>
            <a:ext cx="712098" cy="363156"/>
            <a:chOff x="0" y="0"/>
            <a:chExt cx="949464" cy="484209"/>
          </a:xfrm>
        </p:grpSpPr>
        <p:sp>
          <p:nvSpPr>
            <p:cNvPr name="Freeform 49" id="49"/>
            <p:cNvSpPr/>
            <p:nvPr/>
          </p:nvSpPr>
          <p:spPr>
            <a:xfrm flipH="false" flipV="false" rot="0">
              <a:off x="0" y="0"/>
              <a:ext cx="949464" cy="484209"/>
            </a:xfrm>
            <a:custGeom>
              <a:avLst/>
              <a:gdLst/>
              <a:ahLst/>
              <a:cxnLst/>
              <a:rect r="r" b="b" t="t" l="l"/>
              <a:pathLst>
                <a:path h="484209" w="949464">
                  <a:moveTo>
                    <a:pt x="0" y="0"/>
                  </a:moveTo>
                  <a:lnTo>
                    <a:pt x="949464" y="0"/>
                  </a:lnTo>
                  <a:lnTo>
                    <a:pt x="949464" y="484209"/>
                  </a:lnTo>
                  <a:lnTo>
                    <a:pt x="0" y="484209"/>
                  </a:lnTo>
                  <a:close/>
                </a:path>
              </a:pathLst>
            </a:custGeom>
            <a:solidFill>
              <a:srgbClr val="000000">
                <a:alpha val="0"/>
              </a:srgbClr>
            </a:solidFill>
          </p:spPr>
        </p:sp>
        <p:sp>
          <p:nvSpPr>
            <p:cNvPr name="TextBox 50" id="50"/>
            <p:cNvSpPr txBox="true"/>
            <p:nvPr/>
          </p:nvSpPr>
          <p:spPr>
            <a:xfrm>
              <a:off x="0" y="-19050"/>
              <a:ext cx="949464" cy="503259"/>
            </a:xfrm>
            <a:prstGeom prst="rect">
              <a:avLst/>
            </a:prstGeom>
          </p:spPr>
          <p:txBody>
            <a:bodyPr anchor="ctr" rtlCol="false" tIns="0" lIns="0" bIns="0" rIns="0"/>
            <a:lstStyle/>
            <a:p>
              <a:pPr algn="ctr">
                <a:lnSpc>
                  <a:spcPts val="2052"/>
                </a:lnSpc>
              </a:pPr>
              <a:r>
                <a:rPr lang="en-US" sz="1900">
                  <a:solidFill>
                    <a:srgbClr val="000000"/>
                  </a:solidFill>
                  <a:latin typeface="Arial"/>
                  <a:ea typeface="Arial"/>
                  <a:cs typeface="Arial"/>
                  <a:sym typeface="Arial"/>
                </a:rPr>
                <a:t>6</a:t>
              </a:r>
            </a:p>
          </p:txBody>
        </p:sp>
      </p:grpSp>
      <p:sp>
        <p:nvSpPr>
          <p:cNvPr name="Freeform 51" id="51"/>
          <p:cNvSpPr/>
          <p:nvPr/>
        </p:nvSpPr>
        <p:spPr>
          <a:xfrm flipH="false" flipV="false" rot="0">
            <a:off x="3084009" y="8251793"/>
            <a:ext cx="7301579" cy="663035"/>
          </a:xfrm>
          <a:custGeom>
            <a:avLst/>
            <a:gdLst/>
            <a:ahLst/>
            <a:cxnLst/>
            <a:rect r="r" b="b" t="t" l="l"/>
            <a:pathLst>
              <a:path h="663035" w="7301579">
                <a:moveTo>
                  <a:pt x="0" y="0"/>
                </a:moveTo>
                <a:lnTo>
                  <a:pt x="7301579" y="0"/>
                </a:lnTo>
                <a:lnTo>
                  <a:pt x="7301579" y="663036"/>
                </a:lnTo>
                <a:lnTo>
                  <a:pt x="0" y="6630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52" id="52"/>
          <p:cNvGrpSpPr/>
          <p:nvPr/>
        </p:nvGrpSpPr>
        <p:grpSpPr>
          <a:xfrm rot="0">
            <a:off x="3083988" y="8275777"/>
            <a:ext cx="7270474" cy="607939"/>
            <a:chOff x="0" y="0"/>
            <a:chExt cx="9693965" cy="810585"/>
          </a:xfrm>
        </p:grpSpPr>
        <p:sp>
          <p:nvSpPr>
            <p:cNvPr name="Freeform 53" id="53"/>
            <p:cNvSpPr/>
            <p:nvPr/>
          </p:nvSpPr>
          <p:spPr>
            <a:xfrm flipH="false" flipV="false" rot="0">
              <a:off x="0" y="0"/>
              <a:ext cx="9693966" cy="810585"/>
            </a:xfrm>
            <a:custGeom>
              <a:avLst/>
              <a:gdLst/>
              <a:ahLst/>
              <a:cxnLst/>
              <a:rect r="r" b="b" t="t" l="l"/>
              <a:pathLst>
                <a:path h="810585" w="9693966">
                  <a:moveTo>
                    <a:pt x="0" y="0"/>
                  </a:moveTo>
                  <a:lnTo>
                    <a:pt x="9693966" y="0"/>
                  </a:lnTo>
                  <a:lnTo>
                    <a:pt x="9693966" y="810585"/>
                  </a:lnTo>
                  <a:lnTo>
                    <a:pt x="0" y="810585"/>
                  </a:lnTo>
                  <a:close/>
                </a:path>
              </a:pathLst>
            </a:custGeom>
            <a:solidFill>
              <a:srgbClr val="000000">
                <a:alpha val="0"/>
              </a:srgbClr>
            </a:solidFill>
          </p:spPr>
        </p:sp>
        <p:sp>
          <p:nvSpPr>
            <p:cNvPr name="TextBox 54" id="54"/>
            <p:cNvSpPr txBox="true"/>
            <p:nvPr/>
          </p:nvSpPr>
          <p:spPr>
            <a:xfrm>
              <a:off x="0" y="-9525"/>
              <a:ext cx="9693965" cy="820110"/>
            </a:xfrm>
            <a:prstGeom prst="rect">
              <a:avLst/>
            </a:prstGeom>
          </p:spPr>
          <p:txBody>
            <a:bodyPr anchor="ctr" rtlCol="false" tIns="0" lIns="0" bIns="0" rIns="0"/>
            <a:lstStyle/>
            <a:p>
              <a:pPr algn="l" marL="241300" indent="-60325" lvl="3">
                <a:lnSpc>
                  <a:spcPts val="1296"/>
                </a:lnSpc>
                <a:buFont typeface="Arial"/>
                <a:buChar char="￭"/>
              </a:pPr>
              <a:r>
                <a:rPr lang="en-US" sz="1200">
                  <a:solidFill>
                    <a:srgbClr val="000000"/>
                  </a:solidFill>
                  <a:latin typeface="Arial"/>
                  <a:ea typeface="Arial"/>
                  <a:cs typeface="Arial"/>
                  <a:sym typeface="Arial"/>
                </a:rPr>
                <a:t>날짜, 시간, 검사 결과의 로그 및 이미지를 Kafka로 전송 (2월 7일)</a:t>
              </a:r>
            </a:p>
            <a:p>
              <a:pPr algn="l" marL="241300" indent="-60325" lvl="3">
                <a:lnSpc>
                  <a:spcPts val="1296"/>
                </a:lnSpc>
                <a:buFont typeface="Arial"/>
                <a:buChar char="￭"/>
              </a:pPr>
              <a:r>
                <a:rPr lang="en-US" sz="1200">
                  <a:solidFill>
                    <a:srgbClr val="000000"/>
                  </a:solidFill>
                  <a:latin typeface="Arial"/>
                  <a:ea typeface="Arial"/>
                  <a:cs typeface="Arial"/>
                  <a:sym typeface="Arial"/>
                </a:rPr>
                <a:t>Java script 코드</a:t>
              </a:r>
            </a:p>
          </p:txBody>
        </p:sp>
      </p:grpSp>
      <p:grpSp>
        <p:nvGrpSpPr>
          <p:cNvPr name="Group 55" id="55"/>
          <p:cNvGrpSpPr/>
          <p:nvPr/>
        </p:nvGrpSpPr>
        <p:grpSpPr>
          <a:xfrm rot="0">
            <a:off x="11268890" y="1955895"/>
            <a:ext cx="5907509" cy="2975066"/>
            <a:chOff x="0" y="0"/>
            <a:chExt cx="7876679" cy="3966755"/>
          </a:xfrm>
        </p:grpSpPr>
        <p:sp>
          <p:nvSpPr>
            <p:cNvPr name="Freeform 56" id="56"/>
            <p:cNvSpPr/>
            <p:nvPr/>
          </p:nvSpPr>
          <p:spPr>
            <a:xfrm flipH="false" flipV="false" rot="0">
              <a:off x="0" y="0"/>
              <a:ext cx="7876667" cy="3966718"/>
            </a:xfrm>
            <a:custGeom>
              <a:avLst/>
              <a:gdLst/>
              <a:ahLst/>
              <a:cxnLst/>
              <a:rect r="r" b="b" t="t" l="l"/>
              <a:pathLst>
                <a:path h="3966718" w="7876667">
                  <a:moveTo>
                    <a:pt x="0" y="0"/>
                  </a:moveTo>
                  <a:lnTo>
                    <a:pt x="7876667" y="0"/>
                  </a:lnTo>
                  <a:lnTo>
                    <a:pt x="7876667" y="3966718"/>
                  </a:lnTo>
                  <a:lnTo>
                    <a:pt x="0" y="3966718"/>
                  </a:lnTo>
                  <a:lnTo>
                    <a:pt x="0" y="0"/>
                  </a:lnTo>
                  <a:close/>
                </a:path>
              </a:pathLst>
            </a:custGeom>
            <a:blipFill>
              <a:blip r:embed="rId10"/>
              <a:stretch>
                <a:fillRect l="0" t="0" r="0" b="0"/>
              </a:stretch>
            </a:blipFill>
          </p:spPr>
        </p:sp>
      </p:grpSp>
      <p:grpSp>
        <p:nvGrpSpPr>
          <p:cNvPr name="Group 57" id="57"/>
          <p:cNvGrpSpPr/>
          <p:nvPr/>
        </p:nvGrpSpPr>
        <p:grpSpPr>
          <a:xfrm rot="0">
            <a:off x="11268890" y="5791200"/>
            <a:ext cx="4973270" cy="3524250"/>
            <a:chOff x="0" y="0"/>
            <a:chExt cx="6631027" cy="4699000"/>
          </a:xfrm>
        </p:grpSpPr>
        <p:sp>
          <p:nvSpPr>
            <p:cNvPr name="Freeform 58" id="58"/>
            <p:cNvSpPr/>
            <p:nvPr/>
          </p:nvSpPr>
          <p:spPr>
            <a:xfrm flipH="false" flipV="false" rot="0">
              <a:off x="0" y="0"/>
              <a:ext cx="6631051" cy="4699000"/>
            </a:xfrm>
            <a:custGeom>
              <a:avLst/>
              <a:gdLst/>
              <a:ahLst/>
              <a:cxnLst/>
              <a:rect r="r" b="b" t="t" l="l"/>
              <a:pathLst>
                <a:path h="4699000" w="6631051">
                  <a:moveTo>
                    <a:pt x="0" y="0"/>
                  </a:moveTo>
                  <a:lnTo>
                    <a:pt x="6631051" y="0"/>
                  </a:lnTo>
                  <a:lnTo>
                    <a:pt x="6631051" y="4699000"/>
                  </a:lnTo>
                  <a:lnTo>
                    <a:pt x="0" y="4699000"/>
                  </a:lnTo>
                  <a:lnTo>
                    <a:pt x="0" y="0"/>
                  </a:lnTo>
                  <a:close/>
                </a:path>
              </a:pathLst>
            </a:custGeom>
            <a:blipFill>
              <a:blip r:embed="rId11"/>
              <a:stretch>
                <a:fillRect l="0" t="-21" r="0" b="-21"/>
              </a:stretch>
            </a:blipFill>
          </p:spPr>
        </p:sp>
      </p:grpSp>
      <p:grpSp>
        <p:nvGrpSpPr>
          <p:cNvPr name="Group 59" id="59"/>
          <p:cNvGrpSpPr/>
          <p:nvPr/>
        </p:nvGrpSpPr>
        <p:grpSpPr>
          <a:xfrm rot="0">
            <a:off x="11268890" y="5125046"/>
            <a:ext cx="1913710" cy="459006"/>
            <a:chOff x="0" y="0"/>
            <a:chExt cx="2551613" cy="612008"/>
          </a:xfrm>
        </p:grpSpPr>
        <p:sp>
          <p:nvSpPr>
            <p:cNvPr name="Freeform 60" id="60"/>
            <p:cNvSpPr/>
            <p:nvPr/>
          </p:nvSpPr>
          <p:spPr>
            <a:xfrm flipH="false" flipV="false" rot="0">
              <a:off x="0" y="0"/>
              <a:ext cx="2551557" cy="612013"/>
            </a:xfrm>
            <a:custGeom>
              <a:avLst/>
              <a:gdLst/>
              <a:ahLst/>
              <a:cxnLst/>
              <a:rect r="r" b="b" t="t" l="l"/>
              <a:pathLst>
                <a:path h="612013" w="2551557">
                  <a:moveTo>
                    <a:pt x="0" y="0"/>
                  </a:moveTo>
                  <a:lnTo>
                    <a:pt x="2551557" y="0"/>
                  </a:lnTo>
                  <a:lnTo>
                    <a:pt x="2551557" y="612013"/>
                  </a:lnTo>
                  <a:lnTo>
                    <a:pt x="0" y="612013"/>
                  </a:lnTo>
                  <a:lnTo>
                    <a:pt x="0" y="0"/>
                  </a:lnTo>
                  <a:close/>
                </a:path>
              </a:pathLst>
            </a:custGeom>
            <a:blipFill>
              <a:blip r:embed="rId3"/>
              <a:stretch>
                <a:fillRect l="0" t="-8693" r="-2" b="-8692"/>
              </a:stretch>
            </a:blipFill>
          </p:spPr>
        </p:sp>
      </p:grpSp>
      <p:grpSp>
        <p:nvGrpSpPr>
          <p:cNvPr name="Group 61" id="61"/>
          <p:cNvGrpSpPr/>
          <p:nvPr/>
        </p:nvGrpSpPr>
        <p:grpSpPr>
          <a:xfrm rot="0">
            <a:off x="11335647" y="5159783"/>
            <a:ext cx="1780195" cy="332381"/>
            <a:chOff x="0" y="0"/>
            <a:chExt cx="2373593" cy="443175"/>
          </a:xfrm>
        </p:grpSpPr>
        <p:sp>
          <p:nvSpPr>
            <p:cNvPr name="Freeform 62" id="62"/>
            <p:cNvSpPr/>
            <p:nvPr/>
          </p:nvSpPr>
          <p:spPr>
            <a:xfrm flipH="false" flipV="false" rot="0">
              <a:off x="0" y="0"/>
              <a:ext cx="2373593" cy="443175"/>
            </a:xfrm>
            <a:custGeom>
              <a:avLst/>
              <a:gdLst/>
              <a:ahLst/>
              <a:cxnLst/>
              <a:rect r="r" b="b" t="t" l="l"/>
              <a:pathLst>
                <a:path h="443175" w="2373593">
                  <a:moveTo>
                    <a:pt x="0" y="0"/>
                  </a:moveTo>
                  <a:lnTo>
                    <a:pt x="2373593" y="0"/>
                  </a:lnTo>
                  <a:lnTo>
                    <a:pt x="2373593" y="443175"/>
                  </a:lnTo>
                  <a:lnTo>
                    <a:pt x="0" y="443175"/>
                  </a:lnTo>
                  <a:close/>
                </a:path>
              </a:pathLst>
            </a:custGeom>
            <a:solidFill>
              <a:srgbClr val="000000">
                <a:alpha val="0"/>
              </a:srgbClr>
            </a:solidFill>
          </p:spPr>
        </p:sp>
        <p:sp>
          <p:nvSpPr>
            <p:cNvPr name="TextBox 63" id="63"/>
            <p:cNvSpPr txBox="true"/>
            <p:nvPr/>
          </p:nvSpPr>
          <p:spPr>
            <a:xfrm>
              <a:off x="0" y="-76200"/>
              <a:ext cx="2373593" cy="519375"/>
            </a:xfrm>
            <a:prstGeom prst="rect">
              <a:avLst/>
            </a:prstGeom>
          </p:spPr>
          <p:txBody>
            <a:bodyPr anchor="ctr" rtlCol="false" tIns="0" lIns="0" bIns="0" rIns="0"/>
            <a:lstStyle/>
            <a:p>
              <a:pPr algn="ctr">
                <a:lnSpc>
                  <a:spcPts val="1911"/>
                </a:lnSpc>
              </a:pPr>
              <a:r>
                <a:rPr lang="en-US" sz="1200">
                  <a:solidFill>
                    <a:srgbClr val="FFFFFF"/>
                  </a:solidFill>
                  <a:latin typeface="Arial"/>
                  <a:ea typeface="Arial"/>
                  <a:cs typeface="Arial"/>
                  <a:sym typeface="Arial"/>
                </a:rPr>
                <a:t>파이프 </a:t>
              </a:r>
              <a:r>
                <a:rPr lang="en-US" sz="1200" b="true">
                  <a:solidFill>
                    <a:srgbClr val="FFFFFF"/>
                  </a:solidFill>
                  <a:latin typeface="Arial Bold"/>
                  <a:ea typeface="Arial Bold"/>
                  <a:cs typeface="Arial Bold"/>
                  <a:sym typeface="Arial Bold"/>
                </a:rPr>
                <a:t>Java script </a:t>
              </a:r>
              <a:r>
                <a:rPr lang="en-US" sz="1200">
                  <a:solidFill>
                    <a:srgbClr val="FFFFFF"/>
                  </a:solidFill>
                  <a:latin typeface="Arial"/>
                  <a:ea typeface="Arial"/>
                  <a:cs typeface="Arial"/>
                  <a:sym typeface="Arial"/>
                </a:rPr>
                <a:t>코드</a:t>
              </a:r>
            </a:p>
          </p:txBody>
        </p:sp>
      </p:grpSp>
      <p:grpSp>
        <p:nvGrpSpPr>
          <p:cNvPr name="Group 64" id="64"/>
          <p:cNvGrpSpPr/>
          <p:nvPr/>
        </p:nvGrpSpPr>
        <p:grpSpPr>
          <a:xfrm rot="0">
            <a:off x="8725317" y="1227078"/>
            <a:ext cx="1479998" cy="968821"/>
            <a:chOff x="0" y="0"/>
            <a:chExt cx="1973331" cy="1291762"/>
          </a:xfrm>
        </p:grpSpPr>
        <p:sp>
          <p:nvSpPr>
            <p:cNvPr name="Freeform 65" id="65"/>
            <p:cNvSpPr/>
            <p:nvPr/>
          </p:nvSpPr>
          <p:spPr>
            <a:xfrm flipH="false" flipV="false" rot="0">
              <a:off x="0" y="0"/>
              <a:ext cx="1973326" cy="1291717"/>
            </a:xfrm>
            <a:custGeom>
              <a:avLst/>
              <a:gdLst/>
              <a:ahLst/>
              <a:cxnLst/>
              <a:rect r="r" b="b" t="t" l="l"/>
              <a:pathLst>
                <a:path h="1291717" w="1973326">
                  <a:moveTo>
                    <a:pt x="0" y="0"/>
                  </a:moveTo>
                  <a:lnTo>
                    <a:pt x="1973326" y="0"/>
                  </a:lnTo>
                  <a:lnTo>
                    <a:pt x="1973326" y="1123823"/>
                  </a:lnTo>
                  <a:lnTo>
                    <a:pt x="1644396" y="1291717"/>
                  </a:lnTo>
                  <a:lnTo>
                    <a:pt x="0" y="1291717"/>
                  </a:lnTo>
                  <a:close/>
                </a:path>
              </a:pathLst>
            </a:custGeom>
            <a:solidFill>
              <a:srgbClr val="4F81BD"/>
            </a:solidFill>
          </p:spPr>
        </p:sp>
      </p:grpSp>
      <p:grpSp>
        <p:nvGrpSpPr>
          <p:cNvPr name="Group 66" id="66"/>
          <p:cNvGrpSpPr/>
          <p:nvPr/>
        </p:nvGrpSpPr>
        <p:grpSpPr>
          <a:xfrm rot="0">
            <a:off x="9958625" y="2069952"/>
            <a:ext cx="246690" cy="125947"/>
            <a:chOff x="0" y="0"/>
            <a:chExt cx="328920" cy="167929"/>
          </a:xfrm>
        </p:grpSpPr>
        <p:sp>
          <p:nvSpPr>
            <p:cNvPr name="Freeform 67" id="67"/>
            <p:cNvSpPr/>
            <p:nvPr/>
          </p:nvSpPr>
          <p:spPr>
            <a:xfrm flipH="false" flipV="false" rot="0">
              <a:off x="0" y="0"/>
              <a:ext cx="328930" cy="167894"/>
            </a:xfrm>
            <a:custGeom>
              <a:avLst/>
              <a:gdLst/>
              <a:ahLst/>
              <a:cxnLst/>
              <a:rect r="r" b="b" t="t" l="l"/>
              <a:pathLst>
                <a:path h="167894" w="328930">
                  <a:moveTo>
                    <a:pt x="0" y="167894"/>
                  </a:moveTo>
                  <a:lnTo>
                    <a:pt x="65786" y="33528"/>
                  </a:lnTo>
                  <a:lnTo>
                    <a:pt x="328930" y="0"/>
                  </a:lnTo>
                  <a:close/>
                </a:path>
              </a:pathLst>
            </a:custGeom>
            <a:solidFill>
              <a:srgbClr val="3F6797"/>
            </a:solidFill>
          </p:spPr>
        </p:sp>
      </p:grpSp>
      <p:grpSp>
        <p:nvGrpSpPr>
          <p:cNvPr name="Group 68" id="68"/>
          <p:cNvGrpSpPr/>
          <p:nvPr/>
        </p:nvGrpSpPr>
        <p:grpSpPr>
          <a:xfrm rot="0">
            <a:off x="8716082" y="1222375"/>
            <a:ext cx="1498467" cy="978227"/>
            <a:chOff x="0" y="0"/>
            <a:chExt cx="1997956" cy="1304302"/>
          </a:xfrm>
        </p:grpSpPr>
        <p:sp>
          <p:nvSpPr>
            <p:cNvPr name="Freeform 69" id="69"/>
            <p:cNvSpPr/>
            <p:nvPr/>
          </p:nvSpPr>
          <p:spPr>
            <a:xfrm flipH="false" flipV="false" rot="0">
              <a:off x="0" y="0"/>
              <a:ext cx="1997964" cy="1304163"/>
            </a:xfrm>
            <a:custGeom>
              <a:avLst/>
              <a:gdLst/>
              <a:ahLst/>
              <a:cxnLst/>
              <a:rect r="r" b="b" t="t" l="l"/>
              <a:pathLst>
                <a:path h="1304163" w="1997964">
                  <a:moveTo>
                    <a:pt x="12319" y="0"/>
                  </a:moveTo>
                  <a:lnTo>
                    <a:pt x="1985645" y="0"/>
                  </a:lnTo>
                  <a:cubicBezTo>
                    <a:pt x="1992503" y="0"/>
                    <a:pt x="1997964" y="2794"/>
                    <a:pt x="1997964" y="6223"/>
                  </a:cubicBezTo>
                  <a:lnTo>
                    <a:pt x="1997964" y="1130046"/>
                  </a:lnTo>
                  <a:cubicBezTo>
                    <a:pt x="1997964" y="1131697"/>
                    <a:pt x="1996694" y="1133348"/>
                    <a:pt x="1994408" y="1134491"/>
                  </a:cubicBezTo>
                  <a:lnTo>
                    <a:pt x="1665478" y="1302385"/>
                  </a:lnTo>
                  <a:cubicBezTo>
                    <a:pt x="1663192" y="1303528"/>
                    <a:pt x="1660017" y="1304163"/>
                    <a:pt x="1656715" y="1304163"/>
                  </a:cubicBezTo>
                  <a:lnTo>
                    <a:pt x="12319" y="1304163"/>
                  </a:lnTo>
                  <a:cubicBezTo>
                    <a:pt x="5461" y="1304163"/>
                    <a:pt x="0" y="1301369"/>
                    <a:pt x="0" y="1297940"/>
                  </a:cubicBezTo>
                  <a:lnTo>
                    <a:pt x="0" y="6223"/>
                  </a:lnTo>
                  <a:cubicBezTo>
                    <a:pt x="0" y="2794"/>
                    <a:pt x="5588" y="0"/>
                    <a:pt x="12319" y="0"/>
                  </a:cubicBezTo>
                  <a:moveTo>
                    <a:pt x="12319" y="12573"/>
                  </a:moveTo>
                  <a:lnTo>
                    <a:pt x="12319" y="6223"/>
                  </a:lnTo>
                  <a:lnTo>
                    <a:pt x="24765" y="6223"/>
                  </a:lnTo>
                  <a:lnTo>
                    <a:pt x="24765" y="1298067"/>
                  </a:lnTo>
                  <a:lnTo>
                    <a:pt x="12319" y="1298067"/>
                  </a:lnTo>
                  <a:lnTo>
                    <a:pt x="12319" y="1291844"/>
                  </a:lnTo>
                  <a:lnTo>
                    <a:pt x="1656715" y="1291844"/>
                  </a:lnTo>
                  <a:lnTo>
                    <a:pt x="1656715" y="1298067"/>
                  </a:lnTo>
                  <a:lnTo>
                    <a:pt x="1647952" y="1293622"/>
                  </a:lnTo>
                  <a:lnTo>
                    <a:pt x="1976882" y="1125728"/>
                  </a:lnTo>
                  <a:lnTo>
                    <a:pt x="1985645" y="1130173"/>
                  </a:lnTo>
                  <a:lnTo>
                    <a:pt x="1973326" y="1130173"/>
                  </a:lnTo>
                  <a:lnTo>
                    <a:pt x="1973326" y="6223"/>
                  </a:lnTo>
                  <a:lnTo>
                    <a:pt x="1985645" y="6223"/>
                  </a:lnTo>
                  <a:lnTo>
                    <a:pt x="1985645" y="12573"/>
                  </a:lnTo>
                  <a:lnTo>
                    <a:pt x="12319" y="12573"/>
                  </a:lnTo>
                  <a:close/>
                </a:path>
              </a:pathLst>
            </a:custGeom>
            <a:solidFill>
              <a:srgbClr val="1C334E"/>
            </a:solidFill>
          </p:spPr>
        </p:sp>
      </p:grpSp>
      <p:grpSp>
        <p:nvGrpSpPr>
          <p:cNvPr name="Group 70" id="70"/>
          <p:cNvGrpSpPr/>
          <p:nvPr/>
        </p:nvGrpSpPr>
        <p:grpSpPr>
          <a:xfrm rot="0">
            <a:off x="9948627" y="2064861"/>
            <a:ext cx="266638" cy="136499"/>
            <a:chOff x="0" y="0"/>
            <a:chExt cx="355517" cy="181999"/>
          </a:xfrm>
        </p:grpSpPr>
        <p:sp>
          <p:nvSpPr>
            <p:cNvPr name="Freeform 71" id="71"/>
            <p:cNvSpPr/>
            <p:nvPr/>
          </p:nvSpPr>
          <p:spPr>
            <a:xfrm flipH="false" flipV="false" rot="0">
              <a:off x="-127" y="0"/>
              <a:ext cx="355727" cy="181991"/>
            </a:xfrm>
            <a:custGeom>
              <a:avLst/>
              <a:gdLst/>
              <a:ahLst/>
              <a:cxnLst/>
              <a:rect r="r" b="b" t="t" l="l"/>
              <a:pathLst>
                <a:path h="181991" w="355727">
                  <a:moveTo>
                    <a:pt x="1524" y="173228"/>
                  </a:moveTo>
                  <a:lnTo>
                    <a:pt x="67310" y="38862"/>
                  </a:lnTo>
                  <a:cubicBezTo>
                    <a:pt x="68453" y="36576"/>
                    <a:pt x="71882" y="34798"/>
                    <a:pt x="76327" y="34290"/>
                  </a:cubicBezTo>
                  <a:lnTo>
                    <a:pt x="339471" y="762"/>
                  </a:lnTo>
                  <a:cubicBezTo>
                    <a:pt x="344805" y="0"/>
                    <a:pt x="350520" y="1270"/>
                    <a:pt x="353187" y="3810"/>
                  </a:cubicBezTo>
                  <a:cubicBezTo>
                    <a:pt x="355727" y="6350"/>
                    <a:pt x="355092" y="9398"/>
                    <a:pt x="351155" y="11303"/>
                  </a:cubicBezTo>
                  <a:lnTo>
                    <a:pt x="22098" y="179197"/>
                  </a:lnTo>
                  <a:cubicBezTo>
                    <a:pt x="18161" y="181229"/>
                    <a:pt x="12065" y="181991"/>
                    <a:pt x="7239" y="180213"/>
                  </a:cubicBezTo>
                  <a:cubicBezTo>
                    <a:pt x="2413" y="178816"/>
                    <a:pt x="0" y="176022"/>
                    <a:pt x="1270" y="173228"/>
                  </a:cubicBezTo>
                  <a:moveTo>
                    <a:pt x="25273" y="176276"/>
                  </a:moveTo>
                  <a:lnTo>
                    <a:pt x="13335" y="174752"/>
                  </a:lnTo>
                  <a:lnTo>
                    <a:pt x="4572" y="170307"/>
                  </a:lnTo>
                  <a:lnTo>
                    <a:pt x="333629" y="2413"/>
                  </a:lnTo>
                  <a:lnTo>
                    <a:pt x="342392" y="6858"/>
                  </a:lnTo>
                  <a:lnTo>
                    <a:pt x="345313" y="12954"/>
                  </a:lnTo>
                  <a:lnTo>
                    <a:pt x="82296" y="46482"/>
                  </a:lnTo>
                  <a:lnTo>
                    <a:pt x="79375" y="40386"/>
                  </a:lnTo>
                  <a:lnTo>
                    <a:pt x="91313" y="41910"/>
                  </a:lnTo>
                  <a:lnTo>
                    <a:pt x="25400" y="176276"/>
                  </a:lnTo>
                  <a:close/>
                </a:path>
              </a:pathLst>
            </a:custGeom>
            <a:solidFill>
              <a:srgbClr val="1C334E"/>
            </a:solidFill>
          </p:spPr>
        </p:sp>
      </p:grpSp>
      <p:sp>
        <p:nvSpPr>
          <p:cNvPr name="Freeform 72" id="72"/>
          <p:cNvSpPr/>
          <p:nvPr/>
        </p:nvSpPr>
        <p:spPr>
          <a:xfrm flipH="false" flipV="false" rot="0">
            <a:off x="8716082" y="1222375"/>
            <a:ext cx="1499183" cy="978270"/>
          </a:xfrm>
          <a:custGeom>
            <a:avLst/>
            <a:gdLst/>
            <a:ahLst/>
            <a:cxnLst/>
            <a:rect r="r" b="b" t="t" l="l"/>
            <a:pathLst>
              <a:path h="978270" w="1499183">
                <a:moveTo>
                  <a:pt x="0" y="0"/>
                </a:moveTo>
                <a:lnTo>
                  <a:pt x="1499183" y="0"/>
                </a:lnTo>
                <a:lnTo>
                  <a:pt x="1499183" y="978270"/>
                </a:lnTo>
                <a:lnTo>
                  <a:pt x="0" y="9782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73" id="73"/>
          <p:cNvGrpSpPr/>
          <p:nvPr/>
        </p:nvGrpSpPr>
        <p:grpSpPr>
          <a:xfrm rot="0">
            <a:off x="8716082" y="1204507"/>
            <a:ext cx="1498478" cy="996118"/>
            <a:chOff x="0" y="0"/>
            <a:chExt cx="1997971" cy="1328157"/>
          </a:xfrm>
        </p:grpSpPr>
        <p:sp>
          <p:nvSpPr>
            <p:cNvPr name="Freeform 74" id="74"/>
            <p:cNvSpPr/>
            <p:nvPr/>
          </p:nvSpPr>
          <p:spPr>
            <a:xfrm flipH="false" flipV="false" rot="0">
              <a:off x="0" y="0"/>
              <a:ext cx="1997971" cy="1328157"/>
            </a:xfrm>
            <a:custGeom>
              <a:avLst/>
              <a:gdLst/>
              <a:ahLst/>
              <a:cxnLst/>
              <a:rect r="r" b="b" t="t" l="l"/>
              <a:pathLst>
                <a:path h="1328157" w="1997971">
                  <a:moveTo>
                    <a:pt x="0" y="0"/>
                  </a:moveTo>
                  <a:lnTo>
                    <a:pt x="1997971" y="0"/>
                  </a:lnTo>
                  <a:lnTo>
                    <a:pt x="1997971" y="1328157"/>
                  </a:lnTo>
                  <a:lnTo>
                    <a:pt x="0" y="1328157"/>
                  </a:lnTo>
                  <a:close/>
                </a:path>
              </a:pathLst>
            </a:custGeom>
            <a:solidFill>
              <a:srgbClr val="000000">
                <a:alpha val="0"/>
              </a:srgbClr>
            </a:solidFill>
          </p:spPr>
        </p:sp>
        <p:sp>
          <p:nvSpPr>
            <p:cNvPr name="TextBox 75" id="75"/>
            <p:cNvSpPr txBox="true"/>
            <p:nvPr/>
          </p:nvSpPr>
          <p:spPr>
            <a:xfrm>
              <a:off x="0" y="-38100"/>
              <a:ext cx="1997971" cy="1366257"/>
            </a:xfrm>
            <a:prstGeom prst="rect">
              <a:avLst/>
            </a:prstGeom>
          </p:spPr>
          <p:txBody>
            <a:bodyPr anchor="ctr" rtlCol="false" tIns="0" lIns="0" bIns="0" rIns="0"/>
            <a:lstStyle/>
            <a:p>
              <a:pPr algn="ctr">
                <a:lnSpc>
                  <a:spcPts val="2160"/>
                </a:lnSpc>
              </a:pPr>
              <a:r>
                <a:rPr lang="en-US" sz="1800">
                  <a:solidFill>
                    <a:srgbClr val="FFFFFF"/>
                  </a:solidFill>
                  <a:latin typeface="Arial"/>
                  <a:ea typeface="Arial"/>
                  <a:cs typeface="Arial"/>
                  <a:sym typeface="Arial"/>
                </a:rPr>
                <a:t>소감으로 이동</a:t>
              </a:r>
            </a:p>
          </p:txBody>
        </p:sp>
      </p:grpSp>
      <p:grpSp>
        <p:nvGrpSpPr>
          <p:cNvPr name="Group 76" id="76"/>
          <p:cNvGrpSpPr/>
          <p:nvPr/>
        </p:nvGrpSpPr>
        <p:grpSpPr>
          <a:xfrm rot="0">
            <a:off x="1028700" y="978979"/>
            <a:ext cx="3557205" cy="395196"/>
            <a:chOff x="0" y="0"/>
            <a:chExt cx="4742940" cy="526928"/>
          </a:xfrm>
        </p:grpSpPr>
        <p:sp>
          <p:nvSpPr>
            <p:cNvPr name="Freeform 77" id="77"/>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78" id="78"/>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79" id="79"/>
          <p:cNvGrpSpPr/>
          <p:nvPr/>
        </p:nvGrpSpPr>
        <p:grpSpPr>
          <a:xfrm rot="0">
            <a:off x="1028700" y="1374175"/>
            <a:ext cx="7789185" cy="955113"/>
            <a:chOff x="0" y="0"/>
            <a:chExt cx="10385580" cy="1273484"/>
          </a:xfrm>
        </p:grpSpPr>
        <p:sp>
          <p:nvSpPr>
            <p:cNvPr name="Freeform 80" id="80"/>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81" id="81"/>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Activity</a:t>
              </a:r>
            </a:p>
          </p:txBody>
        </p:sp>
      </p:grpSp>
      <p:grpSp>
        <p:nvGrpSpPr>
          <p:cNvPr name="Group 82" id="82"/>
          <p:cNvGrpSpPr/>
          <p:nvPr/>
        </p:nvGrpSpPr>
        <p:grpSpPr>
          <a:xfrm rot="0">
            <a:off x="1047750" y="2329288"/>
            <a:ext cx="12847663" cy="871451"/>
            <a:chOff x="0" y="0"/>
            <a:chExt cx="17130218" cy="1161935"/>
          </a:xfrm>
        </p:grpSpPr>
        <p:sp>
          <p:nvSpPr>
            <p:cNvPr name="Freeform 83" id="83"/>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84" id="84"/>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Web 만들기 과정</a:t>
              </a:r>
            </a:p>
            <a:p>
              <a:pPr algn="l">
                <a:lnSpc>
                  <a:spcPts val="3802"/>
                </a:lnSpc>
              </a:pPr>
            </a:p>
          </p:txBody>
        </p:sp>
      </p:grpSp>
      <p:grpSp>
        <p:nvGrpSpPr>
          <p:cNvPr name="Group 85" id="85"/>
          <p:cNvGrpSpPr/>
          <p:nvPr/>
        </p:nvGrpSpPr>
        <p:grpSpPr>
          <a:xfrm rot="0">
            <a:off x="329171" y="209742"/>
            <a:ext cx="18054079" cy="115550"/>
            <a:chOff x="0" y="0"/>
            <a:chExt cx="4754984" cy="30433"/>
          </a:xfrm>
        </p:grpSpPr>
        <p:sp>
          <p:nvSpPr>
            <p:cNvPr name="Freeform 86" id="86"/>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87" id="87"/>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7400" y="2765013"/>
            <a:ext cx="16700500" cy="6752006"/>
            <a:chOff x="0" y="0"/>
            <a:chExt cx="22267333" cy="9002675"/>
          </a:xfrm>
        </p:grpSpPr>
        <p:sp>
          <p:nvSpPr>
            <p:cNvPr name="Freeform 3" id="3"/>
            <p:cNvSpPr/>
            <p:nvPr/>
          </p:nvSpPr>
          <p:spPr>
            <a:xfrm flipH="false" flipV="false" rot="0">
              <a:off x="0" y="0"/>
              <a:ext cx="22267290" cy="9002675"/>
            </a:xfrm>
            <a:custGeom>
              <a:avLst/>
              <a:gdLst/>
              <a:ahLst/>
              <a:cxnLst/>
              <a:rect r="r" b="b" t="t" l="l"/>
              <a:pathLst>
                <a:path h="9002675" w="22267290">
                  <a:moveTo>
                    <a:pt x="635000" y="0"/>
                  </a:moveTo>
                  <a:lnTo>
                    <a:pt x="21632290" y="0"/>
                  </a:lnTo>
                  <a:cubicBezTo>
                    <a:pt x="21982992" y="0"/>
                    <a:pt x="22267290" y="284299"/>
                    <a:pt x="22267290" y="635000"/>
                  </a:cubicBezTo>
                  <a:lnTo>
                    <a:pt x="22267290" y="8367675"/>
                  </a:lnTo>
                  <a:cubicBezTo>
                    <a:pt x="22267290" y="8536087"/>
                    <a:pt x="22200389" y="8697602"/>
                    <a:pt x="22081303" y="8816687"/>
                  </a:cubicBezTo>
                  <a:cubicBezTo>
                    <a:pt x="21962218" y="8935773"/>
                    <a:pt x="21800703" y="9002675"/>
                    <a:pt x="21632290" y="9002675"/>
                  </a:cubicBezTo>
                  <a:lnTo>
                    <a:pt x="635000" y="9002675"/>
                  </a:lnTo>
                  <a:cubicBezTo>
                    <a:pt x="284299" y="9002675"/>
                    <a:pt x="0" y="8718376"/>
                    <a:pt x="0" y="8367675"/>
                  </a:cubicBezTo>
                  <a:lnTo>
                    <a:pt x="0" y="635000"/>
                  </a:lnTo>
                  <a:cubicBezTo>
                    <a:pt x="0" y="284299"/>
                    <a:pt x="284299" y="0"/>
                    <a:pt x="635000" y="0"/>
                  </a:cubicBezTo>
                  <a:close/>
                </a:path>
              </a:pathLst>
            </a:custGeom>
            <a:blipFill>
              <a:blip r:embed="rId3"/>
              <a:stretch>
                <a:fillRect l="0" t="-14585" r="0" b="-14585"/>
              </a:stretch>
            </a:blipFill>
          </p:spPr>
        </p:sp>
      </p:grpSp>
      <p:grpSp>
        <p:nvGrpSpPr>
          <p:cNvPr name="Group 4" id="4"/>
          <p:cNvGrpSpPr/>
          <p:nvPr/>
        </p:nvGrpSpPr>
        <p:grpSpPr>
          <a:xfrm rot="0">
            <a:off x="1028700" y="978979"/>
            <a:ext cx="3557205" cy="395196"/>
            <a:chOff x="0" y="0"/>
            <a:chExt cx="4742940" cy="526928"/>
          </a:xfrm>
        </p:grpSpPr>
        <p:sp>
          <p:nvSpPr>
            <p:cNvPr name="Freeform 5" id="5"/>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6" id="6"/>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경영 의사결정</a:t>
              </a:r>
            </a:p>
          </p:txBody>
        </p:sp>
      </p:grpSp>
      <p:grpSp>
        <p:nvGrpSpPr>
          <p:cNvPr name="Group 7" id="7"/>
          <p:cNvGrpSpPr/>
          <p:nvPr/>
        </p:nvGrpSpPr>
        <p:grpSpPr>
          <a:xfrm rot="0">
            <a:off x="1028700" y="1374175"/>
            <a:ext cx="7789185" cy="955113"/>
            <a:chOff x="0" y="0"/>
            <a:chExt cx="10385580" cy="1273484"/>
          </a:xfrm>
        </p:grpSpPr>
        <p:sp>
          <p:nvSpPr>
            <p:cNvPr name="Freeform 8" id="8"/>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9" id="9"/>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프로젝트 과정</a:t>
              </a:r>
            </a:p>
          </p:txBody>
        </p:sp>
      </p:grpSp>
      <p:grpSp>
        <p:nvGrpSpPr>
          <p:cNvPr name="Group 10" id="10"/>
          <p:cNvGrpSpPr/>
          <p:nvPr/>
        </p:nvGrpSpPr>
        <p:grpSpPr>
          <a:xfrm rot="0">
            <a:off x="1047750" y="2329288"/>
            <a:ext cx="12847663" cy="871451"/>
            <a:chOff x="0" y="0"/>
            <a:chExt cx="17130218" cy="1161935"/>
          </a:xfrm>
        </p:grpSpPr>
        <p:sp>
          <p:nvSpPr>
            <p:cNvPr name="Freeform 11" id="11"/>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12" id="12"/>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데이터베이스 관계도</a:t>
              </a:r>
            </a:p>
            <a:p>
              <a:pPr algn="l">
                <a:lnSpc>
                  <a:spcPts val="3802"/>
                </a:lnSpc>
              </a:pPr>
            </a:p>
          </p:txBody>
        </p:sp>
      </p:grpSp>
      <p:sp>
        <p:nvSpPr>
          <p:cNvPr name="Freeform 13" id="13"/>
          <p:cNvSpPr/>
          <p:nvPr/>
        </p:nvSpPr>
        <p:spPr>
          <a:xfrm flipH="false" flipV="false" rot="0">
            <a:off x="4576380" y="2925233"/>
            <a:ext cx="9574998" cy="6510867"/>
          </a:xfrm>
          <a:custGeom>
            <a:avLst/>
            <a:gdLst/>
            <a:ahLst/>
            <a:cxnLst/>
            <a:rect r="r" b="b" t="t" l="l"/>
            <a:pathLst>
              <a:path h="6510867" w="9574998">
                <a:moveTo>
                  <a:pt x="0" y="0"/>
                </a:moveTo>
                <a:lnTo>
                  <a:pt x="9574998" y="0"/>
                </a:lnTo>
                <a:lnTo>
                  <a:pt x="9574998" y="6510867"/>
                </a:lnTo>
                <a:lnTo>
                  <a:pt x="0" y="6510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4585905" y="3009980"/>
            <a:ext cx="9502668" cy="6381750"/>
            <a:chOff x="0" y="0"/>
            <a:chExt cx="12670224" cy="8509000"/>
          </a:xfrm>
        </p:grpSpPr>
        <p:sp>
          <p:nvSpPr>
            <p:cNvPr name="Freeform 15" id="15"/>
            <p:cNvSpPr/>
            <p:nvPr/>
          </p:nvSpPr>
          <p:spPr>
            <a:xfrm flipH="false" flipV="false" rot="0">
              <a:off x="0" y="0"/>
              <a:ext cx="12670282" cy="8509000"/>
            </a:xfrm>
            <a:custGeom>
              <a:avLst/>
              <a:gdLst/>
              <a:ahLst/>
              <a:cxnLst/>
              <a:rect r="r" b="b" t="t" l="l"/>
              <a:pathLst>
                <a:path h="8509000" w="12670282">
                  <a:moveTo>
                    <a:pt x="0" y="0"/>
                  </a:moveTo>
                  <a:lnTo>
                    <a:pt x="12670282" y="0"/>
                  </a:lnTo>
                  <a:lnTo>
                    <a:pt x="12670282" y="8509000"/>
                  </a:lnTo>
                  <a:lnTo>
                    <a:pt x="0" y="8509000"/>
                  </a:lnTo>
                  <a:lnTo>
                    <a:pt x="0" y="0"/>
                  </a:lnTo>
                  <a:close/>
                </a:path>
              </a:pathLst>
            </a:custGeom>
            <a:blipFill>
              <a:blip r:embed="rId6"/>
              <a:stretch>
                <a:fillRect l="0" t="-13696" r="0" b="-13696"/>
              </a:stretch>
            </a:blipFill>
          </p:spPr>
        </p:sp>
      </p:grpSp>
      <p:grpSp>
        <p:nvGrpSpPr>
          <p:cNvPr name="Group 16" id="16"/>
          <p:cNvGrpSpPr/>
          <p:nvPr/>
        </p:nvGrpSpPr>
        <p:grpSpPr>
          <a:xfrm rot="0">
            <a:off x="329171" y="209742"/>
            <a:ext cx="18054079" cy="115550"/>
            <a:chOff x="0" y="0"/>
            <a:chExt cx="4754984" cy="30433"/>
          </a:xfrm>
        </p:grpSpPr>
        <p:sp>
          <p:nvSpPr>
            <p:cNvPr name="Freeform 17" id="17"/>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8" id="18"/>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400" y="3285045"/>
            <a:ext cx="16700500" cy="6274279"/>
            <a:chOff x="0" y="0"/>
            <a:chExt cx="22267333" cy="8365705"/>
          </a:xfrm>
        </p:grpSpPr>
        <p:sp>
          <p:nvSpPr>
            <p:cNvPr name="Freeform 3" id="3"/>
            <p:cNvSpPr/>
            <p:nvPr/>
          </p:nvSpPr>
          <p:spPr>
            <a:xfrm flipH="false" flipV="false" rot="0">
              <a:off x="0" y="0"/>
              <a:ext cx="22267290" cy="8365705"/>
            </a:xfrm>
            <a:custGeom>
              <a:avLst/>
              <a:gdLst/>
              <a:ahLst/>
              <a:cxnLst/>
              <a:rect r="r" b="b" t="t" l="l"/>
              <a:pathLst>
                <a:path h="8365705" w="22267290">
                  <a:moveTo>
                    <a:pt x="635000" y="0"/>
                  </a:moveTo>
                  <a:lnTo>
                    <a:pt x="21632290" y="0"/>
                  </a:lnTo>
                  <a:cubicBezTo>
                    <a:pt x="21982992" y="0"/>
                    <a:pt x="22267290" y="284299"/>
                    <a:pt x="22267290" y="635000"/>
                  </a:cubicBezTo>
                  <a:lnTo>
                    <a:pt x="22267290" y="7730705"/>
                  </a:lnTo>
                  <a:cubicBezTo>
                    <a:pt x="22267290" y="7899117"/>
                    <a:pt x="22200389" y="8060632"/>
                    <a:pt x="22081303" y="8179718"/>
                  </a:cubicBezTo>
                  <a:cubicBezTo>
                    <a:pt x="21962218" y="8298804"/>
                    <a:pt x="21800703" y="8365705"/>
                    <a:pt x="21632290" y="8365705"/>
                  </a:cubicBezTo>
                  <a:lnTo>
                    <a:pt x="635000" y="8365705"/>
                  </a:lnTo>
                  <a:cubicBezTo>
                    <a:pt x="284299" y="8365705"/>
                    <a:pt x="0" y="8081406"/>
                    <a:pt x="0" y="7730705"/>
                  </a:cubicBezTo>
                  <a:lnTo>
                    <a:pt x="0" y="635000"/>
                  </a:lnTo>
                  <a:cubicBezTo>
                    <a:pt x="0" y="284299"/>
                    <a:pt x="284299" y="0"/>
                    <a:pt x="635000" y="0"/>
                  </a:cubicBezTo>
                  <a:close/>
                </a:path>
              </a:pathLst>
            </a:custGeom>
            <a:blipFill>
              <a:blip r:embed="rId2"/>
              <a:stretch>
                <a:fillRect l="0" t="-19502" r="0" b="-19502"/>
              </a:stretch>
            </a:blipFill>
          </p:spPr>
        </p:sp>
      </p:grpSp>
      <p:grpSp>
        <p:nvGrpSpPr>
          <p:cNvPr name="Group 4" id="4"/>
          <p:cNvGrpSpPr/>
          <p:nvPr/>
        </p:nvGrpSpPr>
        <p:grpSpPr>
          <a:xfrm rot="5400000">
            <a:off x="10893747" y="5959716"/>
            <a:ext cx="787400" cy="25400"/>
            <a:chOff x="0" y="0"/>
            <a:chExt cx="1049867" cy="33867"/>
          </a:xfrm>
        </p:grpSpPr>
        <p:sp>
          <p:nvSpPr>
            <p:cNvPr name="Freeform 5" id="5"/>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3"/>
              <a:stretch>
                <a:fillRect l="0" t="-6016" r="4" b="-5891"/>
              </a:stretch>
            </a:blipFill>
          </p:spPr>
        </p:sp>
      </p:grpSp>
      <p:grpSp>
        <p:nvGrpSpPr>
          <p:cNvPr name="Group 6" id="6"/>
          <p:cNvGrpSpPr/>
          <p:nvPr/>
        </p:nvGrpSpPr>
        <p:grpSpPr>
          <a:xfrm rot="5400000">
            <a:off x="10842947" y="8140700"/>
            <a:ext cx="787400" cy="25400"/>
            <a:chOff x="0" y="0"/>
            <a:chExt cx="1049867" cy="33867"/>
          </a:xfrm>
        </p:grpSpPr>
        <p:sp>
          <p:nvSpPr>
            <p:cNvPr name="Freeform 7" id="7"/>
            <p:cNvSpPr/>
            <p:nvPr/>
          </p:nvSpPr>
          <p:spPr>
            <a:xfrm flipH="false" flipV="false" rot="0">
              <a:off x="0" y="0"/>
              <a:ext cx="1049909" cy="33909"/>
            </a:xfrm>
            <a:custGeom>
              <a:avLst/>
              <a:gdLst/>
              <a:ahLst/>
              <a:cxnLst/>
              <a:rect r="r" b="b" t="t" l="l"/>
              <a:pathLst>
                <a:path h="33909" w="1049909">
                  <a:moveTo>
                    <a:pt x="0" y="0"/>
                  </a:moveTo>
                  <a:lnTo>
                    <a:pt x="1049909" y="0"/>
                  </a:lnTo>
                  <a:lnTo>
                    <a:pt x="1049909" y="33909"/>
                  </a:lnTo>
                  <a:lnTo>
                    <a:pt x="0" y="33909"/>
                  </a:lnTo>
                  <a:lnTo>
                    <a:pt x="0" y="0"/>
                  </a:lnTo>
                  <a:close/>
                </a:path>
              </a:pathLst>
            </a:custGeom>
            <a:blipFill>
              <a:blip r:embed="rId3"/>
              <a:stretch>
                <a:fillRect l="0" t="-6016" r="4" b="-5891"/>
              </a:stretch>
            </a:blipFill>
          </p:spPr>
        </p:sp>
      </p:grpSp>
      <p:grpSp>
        <p:nvGrpSpPr>
          <p:cNvPr name="Group 8" id="8"/>
          <p:cNvGrpSpPr/>
          <p:nvPr/>
        </p:nvGrpSpPr>
        <p:grpSpPr>
          <a:xfrm rot="0">
            <a:off x="3597612" y="7084377"/>
            <a:ext cx="3406438" cy="1259607"/>
            <a:chOff x="0" y="0"/>
            <a:chExt cx="4541917" cy="1679476"/>
          </a:xfrm>
        </p:grpSpPr>
        <p:sp>
          <p:nvSpPr>
            <p:cNvPr name="Freeform 9" id="9"/>
            <p:cNvSpPr/>
            <p:nvPr/>
          </p:nvSpPr>
          <p:spPr>
            <a:xfrm flipH="false" flipV="false" rot="0">
              <a:off x="0" y="0"/>
              <a:ext cx="4541917" cy="1679476"/>
            </a:xfrm>
            <a:custGeom>
              <a:avLst/>
              <a:gdLst/>
              <a:ahLst/>
              <a:cxnLst/>
              <a:rect r="r" b="b" t="t" l="l"/>
              <a:pathLst>
                <a:path h="1679476" w="4541917">
                  <a:moveTo>
                    <a:pt x="0" y="0"/>
                  </a:moveTo>
                  <a:lnTo>
                    <a:pt x="4541917" y="0"/>
                  </a:lnTo>
                  <a:lnTo>
                    <a:pt x="4541917" y="1679476"/>
                  </a:lnTo>
                  <a:lnTo>
                    <a:pt x="0" y="1679476"/>
                  </a:lnTo>
                  <a:close/>
                </a:path>
              </a:pathLst>
            </a:custGeom>
            <a:solidFill>
              <a:srgbClr val="000000">
                <a:alpha val="0"/>
              </a:srgbClr>
            </a:solidFill>
          </p:spPr>
        </p:sp>
        <p:sp>
          <p:nvSpPr>
            <p:cNvPr name="TextBox 10" id="10"/>
            <p:cNvSpPr txBox="true"/>
            <p:nvPr/>
          </p:nvSpPr>
          <p:spPr>
            <a:xfrm>
              <a:off x="0" y="-85725"/>
              <a:ext cx="4541917" cy="1765201"/>
            </a:xfrm>
            <a:prstGeom prst="rect">
              <a:avLst/>
            </a:prstGeom>
          </p:spPr>
          <p:txBody>
            <a:bodyPr anchor="ctr" rtlCol="false" tIns="0" lIns="0" bIns="0" rIns="0"/>
            <a:lstStyle/>
            <a:p>
              <a:pPr algn="ctr">
                <a:lnSpc>
                  <a:spcPts val="3186"/>
                </a:lnSpc>
              </a:pPr>
              <a:r>
                <a:rPr lang="en-US" sz="2000" spc="-133">
                  <a:solidFill>
                    <a:srgbClr val="000000"/>
                  </a:solidFill>
                  <a:latin typeface="Nanum Square"/>
                  <a:ea typeface="Nanum Square"/>
                  <a:cs typeface="Nanum Square"/>
                  <a:sym typeface="Nanum Square"/>
                </a:rPr>
                <a:t>이미지 데이터를 DB에 저장하는 과정에서 과부하가 걸려 판별된 이미지를 조회할 수 없는 상황이 발생</a:t>
              </a:r>
            </a:p>
          </p:txBody>
        </p:sp>
      </p:grpSp>
      <p:grpSp>
        <p:nvGrpSpPr>
          <p:cNvPr name="Group 11" id="11"/>
          <p:cNvGrpSpPr/>
          <p:nvPr/>
        </p:nvGrpSpPr>
        <p:grpSpPr>
          <a:xfrm rot="0">
            <a:off x="3216724" y="4052460"/>
            <a:ext cx="3971280" cy="2817080"/>
            <a:chOff x="0" y="0"/>
            <a:chExt cx="5295040" cy="3756107"/>
          </a:xfrm>
        </p:grpSpPr>
        <p:sp>
          <p:nvSpPr>
            <p:cNvPr name="Freeform 12" id="12"/>
            <p:cNvSpPr/>
            <p:nvPr/>
          </p:nvSpPr>
          <p:spPr>
            <a:xfrm flipH="false" flipV="false" rot="0">
              <a:off x="0" y="0"/>
              <a:ext cx="5295011" cy="3756152"/>
            </a:xfrm>
            <a:custGeom>
              <a:avLst/>
              <a:gdLst/>
              <a:ahLst/>
              <a:cxnLst/>
              <a:rect r="r" b="b" t="t" l="l"/>
              <a:pathLst>
                <a:path h="3756152" w="5295011">
                  <a:moveTo>
                    <a:pt x="0" y="0"/>
                  </a:moveTo>
                  <a:lnTo>
                    <a:pt x="5295011" y="0"/>
                  </a:lnTo>
                  <a:lnTo>
                    <a:pt x="5295011" y="3756152"/>
                  </a:lnTo>
                  <a:lnTo>
                    <a:pt x="0" y="3756152"/>
                  </a:lnTo>
                  <a:lnTo>
                    <a:pt x="0" y="0"/>
                  </a:lnTo>
                  <a:close/>
                </a:path>
              </a:pathLst>
            </a:custGeom>
            <a:blipFill>
              <a:blip r:embed="rId4"/>
              <a:stretch>
                <a:fillRect l="0" t="-15" r="0" b="-14"/>
              </a:stretch>
            </a:blipFill>
          </p:spPr>
        </p:sp>
      </p:grpSp>
      <p:grpSp>
        <p:nvGrpSpPr>
          <p:cNvPr name="Group 13" id="13"/>
          <p:cNvGrpSpPr/>
          <p:nvPr/>
        </p:nvGrpSpPr>
        <p:grpSpPr>
          <a:xfrm rot="0">
            <a:off x="8866946" y="3753504"/>
            <a:ext cx="2444769" cy="3485843"/>
            <a:chOff x="0" y="0"/>
            <a:chExt cx="3259692" cy="4647791"/>
          </a:xfrm>
        </p:grpSpPr>
        <p:sp>
          <p:nvSpPr>
            <p:cNvPr name="Freeform 14" id="14"/>
            <p:cNvSpPr/>
            <p:nvPr/>
          </p:nvSpPr>
          <p:spPr>
            <a:xfrm flipH="false" flipV="false" rot="0">
              <a:off x="0" y="0"/>
              <a:ext cx="3259709" cy="4647819"/>
            </a:xfrm>
            <a:custGeom>
              <a:avLst/>
              <a:gdLst/>
              <a:ahLst/>
              <a:cxnLst/>
              <a:rect r="r" b="b" t="t" l="l"/>
              <a:pathLst>
                <a:path h="4647819" w="3259709">
                  <a:moveTo>
                    <a:pt x="0" y="0"/>
                  </a:moveTo>
                  <a:lnTo>
                    <a:pt x="3259709" y="0"/>
                  </a:lnTo>
                  <a:lnTo>
                    <a:pt x="3259709" y="4647819"/>
                  </a:lnTo>
                  <a:lnTo>
                    <a:pt x="0" y="4647819"/>
                  </a:lnTo>
                  <a:lnTo>
                    <a:pt x="0" y="0"/>
                  </a:lnTo>
                  <a:close/>
                </a:path>
              </a:pathLst>
            </a:custGeom>
            <a:blipFill>
              <a:blip r:embed="rId5"/>
              <a:stretch>
                <a:fillRect l="-68" t="0" r="-68" b="0"/>
              </a:stretch>
            </a:blipFill>
          </p:spPr>
        </p:sp>
      </p:grpSp>
      <p:grpSp>
        <p:nvGrpSpPr>
          <p:cNvPr name="Group 15" id="15"/>
          <p:cNvGrpSpPr/>
          <p:nvPr/>
        </p:nvGrpSpPr>
        <p:grpSpPr>
          <a:xfrm rot="0">
            <a:off x="12140390" y="5150109"/>
            <a:ext cx="4979649" cy="951982"/>
            <a:chOff x="0" y="0"/>
            <a:chExt cx="6639532" cy="1269309"/>
          </a:xfrm>
        </p:grpSpPr>
        <p:sp>
          <p:nvSpPr>
            <p:cNvPr name="Freeform 16" id="16"/>
            <p:cNvSpPr/>
            <p:nvPr/>
          </p:nvSpPr>
          <p:spPr>
            <a:xfrm flipH="false" flipV="false" rot="0">
              <a:off x="0" y="0"/>
              <a:ext cx="6639560" cy="1269365"/>
            </a:xfrm>
            <a:custGeom>
              <a:avLst/>
              <a:gdLst/>
              <a:ahLst/>
              <a:cxnLst/>
              <a:rect r="r" b="b" t="t" l="l"/>
              <a:pathLst>
                <a:path h="1269365" w="6639560">
                  <a:moveTo>
                    <a:pt x="0" y="0"/>
                  </a:moveTo>
                  <a:lnTo>
                    <a:pt x="6639560" y="0"/>
                  </a:lnTo>
                  <a:lnTo>
                    <a:pt x="6639560" y="1269365"/>
                  </a:lnTo>
                  <a:lnTo>
                    <a:pt x="0" y="1269365"/>
                  </a:lnTo>
                  <a:lnTo>
                    <a:pt x="0" y="0"/>
                  </a:lnTo>
                  <a:close/>
                </a:path>
              </a:pathLst>
            </a:custGeom>
            <a:blipFill>
              <a:blip r:embed="rId6"/>
              <a:stretch>
                <a:fillRect l="-14386" t="0" r="-14385" b="4"/>
              </a:stretch>
            </a:blipFill>
          </p:spPr>
        </p:sp>
      </p:grpSp>
      <p:grpSp>
        <p:nvGrpSpPr>
          <p:cNvPr name="Group 17" id="17"/>
          <p:cNvGrpSpPr/>
          <p:nvPr/>
        </p:nvGrpSpPr>
        <p:grpSpPr>
          <a:xfrm rot="0">
            <a:off x="8374543" y="7196906"/>
            <a:ext cx="3406438" cy="1072717"/>
            <a:chOff x="0" y="0"/>
            <a:chExt cx="4541917" cy="1430289"/>
          </a:xfrm>
        </p:grpSpPr>
        <p:sp>
          <p:nvSpPr>
            <p:cNvPr name="Freeform 18" id="18"/>
            <p:cNvSpPr/>
            <p:nvPr/>
          </p:nvSpPr>
          <p:spPr>
            <a:xfrm flipH="false" flipV="false" rot="0">
              <a:off x="0" y="0"/>
              <a:ext cx="4541917" cy="1430289"/>
            </a:xfrm>
            <a:custGeom>
              <a:avLst/>
              <a:gdLst/>
              <a:ahLst/>
              <a:cxnLst/>
              <a:rect r="r" b="b" t="t" l="l"/>
              <a:pathLst>
                <a:path h="1430289" w="4541917">
                  <a:moveTo>
                    <a:pt x="0" y="0"/>
                  </a:moveTo>
                  <a:lnTo>
                    <a:pt x="4541917" y="0"/>
                  </a:lnTo>
                  <a:lnTo>
                    <a:pt x="4541917" y="1430289"/>
                  </a:lnTo>
                  <a:lnTo>
                    <a:pt x="0" y="1430289"/>
                  </a:lnTo>
                  <a:close/>
                </a:path>
              </a:pathLst>
            </a:custGeom>
            <a:solidFill>
              <a:srgbClr val="000000">
                <a:alpha val="0"/>
              </a:srgbClr>
            </a:solidFill>
          </p:spPr>
        </p:sp>
        <p:sp>
          <p:nvSpPr>
            <p:cNvPr name="TextBox 19" id="19"/>
            <p:cNvSpPr txBox="true"/>
            <p:nvPr/>
          </p:nvSpPr>
          <p:spPr>
            <a:xfrm>
              <a:off x="0" y="-85725"/>
              <a:ext cx="4541917" cy="1516014"/>
            </a:xfrm>
            <a:prstGeom prst="rect">
              <a:avLst/>
            </a:prstGeom>
          </p:spPr>
          <p:txBody>
            <a:bodyPr anchor="ctr" rtlCol="false" tIns="0" lIns="0" bIns="0" rIns="0"/>
            <a:lstStyle/>
            <a:p>
              <a:pPr algn="ctr">
                <a:lnSpc>
                  <a:spcPts val="3186"/>
                </a:lnSpc>
              </a:pPr>
              <a:r>
                <a:rPr lang="en-US" sz="2000" spc="-132">
                  <a:solidFill>
                    <a:srgbClr val="000000"/>
                  </a:solidFill>
                  <a:latin typeface="Nanum Square"/>
                  <a:ea typeface="Nanum Square"/>
                  <a:cs typeface="Nanum Square"/>
                  <a:sym typeface="Nanum Square"/>
                </a:rPr>
                <a:t>초기 메모리 크기를 </a:t>
              </a:r>
            </a:p>
            <a:p>
              <a:pPr algn="ctr">
                <a:lnSpc>
                  <a:spcPts val="3186"/>
                </a:lnSpc>
              </a:pPr>
              <a:r>
                <a:rPr lang="en-US" sz="2000" spc="-133">
                  <a:solidFill>
                    <a:srgbClr val="000000"/>
                  </a:solidFill>
                  <a:latin typeface="Nanum Square"/>
                  <a:ea typeface="Nanum Square"/>
                  <a:cs typeface="Nanum Square"/>
                  <a:sym typeface="Nanum Square"/>
                </a:rPr>
                <a:t>조절하여 성능 개선</a:t>
              </a:r>
            </a:p>
          </p:txBody>
        </p:sp>
      </p:grpSp>
      <p:grpSp>
        <p:nvGrpSpPr>
          <p:cNvPr name="Group 20" id="20"/>
          <p:cNvGrpSpPr/>
          <p:nvPr/>
        </p:nvGrpSpPr>
        <p:grpSpPr>
          <a:xfrm rot="0">
            <a:off x="12735315" y="6971924"/>
            <a:ext cx="3789798" cy="1259683"/>
            <a:chOff x="0" y="0"/>
            <a:chExt cx="5053064" cy="1679577"/>
          </a:xfrm>
        </p:grpSpPr>
        <p:sp>
          <p:nvSpPr>
            <p:cNvPr name="Freeform 21" id="21"/>
            <p:cNvSpPr/>
            <p:nvPr/>
          </p:nvSpPr>
          <p:spPr>
            <a:xfrm flipH="false" flipV="false" rot="0">
              <a:off x="0" y="0"/>
              <a:ext cx="5053064" cy="1679577"/>
            </a:xfrm>
            <a:custGeom>
              <a:avLst/>
              <a:gdLst/>
              <a:ahLst/>
              <a:cxnLst/>
              <a:rect r="r" b="b" t="t" l="l"/>
              <a:pathLst>
                <a:path h="1679577" w="5053064">
                  <a:moveTo>
                    <a:pt x="0" y="0"/>
                  </a:moveTo>
                  <a:lnTo>
                    <a:pt x="5053064" y="0"/>
                  </a:lnTo>
                  <a:lnTo>
                    <a:pt x="5053064" y="1679577"/>
                  </a:lnTo>
                  <a:lnTo>
                    <a:pt x="0" y="1679577"/>
                  </a:lnTo>
                  <a:close/>
                </a:path>
              </a:pathLst>
            </a:custGeom>
            <a:solidFill>
              <a:srgbClr val="000000">
                <a:alpha val="0"/>
              </a:srgbClr>
            </a:solidFill>
          </p:spPr>
        </p:sp>
        <p:sp>
          <p:nvSpPr>
            <p:cNvPr name="TextBox 22" id="22"/>
            <p:cNvSpPr txBox="true"/>
            <p:nvPr/>
          </p:nvSpPr>
          <p:spPr>
            <a:xfrm>
              <a:off x="0" y="-85725"/>
              <a:ext cx="5053064" cy="1765302"/>
            </a:xfrm>
            <a:prstGeom prst="rect">
              <a:avLst/>
            </a:prstGeom>
          </p:spPr>
          <p:txBody>
            <a:bodyPr anchor="ctr" rtlCol="false" tIns="0" lIns="0" bIns="0" rIns="0"/>
            <a:lstStyle/>
            <a:p>
              <a:pPr algn="ctr">
                <a:lnSpc>
                  <a:spcPts val="3186"/>
                </a:lnSpc>
              </a:pPr>
              <a:r>
                <a:rPr lang="en-US" sz="2000" spc="-132">
                  <a:solidFill>
                    <a:srgbClr val="000000"/>
                  </a:solidFill>
                  <a:latin typeface="Nanum Square"/>
                  <a:ea typeface="Nanum Square"/>
                  <a:cs typeface="Nanum Square"/>
                  <a:sym typeface="Nanum Square"/>
                </a:rPr>
                <a:t>dbeaver UI창에서 실시간으로 </a:t>
              </a:r>
            </a:p>
            <a:p>
              <a:pPr algn="ctr">
                <a:lnSpc>
                  <a:spcPts val="3186"/>
                </a:lnSpc>
              </a:pPr>
              <a:r>
                <a:rPr lang="en-US" sz="2000" spc="-132">
                  <a:solidFill>
                    <a:srgbClr val="000000"/>
                  </a:solidFill>
                  <a:latin typeface="Nanum Square"/>
                  <a:ea typeface="Nanum Square"/>
                  <a:cs typeface="Nanum Square"/>
                  <a:sym typeface="Nanum Square"/>
                </a:rPr>
                <a:t>메모리 사용량 확인을 통해 </a:t>
              </a:r>
            </a:p>
            <a:p>
              <a:pPr algn="ctr">
                <a:lnSpc>
                  <a:spcPts val="3186"/>
                </a:lnSpc>
              </a:pPr>
              <a:r>
                <a:rPr lang="en-US" sz="2000" spc="-133">
                  <a:solidFill>
                    <a:srgbClr val="000000"/>
                  </a:solidFill>
                  <a:latin typeface="Nanum Square"/>
                  <a:ea typeface="Nanum Square"/>
                  <a:cs typeface="Nanum Square"/>
                  <a:sym typeface="Nanum Square"/>
                </a:rPr>
                <a:t>out of memory 오류 방지</a:t>
              </a:r>
            </a:p>
          </p:txBody>
        </p:sp>
      </p:grpSp>
      <p:grpSp>
        <p:nvGrpSpPr>
          <p:cNvPr name="Group 23" id="23"/>
          <p:cNvGrpSpPr/>
          <p:nvPr/>
        </p:nvGrpSpPr>
        <p:grpSpPr>
          <a:xfrm rot="0">
            <a:off x="1028700" y="978979"/>
            <a:ext cx="3557205" cy="395196"/>
            <a:chOff x="0" y="0"/>
            <a:chExt cx="4742940" cy="526928"/>
          </a:xfrm>
        </p:grpSpPr>
        <p:sp>
          <p:nvSpPr>
            <p:cNvPr name="Freeform 24" id="24"/>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25" id="25"/>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26" id="26"/>
          <p:cNvGrpSpPr/>
          <p:nvPr/>
        </p:nvGrpSpPr>
        <p:grpSpPr>
          <a:xfrm rot="0">
            <a:off x="1028700" y="1374175"/>
            <a:ext cx="10924591" cy="955113"/>
            <a:chOff x="0" y="0"/>
            <a:chExt cx="14566121" cy="1273484"/>
          </a:xfrm>
        </p:grpSpPr>
        <p:sp>
          <p:nvSpPr>
            <p:cNvPr name="Freeform 27" id="27"/>
            <p:cNvSpPr/>
            <p:nvPr/>
          </p:nvSpPr>
          <p:spPr>
            <a:xfrm flipH="false" flipV="false" rot="0">
              <a:off x="0" y="0"/>
              <a:ext cx="14566122" cy="1273484"/>
            </a:xfrm>
            <a:custGeom>
              <a:avLst/>
              <a:gdLst/>
              <a:ahLst/>
              <a:cxnLst/>
              <a:rect r="r" b="b" t="t" l="l"/>
              <a:pathLst>
                <a:path h="1273484" w="14566122">
                  <a:moveTo>
                    <a:pt x="0" y="0"/>
                  </a:moveTo>
                  <a:lnTo>
                    <a:pt x="14566122" y="0"/>
                  </a:lnTo>
                  <a:lnTo>
                    <a:pt x="14566122" y="1273484"/>
                  </a:lnTo>
                  <a:lnTo>
                    <a:pt x="0" y="1273484"/>
                  </a:lnTo>
                  <a:close/>
                </a:path>
              </a:pathLst>
            </a:custGeom>
            <a:solidFill>
              <a:srgbClr val="000000">
                <a:alpha val="0"/>
              </a:srgbClr>
            </a:solidFill>
          </p:spPr>
        </p:sp>
        <p:sp>
          <p:nvSpPr>
            <p:cNvPr name="TextBox 28" id="28"/>
            <p:cNvSpPr txBox="true"/>
            <p:nvPr/>
          </p:nvSpPr>
          <p:spPr>
            <a:xfrm>
              <a:off x="0" y="-47625"/>
              <a:ext cx="14566121"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Trouble shooting</a:t>
              </a:r>
            </a:p>
          </p:txBody>
        </p:sp>
      </p:grpSp>
      <p:grpSp>
        <p:nvGrpSpPr>
          <p:cNvPr name="Group 29" id="29"/>
          <p:cNvGrpSpPr/>
          <p:nvPr/>
        </p:nvGrpSpPr>
        <p:grpSpPr>
          <a:xfrm rot="0">
            <a:off x="1047750" y="2329288"/>
            <a:ext cx="12847663" cy="871451"/>
            <a:chOff x="0" y="0"/>
            <a:chExt cx="17130218" cy="1161935"/>
          </a:xfrm>
        </p:grpSpPr>
        <p:sp>
          <p:nvSpPr>
            <p:cNvPr name="Freeform 30" id="30"/>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31" id="31"/>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DB - 이미지 데이터로 인해 메모리 할당 이슈</a:t>
              </a:r>
            </a:p>
            <a:p>
              <a:pPr algn="l">
                <a:lnSpc>
                  <a:spcPts val="3802"/>
                </a:lnSpc>
              </a:pPr>
            </a:p>
          </p:txBody>
        </p:sp>
      </p:grpSp>
      <p:grpSp>
        <p:nvGrpSpPr>
          <p:cNvPr name="Group 32" id="32"/>
          <p:cNvGrpSpPr/>
          <p:nvPr/>
        </p:nvGrpSpPr>
        <p:grpSpPr>
          <a:xfrm rot="0">
            <a:off x="329171" y="209742"/>
            <a:ext cx="18054079" cy="115550"/>
            <a:chOff x="0" y="0"/>
            <a:chExt cx="4754984" cy="30433"/>
          </a:xfrm>
        </p:grpSpPr>
        <p:sp>
          <p:nvSpPr>
            <p:cNvPr name="Freeform 33" id="33"/>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34" id="34"/>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4652" y="3881962"/>
            <a:ext cx="4683664" cy="647307"/>
            <a:chOff x="0" y="0"/>
            <a:chExt cx="1233558" cy="170484"/>
          </a:xfrm>
        </p:grpSpPr>
        <p:sp>
          <p:nvSpPr>
            <p:cNvPr name="Freeform 3" id="3"/>
            <p:cNvSpPr/>
            <p:nvPr/>
          </p:nvSpPr>
          <p:spPr>
            <a:xfrm flipH="false" flipV="false" rot="0">
              <a:off x="0" y="0"/>
              <a:ext cx="1233558" cy="170484"/>
            </a:xfrm>
            <a:custGeom>
              <a:avLst/>
              <a:gdLst/>
              <a:ahLst/>
              <a:cxnLst/>
              <a:rect r="r" b="b" t="t" l="l"/>
              <a:pathLst>
                <a:path h="170484" w="1233558">
                  <a:moveTo>
                    <a:pt x="85242" y="0"/>
                  </a:moveTo>
                  <a:lnTo>
                    <a:pt x="1148315" y="0"/>
                  </a:lnTo>
                  <a:cubicBezTo>
                    <a:pt x="1195393" y="0"/>
                    <a:pt x="1233558" y="38164"/>
                    <a:pt x="1233558" y="85242"/>
                  </a:cubicBezTo>
                  <a:lnTo>
                    <a:pt x="1233558" y="85242"/>
                  </a:lnTo>
                  <a:cubicBezTo>
                    <a:pt x="1233558" y="107850"/>
                    <a:pt x="1224577" y="129531"/>
                    <a:pt x="1208591" y="145517"/>
                  </a:cubicBezTo>
                  <a:cubicBezTo>
                    <a:pt x="1192605" y="161503"/>
                    <a:pt x="1170923" y="170484"/>
                    <a:pt x="1148315" y="170484"/>
                  </a:cubicBezTo>
                  <a:lnTo>
                    <a:pt x="85242" y="170484"/>
                  </a:lnTo>
                  <a:cubicBezTo>
                    <a:pt x="38164" y="170484"/>
                    <a:pt x="0" y="132320"/>
                    <a:pt x="0" y="85242"/>
                  </a:cubicBezTo>
                  <a:lnTo>
                    <a:pt x="0" y="85242"/>
                  </a:lnTo>
                  <a:cubicBezTo>
                    <a:pt x="0" y="38164"/>
                    <a:pt x="38164" y="0"/>
                    <a:pt x="85242" y="0"/>
                  </a:cubicBezTo>
                  <a:close/>
                </a:path>
              </a:pathLst>
            </a:custGeom>
            <a:solidFill>
              <a:srgbClr val="5E76ED"/>
            </a:solidFill>
          </p:spPr>
        </p:sp>
        <p:sp>
          <p:nvSpPr>
            <p:cNvPr name="TextBox 4" id="4"/>
            <p:cNvSpPr txBox="true"/>
            <p:nvPr/>
          </p:nvSpPr>
          <p:spPr>
            <a:xfrm>
              <a:off x="0" y="-104775"/>
              <a:ext cx="1233558" cy="275259"/>
            </a:xfrm>
            <a:prstGeom prst="rect">
              <a:avLst/>
            </a:prstGeom>
          </p:spPr>
          <p:txBody>
            <a:bodyPr anchor="ctr" rtlCol="false" tIns="50800" lIns="50800" bIns="50800" rIns="50800"/>
            <a:lstStyle/>
            <a:p>
              <a:pPr algn="ctr">
                <a:lnSpc>
                  <a:spcPts val="3644"/>
                </a:lnSpc>
              </a:pPr>
              <a:r>
                <a:rPr lang="en-US" b="true" sz="2298">
                  <a:solidFill>
                    <a:srgbClr val="FFFFFF"/>
                  </a:solidFill>
                  <a:latin typeface="Nanum Square Bold"/>
                  <a:ea typeface="Nanum Square Bold"/>
                  <a:cs typeface="Nanum Square Bold"/>
                  <a:sym typeface="Nanum Square Bold"/>
                </a:rPr>
                <a:t>빅데이터 분석 &amp; 시각화 </a:t>
              </a:r>
            </a:p>
          </p:txBody>
        </p:sp>
      </p:grpSp>
      <p:grpSp>
        <p:nvGrpSpPr>
          <p:cNvPr name="Group 5" id="5"/>
          <p:cNvGrpSpPr/>
          <p:nvPr/>
        </p:nvGrpSpPr>
        <p:grpSpPr>
          <a:xfrm rot="0">
            <a:off x="6889494" y="3899444"/>
            <a:ext cx="4683664" cy="647307"/>
            <a:chOff x="0" y="0"/>
            <a:chExt cx="1233558" cy="170484"/>
          </a:xfrm>
        </p:grpSpPr>
        <p:sp>
          <p:nvSpPr>
            <p:cNvPr name="Freeform 6" id="6"/>
            <p:cNvSpPr/>
            <p:nvPr/>
          </p:nvSpPr>
          <p:spPr>
            <a:xfrm flipH="false" flipV="false" rot="0">
              <a:off x="0" y="0"/>
              <a:ext cx="1233558" cy="170484"/>
            </a:xfrm>
            <a:custGeom>
              <a:avLst/>
              <a:gdLst/>
              <a:ahLst/>
              <a:cxnLst/>
              <a:rect r="r" b="b" t="t" l="l"/>
              <a:pathLst>
                <a:path h="170484" w="1233558">
                  <a:moveTo>
                    <a:pt x="85242" y="0"/>
                  </a:moveTo>
                  <a:lnTo>
                    <a:pt x="1148315" y="0"/>
                  </a:lnTo>
                  <a:cubicBezTo>
                    <a:pt x="1195393" y="0"/>
                    <a:pt x="1233558" y="38164"/>
                    <a:pt x="1233558" y="85242"/>
                  </a:cubicBezTo>
                  <a:lnTo>
                    <a:pt x="1233558" y="85242"/>
                  </a:lnTo>
                  <a:cubicBezTo>
                    <a:pt x="1233558" y="107850"/>
                    <a:pt x="1224577" y="129531"/>
                    <a:pt x="1208591" y="145517"/>
                  </a:cubicBezTo>
                  <a:cubicBezTo>
                    <a:pt x="1192605" y="161503"/>
                    <a:pt x="1170923" y="170484"/>
                    <a:pt x="1148315" y="170484"/>
                  </a:cubicBezTo>
                  <a:lnTo>
                    <a:pt x="85242" y="170484"/>
                  </a:lnTo>
                  <a:cubicBezTo>
                    <a:pt x="38164" y="170484"/>
                    <a:pt x="0" y="132320"/>
                    <a:pt x="0" y="85242"/>
                  </a:cubicBezTo>
                  <a:lnTo>
                    <a:pt x="0" y="85242"/>
                  </a:lnTo>
                  <a:cubicBezTo>
                    <a:pt x="0" y="38164"/>
                    <a:pt x="38164" y="0"/>
                    <a:pt x="85242" y="0"/>
                  </a:cubicBezTo>
                  <a:close/>
                </a:path>
              </a:pathLst>
            </a:custGeom>
            <a:solidFill>
              <a:srgbClr val="5E76ED"/>
            </a:solidFill>
          </p:spPr>
        </p:sp>
        <p:sp>
          <p:nvSpPr>
            <p:cNvPr name="TextBox 7" id="7"/>
            <p:cNvSpPr txBox="true"/>
            <p:nvPr/>
          </p:nvSpPr>
          <p:spPr>
            <a:xfrm>
              <a:off x="0" y="-104775"/>
              <a:ext cx="1233558" cy="275259"/>
            </a:xfrm>
            <a:prstGeom prst="rect">
              <a:avLst/>
            </a:prstGeom>
          </p:spPr>
          <p:txBody>
            <a:bodyPr anchor="ctr" rtlCol="false" tIns="50800" lIns="50800" bIns="50800" rIns="50800"/>
            <a:lstStyle/>
            <a:p>
              <a:pPr algn="ctr">
                <a:lnSpc>
                  <a:spcPts val="3644"/>
                </a:lnSpc>
              </a:pPr>
              <a:r>
                <a:rPr lang="en-US" b="true" sz="2298">
                  <a:solidFill>
                    <a:srgbClr val="FFFFFF"/>
                  </a:solidFill>
                  <a:latin typeface="Nanum Square Bold"/>
                  <a:ea typeface="Nanum Square Bold"/>
                  <a:cs typeface="Nanum Square Bold"/>
                  <a:sym typeface="Nanum Square Bold"/>
                </a:rPr>
                <a:t>웹 서비스 개발 &amp; 서버 구축</a:t>
              </a:r>
            </a:p>
          </p:txBody>
        </p:sp>
      </p:grpSp>
      <p:grpSp>
        <p:nvGrpSpPr>
          <p:cNvPr name="Group 8" id="8"/>
          <p:cNvGrpSpPr/>
          <p:nvPr/>
        </p:nvGrpSpPr>
        <p:grpSpPr>
          <a:xfrm rot="0">
            <a:off x="12258125" y="3869583"/>
            <a:ext cx="4668733" cy="677168"/>
            <a:chOff x="0" y="0"/>
            <a:chExt cx="1229625" cy="178349"/>
          </a:xfrm>
        </p:grpSpPr>
        <p:sp>
          <p:nvSpPr>
            <p:cNvPr name="Freeform 9" id="9"/>
            <p:cNvSpPr/>
            <p:nvPr/>
          </p:nvSpPr>
          <p:spPr>
            <a:xfrm flipH="false" flipV="false" rot="0">
              <a:off x="0" y="0"/>
              <a:ext cx="1229625" cy="178349"/>
            </a:xfrm>
            <a:custGeom>
              <a:avLst/>
              <a:gdLst/>
              <a:ahLst/>
              <a:cxnLst/>
              <a:rect r="r" b="b" t="t" l="l"/>
              <a:pathLst>
                <a:path h="178349" w="1229625">
                  <a:moveTo>
                    <a:pt x="89174" y="0"/>
                  </a:moveTo>
                  <a:lnTo>
                    <a:pt x="1140451" y="0"/>
                  </a:lnTo>
                  <a:cubicBezTo>
                    <a:pt x="1189700" y="0"/>
                    <a:pt x="1229625" y="39925"/>
                    <a:pt x="1229625" y="89174"/>
                  </a:cubicBezTo>
                  <a:lnTo>
                    <a:pt x="1229625" y="89174"/>
                  </a:lnTo>
                  <a:cubicBezTo>
                    <a:pt x="1229625" y="138424"/>
                    <a:pt x="1189700" y="178349"/>
                    <a:pt x="1140451" y="178349"/>
                  </a:cubicBezTo>
                  <a:lnTo>
                    <a:pt x="89174" y="178349"/>
                  </a:lnTo>
                  <a:cubicBezTo>
                    <a:pt x="39925" y="178349"/>
                    <a:pt x="0" y="138424"/>
                    <a:pt x="0" y="89174"/>
                  </a:cubicBezTo>
                  <a:lnTo>
                    <a:pt x="0" y="89174"/>
                  </a:lnTo>
                  <a:cubicBezTo>
                    <a:pt x="0" y="39925"/>
                    <a:pt x="39925" y="0"/>
                    <a:pt x="89174" y="0"/>
                  </a:cubicBezTo>
                  <a:close/>
                </a:path>
              </a:pathLst>
            </a:custGeom>
            <a:solidFill>
              <a:srgbClr val="5E76ED"/>
            </a:solidFill>
          </p:spPr>
        </p:sp>
        <p:sp>
          <p:nvSpPr>
            <p:cNvPr name="TextBox 10" id="10"/>
            <p:cNvSpPr txBox="true"/>
            <p:nvPr/>
          </p:nvSpPr>
          <p:spPr>
            <a:xfrm>
              <a:off x="0" y="-104775"/>
              <a:ext cx="1229625" cy="283124"/>
            </a:xfrm>
            <a:prstGeom prst="rect">
              <a:avLst/>
            </a:prstGeom>
          </p:spPr>
          <p:txBody>
            <a:bodyPr anchor="ctr" rtlCol="false" tIns="50800" lIns="50800" bIns="50800" rIns="50800"/>
            <a:lstStyle/>
            <a:p>
              <a:pPr algn="ctr">
                <a:lnSpc>
                  <a:spcPts val="3644"/>
                </a:lnSpc>
              </a:pPr>
              <a:r>
                <a:rPr lang="en-US" b="true" sz="2298">
                  <a:solidFill>
                    <a:srgbClr val="FFFFFF"/>
                  </a:solidFill>
                  <a:latin typeface="Nanum Square Bold"/>
                  <a:ea typeface="Nanum Square Bold"/>
                  <a:cs typeface="Nanum Square Bold"/>
                  <a:sym typeface="Nanum Square Bold"/>
                </a:rPr>
                <a:t>미니 프로젝트 </a:t>
              </a:r>
            </a:p>
          </p:txBody>
        </p:sp>
      </p:grpSp>
      <p:sp>
        <p:nvSpPr>
          <p:cNvPr name="Freeform 11" id="11"/>
          <p:cNvSpPr/>
          <p:nvPr/>
        </p:nvSpPr>
        <p:spPr>
          <a:xfrm flipH="false" flipV="false" rot="0">
            <a:off x="7248590" y="2805917"/>
            <a:ext cx="3980439" cy="566504"/>
          </a:xfrm>
          <a:custGeom>
            <a:avLst/>
            <a:gdLst/>
            <a:ahLst/>
            <a:cxnLst/>
            <a:rect r="r" b="b" t="t" l="l"/>
            <a:pathLst>
              <a:path h="566504" w="3980439">
                <a:moveTo>
                  <a:pt x="0" y="0"/>
                </a:moveTo>
                <a:lnTo>
                  <a:pt x="3980439" y="0"/>
                </a:lnTo>
                <a:lnTo>
                  <a:pt x="3980439" y="566504"/>
                </a:lnTo>
                <a:lnTo>
                  <a:pt x="0" y="566504"/>
                </a:lnTo>
                <a:lnTo>
                  <a:pt x="0" y="0"/>
                </a:lnTo>
                <a:close/>
              </a:path>
            </a:pathLst>
          </a:custGeom>
          <a:blipFill>
            <a:blip r:embed="rId3"/>
            <a:stretch>
              <a:fillRect l="0" t="0" r="0" b="0"/>
            </a:stretch>
          </a:blipFill>
        </p:spPr>
      </p:sp>
      <p:grpSp>
        <p:nvGrpSpPr>
          <p:cNvPr name="Group 12" id="12"/>
          <p:cNvGrpSpPr/>
          <p:nvPr/>
        </p:nvGrpSpPr>
        <p:grpSpPr>
          <a:xfrm rot="0">
            <a:off x="13804463" y="6688179"/>
            <a:ext cx="2623723" cy="2628572"/>
            <a:chOff x="0" y="0"/>
            <a:chExt cx="768972" cy="770393"/>
          </a:xfrm>
        </p:grpSpPr>
        <p:sp>
          <p:nvSpPr>
            <p:cNvPr name="Freeform 13" id="13"/>
            <p:cNvSpPr/>
            <p:nvPr/>
          </p:nvSpPr>
          <p:spPr>
            <a:xfrm flipH="false" flipV="false" rot="0">
              <a:off x="0" y="0"/>
              <a:ext cx="768972" cy="770393"/>
            </a:xfrm>
            <a:custGeom>
              <a:avLst/>
              <a:gdLst/>
              <a:ahLst/>
              <a:cxnLst/>
              <a:rect r="r" b="b" t="t" l="l"/>
              <a:pathLst>
                <a:path h="770393" w="768972">
                  <a:moveTo>
                    <a:pt x="384486" y="0"/>
                  </a:moveTo>
                  <a:cubicBezTo>
                    <a:pt x="172140" y="0"/>
                    <a:pt x="0" y="172458"/>
                    <a:pt x="0" y="385197"/>
                  </a:cubicBezTo>
                  <a:cubicBezTo>
                    <a:pt x="0" y="597935"/>
                    <a:pt x="172140" y="770393"/>
                    <a:pt x="384486" y="770393"/>
                  </a:cubicBezTo>
                  <a:cubicBezTo>
                    <a:pt x="596832" y="770393"/>
                    <a:pt x="768972" y="597935"/>
                    <a:pt x="768972" y="385197"/>
                  </a:cubicBezTo>
                  <a:cubicBezTo>
                    <a:pt x="768972" y="172458"/>
                    <a:pt x="596832" y="0"/>
                    <a:pt x="384486" y="0"/>
                  </a:cubicBezTo>
                  <a:close/>
                </a:path>
              </a:pathLst>
            </a:custGeom>
            <a:solidFill>
              <a:srgbClr val="5E76ED"/>
            </a:solidFill>
          </p:spPr>
        </p:sp>
        <p:sp>
          <p:nvSpPr>
            <p:cNvPr name="TextBox 14" id="14"/>
            <p:cNvSpPr txBox="true"/>
            <p:nvPr/>
          </p:nvSpPr>
          <p:spPr>
            <a:xfrm>
              <a:off x="72091" y="53174"/>
              <a:ext cx="624790" cy="644994"/>
            </a:xfrm>
            <a:prstGeom prst="rect">
              <a:avLst/>
            </a:prstGeom>
          </p:spPr>
          <p:txBody>
            <a:bodyPr anchor="ctr" rtlCol="false" tIns="50800" lIns="50800" bIns="50800" rIns="50800"/>
            <a:lstStyle/>
            <a:p>
              <a:pPr algn="ctr">
                <a:lnSpc>
                  <a:spcPts val="6119"/>
                </a:lnSpc>
              </a:pPr>
              <a:r>
                <a:rPr lang="en-US" b="true" sz="5099">
                  <a:solidFill>
                    <a:srgbClr val="FFFFFF"/>
                  </a:solidFill>
                  <a:latin typeface="Nanum Square Bold"/>
                  <a:ea typeface="Nanum Square Bold"/>
                  <a:cs typeface="Nanum Square Bold"/>
                  <a:sym typeface="Nanum Square Bold"/>
                </a:rPr>
                <a:t>301hr</a:t>
              </a:r>
            </a:p>
          </p:txBody>
        </p:sp>
      </p:grpSp>
      <p:grpSp>
        <p:nvGrpSpPr>
          <p:cNvPr name="Group 15" id="15"/>
          <p:cNvGrpSpPr/>
          <p:nvPr/>
        </p:nvGrpSpPr>
        <p:grpSpPr>
          <a:xfrm rot="0">
            <a:off x="1028700" y="1374175"/>
            <a:ext cx="7789185" cy="955113"/>
            <a:chOff x="0" y="0"/>
            <a:chExt cx="10385580" cy="1273484"/>
          </a:xfrm>
        </p:grpSpPr>
        <p:sp>
          <p:nvSpPr>
            <p:cNvPr name="Freeform 16" id="16"/>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17" id="17"/>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이론 &amp; 실습</a:t>
              </a:r>
            </a:p>
          </p:txBody>
        </p:sp>
      </p:grpSp>
      <p:grpSp>
        <p:nvGrpSpPr>
          <p:cNvPr name="Group 18" id="18"/>
          <p:cNvGrpSpPr/>
          <p:nvPr/>
        </p:nvGrpSpPr>
        <p:grpSpPr>
          <a:xfrm rot="0">
            <a:off x="1028700" y="978979"/>
            <a:ext cx="3557205" cy="395196"/>
            <a:chOff x="0" y="0"/>
            <a:chExt cx="4742940" cy="526928"/>
          </a:xfrm>
        </p:grpSpPr>
        <p:sp>
          <p:nvSpPr>
            <p:cNvPr name="Freeform 19" id="19"/>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20" id="20"/>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서론</a:t>
              </a:r>
            </a:p>
          </p:txBody>
        </p:sp>
      </p:grpSp>
      <p:grpSp>
        <p:nvGrpSpPr>
          <p:cNvPr name="Group 21" id="21"/>
          <p:cNvGrpSpPr/>
          <p:nvPr/>
        </p:nvGrpSpPr>
        <p:grpSpPr>
          <a:xfrm rot="0">
            <a:off x="1028700" y="2329288"/>
            <a:ext cx="5271649" cy="431006"/>
            <a:chOff x="0" y="0"/>
            <a:chExt cx="7028865" cy="574675"/>
          </a:xfrm>
        </p:grpSpPr>
        <p:sp>
          <p:nvSpPr>
            <p:cNvPr name="Freeform 22" id="22"/>
            <p:cNvSpPr/>
            <p:nvPr/>
          </p:nvSpPr>
          <p:spPr>
            <a:xfrm flipH="false" flipV="false" rot="0">
              <a:off x="0" y="0"/>
              <a:ext cx="7028865" cy="574675"/>
            </a:xfrm>
            <a:custGeom>
              <a:avLst/>
              <a:gdLst/>
              <a:ahLst/>
              <a:cxnLst/>
              <a:rect r="r" b="b" t="t" l="l"/>
              <a:pathLst>
                <a:path h="574675" w="7028865">
                  <a:moveTo>
                    <a:pt x="0" y="0"/>
                  </a:moveTo>
                  <a:lnTo>
                    <a:pt x="7028865" y="0"/>
                  </a:lnTo>
                  <a:lnTo>
                    <a:pt x="7028865" y="574675"/>
                  </a:lnTo>
                  <a:lnTo>
                    <a:pt x="0" y="574675"/>
                  </a:lnTo>
                  <a:close/>
                </a:path>
              </a:pathLst>
            </a:custGeom>
            <a:solidFill>
              <a:srgbClr val="000000">
                <a:alpha val="0"/>
              </a:srgbClr>
            </a:solidFill>
          </p:spPr>
        </p:sp>
        <p:sp>
          <p:nvSpPr>
            <p:cNvPr name="TextBox 23" id="23"/>
            <p:cNvSpPr txBox="true"/>
            <p:nvPr/>
          </p:nvSpPr>
          <p:spPr>
            <a:xfrm>
              <a:off x="0" y="-104775"/>
              <a:ext cx="7028865" cy="679450"/>
            </a:xfrm>
            <a:prstGeom prst="rect">
              <a:avLst/>
            </a:prstGeom>
          </p:spPr>
          <p:txBody>
            <a:bodyPr anchor="t" rtlCol="false" tIns="0" lIns="0" bIns="0" rIns="0"/>
            <a:lstStyle/>
            <a:p>
              <a:pPr algn="l">
                <a:lnSpc>
                  <a:spcPts val="3802"/>
                </a:lnSpc>
              </a:pPr>
              <a:r>
                <a:rPr lang="en-US" sz="2399" b="true">
                  <a:solidFill>
                    <a:srgbClr val="AAAAAA"/>
                  </a:solidFill>
                  <a:latin typeface="Nanum Square Bold"/>
                  <a:ea typeface="Nanum Square Bold"/>
                  <a:cs typeface="Nanum Square Bold"/>
                  <a:sym typeface="Nanum Square Bold"/>
                </a:rPr>
                <a:t>다음과 같은 역량을 키웠어요</a:t>
              </a:r>
            </a:p>
          </p:txBody>
        </p:sp>
      </p:grpSp>
      <p:grpSp>
        <p:nvGrpSpPr>
          <p:cNvPr name="Group 24" id="24"/>
          <p:cNvGrpSpPr/>
          <p:nvPr/>
        </p:nvGrpSpPr>
        <p:grpSpPr>
          <a:xfrm rot="0">
            <a:off x="1484652" y="4753253"/>
            <a:ext cx="4140200" cy="2330739"/>
            <a:chOff x="0" y="0"/>
            <a:chExt cx="5520267" cy="3107652"/>
          </a:xfrm>
        </p:grpSpPr>
        <p:sp>
          <p:nvSpPr>
            <p:cNvPr name="Freeform 25" id="25"/>
            <p:cNvSpPr/>
            <p:nvPr/>
          </p:nvSpPr>
          <p:spPr>
            <a:xfrm flipH="false" flipV="false" rot="0">
              <a:off x="0" y="0"/>
              <a:ext cx="5520267" cy="3107652"/>
            </a:xfrm>
            <a:custGeom>
              <a:avLst/>
              <a:gdLst/>
              <a:ahLst/>
              <a:cxnLst/>
              <a:rect r="r" b="b" t="t" l="l"/>
              <a:pathLst>
                <a:path h="3107652" w="5520267">
                  <a:moveTo>
                    <a:pt x="0" y="0"/>
                  </a:moveTo>
                  <a:lnTo>
                    <a:pt x="5520267" y="0"/>
                  </a:lnTo>
                  <a:lnTo>
                    <a:pt x="5520267" y="3107652"/>
                  </a:lnTo>
                  <a:lnTo>
                    <a:pt x="0" y="3107652"/>
                  </a:lnTo>
                  <a:close/>
                </a:path>
              </a:pathLst>
            </a:custGeom>
            <a:solidFill>
              <a:srgbClr val="000000">
                <a:alpha val="0"/>
              </a:srgbClr>
            </a:solidFill>
          </p:spPr>
        </p:sp>
        <p:sp>
          <p:nvSpPr>
            <p:cNvPr name="TextBox 26" id="26"/>
            <p:cNvSpPr txBox="true"/>
            <p:nvPr/>
          </p:nvSpPr>
          <p:spPr>
            <a:xfrm>
              <a:off x="0" y="-85725"/>
              <a:ext cx="5520267" cy="3193377"/>
            </a:xfrm>
            <a:prstGeom prst="rect">
              <a:avLst/>
            </a:prstGeom>
          </p:spPr>
          <p:txBody>
            <a:bodyPr anchor="ctr" rtlCol="false" tIns="0" lIns="0" bIns="0" rIns="0"/>
            <a:lstStyle/>
            <a:p>
              <a:pPr algn="just" marL="431584" indent="-215792" lvl="1">
                <a:lnSpc>
                  <a:spcPts val="3184"/>
                </a:lnSpc>
                <a:buFont typeface="Arial"/>
                <a:buChar char="•"/>
              </a:pPr>
              <a:r>
                <a:rPr lang="en-US" sz="1998">
                  <a:solidFill>
                    <a:srgbClr val="000000"/>
                  </a:solidFill>
                  <a:latin typeface="Nanum Square"/>
                  <a:ea typeface="Nanum Square"/>
                  <a:cs typeface="Nanum Square"/>
                  <a:sym typeface="Nanum Square"/>
                </a:rPr>
                <a:t>ML/DL 분석 모델링</a:t>
              </a:r>
            </a:p>
            <a:p>
              <a:pPr algn="just">
                <a:lnSpc>
                  <a:spcPts val="3184"/>
                </a:lnSpc>
              </a:pPr>
            </a:p>
            <a:p>
              <a:pPr algn="just" marL="431584" indent="-215792" lvl="1">
                <a:lnSpc>
                  <a:spcPts val="3184"/>
                </a:lnSpc>
                <a:buFont typeface="Arial"/>
                <a:buChar char="•"/>
              </a:pPr>
              <a:r>
                <a:rPr lang="en-US" sz="1998">
                  <a:solidFill>
                    <a:srgbClr val="000000"/>
                  </a:solidFill>
                  <a:latin typeface="Nanum Square"/>
                  <a:ea typeface="Nanum Square"/>
                  <a:cs typeface="Nanum Square"/>
                  <a:sym typeface="Nanum Square"/>
                </a:rPr>
                <a:t>SQL ( Maria db )</a:t>
              </a:r>
            </a:p>
            <a:p>
              <a:pPr algn="just">
                <a:lnSpc>
                  <a:spcPts val="3184"/>
                </a:lnSpc>
              </a:pPr>
            </a:p>
            <a:p>
              <a:pPr algn="just" marL="431584" indent="-215792" lvl="1">
                <a:lnSpc>
                  <a:spcPts val="3184"/>
                </a:lnSpc>
                <a:buFont typeface="Arial"/>
                <a:buChar char="•"/>
              </a:pPr>
              <a:r>
                <a:rPr lang="en-US" sz="1998">
                  <a:solidFill>
                    <a:srgbClr val="000000"/>
                  </a:solidFill>
                  <a:latin typeface="Nanum Square"/>
                  <a:ea typeface="Nanum Square"/>
                  <a:cs typeface="Nanum Square"/>
                  <a:sym typeface="Nanum Square"/>
                </a:rPr>
                <a:t>Python 을 활용한 시각화</a:t>
              </a:r>
            </a:p>
            <a:p>
              <a:pPr algn="just">
                <a:lnSpc>
                  <a:spcPts val="3184"/>
                </a:lnSpc>
              </a:pPr>
            </a:p>
          </p:txBody>
        </p:sp>
      </p:grpSp>
      <p:grpSp>
        <p:nvGrpSpPr>
          <p:cNvPr name="Group 27" id="27"/>
          <p:cNvGrpSpPr/>
          <p:nvPr/>
        </p:nvGrpSpPr>
        <p:grpSpPr>
          <a:xfrm rot="0">
            <a:off x="6889494" y="4737252"/>
            <a:ext cx="4140200" cy="3130839"/>
            <a:chOff x="0" y="0"/>
            <a:chExt cx="5520267" cy="4174452"/>
          </a:xfrm>
        </p:grpSpPr>
        <p:sp>
          <p:nvSpPr>
            <p:cNvPr name="Freeform 28" id="28"/>
            <p:cNvSpPr/>
            <p:nvPr/>
          </p:nvSpPr>
          <p:spPr>
            <a:xfrm flipH="false" flipV="false" rot="0">
              <a:off x="0" y="0"/>
              <a:ext cx="5520267" cy="4174452"/>
            </a:xfrm>
            <a:custGeom>
              <a:avLst/>
              <a:gdLst/>
              <a:ahLst/>
              <a:cxnLst/>
              <a:rect r="r" b="b" t="t" l="l"/>
              <a:pathLst>
                <a:path h="4174452" w="5520267">
                  <a:moveTo>
                    <a:pt x="0" y="0"/>
                  </a:moveTo>
                  <a:lnTo>
                    <a:pt x="5520267" y="0"/>
                  </a:lnTo>
                  <a:lnTo>
                    <a:pt x="5520267" y="4174452"/>
                  </a:lnTo>
                  <a:lnTo>
                    <a:pt x="0" y="4174452"/>
                  </a:lnTo>
                  <a:close/>
                </a:path>
              </a:pathLst>
            </a:custGeom>
            <a:solidFill>
              <a:srgbClr val="000000">
                <a:alpha val="0"/>
              </a:srgbClr>
            </a:solidFill>
          </p:spPr>
        </p:sp>
        <p:sp>
          <p:nvSpPr>
            <p:cNvPr name="TextBox 29" id="29"/>
            <p:cNvSpPr txBox="true"/>
            <p:nvPr/>
          </p:nvSpPr>
          <p:spPr>
            <a:xfrm>
              <a:off x="0" y="-85725"/>
              <a:ext cx="5520267" cy="4260177"/>
            </a:xfrm>
            <a:prstGeom prst="rect">
              <a:avLst/>
            </a:prstGeom>
          </p:spPr>
          <p:txBody>
            <a:bodyPr anchor="ctr" rtlCol="false" tIns="0" lIns="0" bIns="0" rIns="0"/>
            <a:lstStyle/>
            <a:p>
              <a:pPr algn="just" marL="431584" indent="-215792" lvl="1">
                <a:lnSpc>
                  <a:spcPts val="3184"/>
                </a:lnSpc>
                <a:buFont typeface="Arial"/>
                <a:buChar char="•"/>
              </a:pPr>
              <a:r>
                <a:rPr lang="en-US" sz="1998">
                  <a:solidFill>
                    <a:srgbClr val="000000"/>
                  </a:solidFill>
                  <a:latin typeface="Nanum Square"/>
                  <a:ea typeface="Nanum Square"/>
                  <a:cs typeface="Nanum Square"/>
                  <a:sym typeface="Nanum Square"/>
                </a:rPr>
                <a:t>Flask</a:t>
              </a:r>
            </a:p>
            <a:p>
              <a:pPr algn="just">
                <a:lnSpc>
                  <a:spcPts val="3184"/>
                </a:lnSpc>
              </a:pPr>
            </a:p>
            <a:p>
              <a:pPr algn="just" marL="431584" indent="-215792" lvl="1">
                <a:lnSpc>
                  <a:spcPts val="3184"/>
                </a:lnSpc>
                <a:buFont typeface="Arial"/>
                <a:buChar char="•"/>
              </a:pPr>
              <a:r>
                <a:rPr lang="en-US" sz="1998">
                  <a:solidFill>
                    <a:srgbClr val="000000"/>
                  </a:solidFill>
                  <a:latin typeface="Nanum Square"/>
                  <a:ea typeface="Nanum Square"/>
                  <a:cs typeface="Nanum Square"/>
                  <a:sym typeface="Nanum Square"/>
                </a:rPr>
                <a:t>Frontend ( html, css, js )</a:t>
              </a:r>
            </a:p>
            <a:p>
              <a:pPr algn="just">
                <a:lnSpc>
                  <a:spcPts val="3184"/>
                </a:lnSpc>
              </a:pPr>
            </a:p>
            <a:p>
              <a:pPr algn="just" marL="431584" indent="-215792" lvl="1">
                <a:lnSpc>
                  <a:spcPts val="3184"/>
                </a:lnSpc>
                <a:buFont typeface="Arial"/>
                <a:buChar char="•"/>
              </a:pPr>
              <a:r>
                <a:rPr lang="en-US" sz="1998">
                  <a:solidFill>
                    <a:srgbClr val="000000"/>
                  </a:solidFill>
                  <a:latin typeface="Nanum Square"/>
                  <a:ea typeface="Nanum Square"/>
                  <a:cs typeface="Nanum Square"/>
                  <a:sym typeface="Nanum Square"/>
                </a:rPr>
                <a:t>jquery</a:t>
              </a:r>
            </a:p>
            <a:p>
              <a:pPr algn="just">
                <a:lnSpc>
                  <a:spcPts val="3184"/>
                </a:lnSpc>
              </a:pPr>
            </a:p>
            <a:p>
              <a:pPr algn="just" marL="431584" indent="-215792" lvl="1">
                <a:lnSpc>
                  <a:spcPts val="3184"/>
                </a:lnSpc>
                <a:buFont typeface="Arial"/>
                <a:buChar char="•"/>
              </a:pPr>
              <a:r>
                <a:rPr lang="en-US" sz="1998">
                  <a:solidFill>
                    <a:srgbClr val="000000"/>
                  </a:solidFill>
                  <a:latin typeface="Nanum Square"/>
                  <a:ea typeface="Nanum Square"/>
                  <a:cs typeface="Nanum Square"/>
                  <a:sym typeface="Nanum Square"/>
                </a:rPr>
                <a:t>AWS 서버 구축</a:t>
              </a:r>
            </a:p>
            <a:p>
              <a:pPr algn="just">
                <a:lnSpc>
                  <a:spcPts val="3184"/>
                </a:lnSpc>
              </a:pPr>
            </a:p>
          </p:txBody>
        </p:sp>
      </p:grpSp>
      <p:grpSp>
        <p:nvGrpSpPr>
          <p:cNvPr name="Group 30" id="30"/>
          <p:cNvGrpSpPr/>
          <p:nvPr/>
        </p:nvGrpSpPr>
        <p:grpSpPr>
          <a:xfrm rot="0">
            <a:off x="12258125" y="4498940"/>
            <a:ext cx="4140200" cy="1252017"/>
            <a:chOff x="0" y="0"/>
            <a:chExt cx="5520267" cy="1669356"/>
          </a:xfrm>
        </p:grpSpPr>
        <p:sp>
          <p:nvSpPr>
            <p:cNvPr name="Freeform 31" id="31"/>
            <p:cNvSpPr/>
            <p:nvPr/>
          </p:nvSpPr>
          <p:spPr>
            <a:xfrm flipH="false" flipV="false" rot="0">
              <a:off x="0" y="0"/>
              <a:ext cx="5520267" cy="1669356"/>
            </a:xfrm>
            <a:custGeom>
              <a:avLst/>
              <a:gdLst/>
              <a:ahLst/>
              <a:cxnLst/>
              <a:rect r="r" b="b" t="t" l="l"/>
              <a:pathLst>
                <a:path h="1669356" w="5520267">
                  <a:moveTo>
                    <a:pt x="0" y="0"/>
                  </a:moveTo>
                  <a:lnTo>
                    <a:pt x="5520267" y="0"/>
                  </a:lnTo>
                  <a:lnTo>
                    <a:pt x="5520267" y="1669356"/>
                  </a:lnTo>
                  <a:lnTo>
                    <a:pt x="0" y="1669356"/>
                  </a:lnTo>
                  <a:close/>
                </a:path>
              </a:pathLst>
            </a:custGeom>
            <a:solidFill>
              <a:srgbClr val="000000">
                <a:alpha val="0"/>
              </a:srgbClr>
            </a:solidFill>
          </p:spPr>
        </p:sp>
        <p:sp>
          <p:nvSpPr>
            <p:cNvPr name="TextBox 32" id="32"/>
            <p:cNvSpPr txBox="true"/>
            <p:nvPr/>
          </p:nvSpPr>
          <p:spPr>
            <a:xfrm>
              <a:off x="0" y="-85725"/>
              <a:ext cx="5520267" cy="1755081"/>
            </a:xfrm>
            <a:prstGeom prst="rect">
              <a:avLst/>
            </a:prstGeom>
          </p:spPr>
          <p:txBody>
            <a:bodyPr anchor="ctr" rtlCol="false" tIns="0" lIns="0" bIns="0" rIns="0"/>
            <a:lstStyle/>
            <a:p>
              <a:pPr algn="just" marL="431584" indent="-215792" lvl="1">
                <a:lnSpc>
                  <a:spcPts val="3184"/>
                </a:lnSpc>
                <a:buFont typeface="Arial"/>
                <a:buChar char="•"/>
              </a:pPr>
              <a:r>
                <a:rPr lang="en-US" sz="1998">
                  <a:solidFill>
                    <a:srgbClr val="000000"/>
                  </a:solidFill>
                  <a:latin typeface="Nanum Square"/>
                  <a:ea typeface="Nanum Square"/>
                  <a:cs typeface="Nanum Square"/>
                  <a:sym typeface="Nanum Square"/>
                </a:rPr>
                <a:t>도메인에 맞는 미니 프로젝트 진행</a:t>
              </a:r>
            </a:p>
            <a:p>
              <a:pPr algn="just">
                <a:lnSpc>
                  <a:spcPts val="3184"/>
                </a:lnSpc>
              </a:pPr>
            </a:p>
          </p:txBody>
        </p:sp>
      </p:grpSp>
      <p:sp>
        <p:nvSpPr>
          <p:cNvPr name="Freeform 33" id="33"/>
          <p:cNvSpPr/>
          <p:nvPr/>
        </p:nvSpPr>
        <p:spPr>
          <a:xfrm flipH="false" flipV="false" rot="0">
            <a:off x="13137824" y="6194053"/>
            <a:ext cx="1675165" cy="1645850"/>
          </a:xfrm>
          <a:custGeom>
            <a:avLst/>
            <a:gdLst/>
            <a:ahLst/>
            <a:cxnLst/>
            <a:rect r="r" b="b" t="t" l="l"/>
            <a:pathLst>
              <a:path h="1645850" w="1675165">
                <a:moveTo>
                  <a:pt x="0" y="0"/>
                </a:moveTo>
                <a:lnTo>
                  <a:pt x="1675165" y="0"/>
                </a:lnTo>
                <a:lnTo>
                  <a:pt x="1675165" y="1645849"/>
                </a:lnTo>
                <a:lnTo>
                  <a:pt x="0" y="1645849"/>
                </a:lnTo>
                <a:lnTo>
                  <a:pt x="0" y="0"/>
                </a:lnTo>
                <a:close/>
              </a:path>
            </a:pathLst>
          </a:custGeom>
          <a:blipFill>
            <a:blip r:embed="rId4"/>
            <a:stretch>
              <a:fillRect l="0" t="0" r="0" b="0"/>
            </a:stretch>
          </a:blipFill>
        </p:spPr>
      </p:sp>
      <p:sp>
        <p:nvSpPr>
          <p:cNvPr name="Freeform 34" id="34"/>
          <p:cNvSpPr/>
          <p:nvPr/>
        </p:nvSpPr>
        <p:spPr>
          <a:xfrm flipH="false" flipV="false" rot="0">
            <a:off x="15756739" y="6778790"/>
            <a:ext cx="1072720" cy="1053947"/>
          </a:xfrm>
          <a:custGeom>
            <a:avLst/>
            <a:gdLst/>
            <a:ahLst/>
            <a:cxnLst/>
            <a:rect r="r" b="b" t="t" l="l"/>
            <a:pathLst>
              <a:path h="1053947" w="1072720">
                <a:moveTo>
                  <a:pt x="0" y="0"/>
                </a:moveTo>
                <a:lnTo>
                  <a:pt x="1072720" y="0"/>
                </a:lnTo>
                <a:lnTo>
                  <a:pt x="1072720" y="1053948"/>
                </a:lnTo>
                <a:lnTo>
                  <a:pt x="0" y="1053948"/>
                </a:lnTo>
                <a:lnTo>
                  <a:pt x="0" y="0"/>
                </a:lnTo>
                <a:close/>
              </a:path>
            </a:pathLst>
          </a:custGeom>
          <a:blipFill>
            <a:blip r:embed="rId4"/>
            <a:stretch>
              <a:fillRect l="0" t="0" r="0" b="0"/>
            </a:stretch>
          </a:blipFill>
        </p:spPr>
      </p:sp>
      <p:grpSp>
        <p:nvGrpSpPr>
          <p:cNvPr name="Group 35" id="35"/>
          <p:cNvGrpSpPr/>
          <p:nvPr/>
        </p:nvGrpSpPr>
        <p:grpSpPr>
          <a:xfrm rot="0">
            <a:off x="329171" y="209742"/>
            <a:ext cx="18054079" cy="115550"/>
            <a:chOff x="0" y="0"/>
            <a:chExt cx="4754984" cy="30433"/>
          </a:xfrm>
        </p:grpSpPr>
        <p:sp>
          <p:nvSpPr>
            <p:cNvPr name="Freeform 36" id="36"/>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37" id="37"/>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78979"/>
            <a:ext cx="3557205" cy="395196"/>
            <a:chOff x="0" y="0"/>
            <a:chExt cx="4742940" cy="526928"/>
          </a:xfrm>
        </p:grpSpPr>
        <p:sp>
          <p:nvSpPr>
            <p:cNvPr name="Freeform 3" id="3"/>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4" id="4"/>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5" id="5"/>
          <p:cNvGrpSpPr/>
          <p:nvPr/>
        </p:nvGrpSpPr>
        <p:grpSpPr>
          <a:xfrm rot="0">
            <a:off x="1028700" y="1374175"/>
            <a:ext cx="10924591" cy="955113"/>
            <a:chOff x="0" y="0"/>
            <a:chExt cx="14566121" cy="1273484"/>
          </a:xfrm>
        </p:grpSpPr>
        <p:sp>
          <p:nvSpPr>
            <p:cNvPr name="Freeform 6" id="6"/>
            <p:cNvSpPr/>
            <p:nvPr/>
          </p:nvSpPr>
          <p:spPr>
            <a:xfrm flipH="false" flipV="false" rot="0">
              <a:off x="0" y="0"/>
              <a:ext cx="14566122" cy="1273484"/>
            </a:xfrm>
            <a:custGeom>
              <a:avLst/>
              <a:gdLst/>
              <a:ahLst/>
              <a:cxnLst/>
              <a:rect r="r" b="b" t="t" l="l"/>
              <a:pathLst>
                <a:path h="1273484" w="14566122">
                  <a:moveTo>
                    <a:pt x="0" y="0"/>
                  </a:moveTo>
                  <a:lnTo>
                    <a:pt x="14566122" y="0"/>
                  </a:lnTo>
                  <a:lnTo>
                    <a:pt x="14566122" y="1273484"/>
                  </a:lnTo>
                  <a:lnTo>
                    <a:pt x="0" y="1273484"/>
                  </a:lnTo>
                  <a:close/>
                </a:path>
              </a:pathLst>
            </a:custGeom>
            <a:solidFill>
              <a:srgbClr val="000000">
                <a:alpha val="0"/>
              </a:srgbClr>
            </a:solidFill>
          </p:spPr>
        </p:sp>
        <p:sp>
          <p:nvSpPr>
            <p:cNvPr name="TextBox 7" id="7"/>
            <p:cNvSpPr txBox="true"/>
            <p:nvPr/>
          </p:nvSpPr>
          <p:spPr>
            <a:xfrm>
              <a:off x="0" y="-47625"/>
              <a:ext cx="14566121"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Trouble shooting</a:t>
              </a:r>
            </a:p>
          </p:txBody>
        </p:sp>
      </p:grpSp>
      <p:grpSp>
        <p:nvGrpSpPr>
          <p:cNvPr name="Group 8" id="8"/>
          <p:cNvGrpSpPr/>
          <p:nvPr/>
        </p:nvGrpSpPr>
        <p:grpSpPr>
          <a:xfrm rot="0">
            <a:off x="1047750" y="2329288"/>
            <a:ext cx="12847663" cy="871451"/>
            <a:chOff x="0" y="0"/>
            <a:chExt cx="17130218" cy="1161935"/>
          </a:xfrm>
        </p:grpSpPr>
        <p:sp>
          <p:nvSpPr>
            <p:cNvPr name="Freeform 9" id="9"/>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10" id="10"/>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모델링 - CNN vs Yolo</a:t>
              </a:r>
            </a:p>
            <a:p>
              <a:pPr algn="l">
                <a:lnSpc>
                  <a:spcPts val="3802"/>
                </a:lnSpc>
              </a:pPr>
            </a:p>
          </p:txBody>
        </p:sp>
      </p:grpSp>
      <p:grpSp>
        <p:nvGrpSpPr>
          <p:cNvPr name="Group 11" id="11"/>
          <p:cNvGrpSpPr/>
          <p:nvPr/>
        </p:nvGrpSpPr>
        <p:grpSpPr>
          <a:xfrm rot="0">
            <a:off x="329171" y="209742"/>
            <a:ext cx="18054079" cy="115550"/>
            <a:chOff x="0" y="0"/>
            <a:chExt cx="4754984" cy="30433"/>
          </a:xfrm>
        </p:grpSpPr>
        <p:sp>
          <p:nvSpPr>
            <p:cNvPr name="Freeform 12" id="12"/>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3" id="13"/>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grpSp>
        <p:nvGrpSpPr>
          <p:cNvPr name="Group 14" id="14"/>
          <p:cNvGrpSpPr/>
          <p:nvPr/>
        </p:nvGrpSpPr>
        <p:grpSpPr>
          <a:xfrm rot="0">
            <a:off x="8766138" y="2765013"/>
            <a:ext cx="8493162" cy="4375585"/>
            <a:chOff x="0" y="0"/>
            <a:chExt cx="11324216" cy="5834114"/>
          </a:xfrm>
        </p:grpSpPr>
        <p:sp>
          <p:nvSpPr>
            <p:cNvPr name="Freeform 15" id="15"/>
            <p:cNvSpPr/>
            <p:nvPr/>
          </p:nvSpPr>
          <p:spPr>
            <a:xfrm flipH="false" flipV="false" rot="0">
              <a:off x="0" y="0"/>
              <a:ext cx="3356673" cy="3343974"/>
            </a:xfrm>
            <a:custGeom>
              <a:avLst/>
              <a:gdLst/>
              <a:ahLst/>
              <a:cxnLst/>
              <a:rect r="r" b="b" t="t" l="l"/>
              <a:pathLst>
                <a:path h="3343974" w="3356673">
                  <a:moveTo>
                    <a:pt x="0" y="0"/>
                  </a:moveTo>
                  <a:lnTo>
                    <a:pt x="3356673" y="0"/>
                  </a:lnTo>
                  <a:lnTo>
                    <a:pt x="3356673" y="3343974"/>
                  </a:lnTo>
                  <a:lnTo>
                    <a:pt x="0" y="3343974"/>
                  </a:lnTo>
                  <a:lnTo>
                    <a:pt x="0" y="0"/>
                  </a:lnTo>
                  <a:close/>
                </a:path>
              </a:pathLst>
            </a:custGeom>
            <a:blipFill>
              <a:blip r:embed="rId2"/>
              <a:stretch>
                <a:fillRect l="0" t="0" r="0" b="0"/>
              </a:stretch>
            </a:blipFill>
          </p:spPr>
        </p:sp>
        <p:sp>
          <p:nvSpPr>
            <p:cNvPr name="Freeform 16" id="16"/>
            <p:cNvSpPr/>
            <p:nvPr/>
          </p:nvSpPr>
          <p:spPr>
            <a:xfrm flipH="false" flipV="false" rot="0">
              <a:off x="816121" y="918361"/>
              <a:ext cx="5081104" cy="3343974"/>
            </a:xfrm>
            <a:custGeom>
              <a:avLst/>
              <a:gdLst/>
              <a:ahLst/>
              <a:cxnLst/>
              <a:rect r="r" b="b" t="t" l="l"/>
              <a:pathLst>
                <a:path h="3343974" w="5081104">
                  <a:moveTo>
                    <a:pt x="0" y="0"/>
                  </a:moveTo>
                  <a:lnTo>
                    <a:pt x="5081104" y="0"/>
                  </a:lnTo>
                  <a:lnTo>
                    <a:pt x="5081104" y="3343974"/>
                  </a:lnTo>
                  <a:lnTo>
                    <a:pt x="0" y="3343974"/>
                  </a:lnTo>
                  <a:lnTo>
                    <a:pt x="0" y="0"/>
                  </a:lnTo>
                  <a:close/>
                </a:path>
              </a:pathLst>
            </a:custGeom>
            <a:blipFill>
              <a:blip r:embed="rId3"/>
              <a:stretch>
                <a:fillRect l="0" t="0" r="0" b="0"/>
              </a:stretch>
            </a:blipFill>
          </p:spPr>
        </p:sp>
        <p:sp>
          <p:nvSpPr>
            <p:cNvPr name="Freeform 17" id="17"/>
            <p:cNvSpPr/>
            <p:nvPr/>
          </p:nvSpPr>
          <p:spPr>
            <a:xfrm flipH="false" flipV="false" rot="0">
              <a:off x="1678336" y="2060163"/>
              <a:ext cx="9645879" cy="3773950"/>
            </a:xfrm>
            <a:custGeom>
              <a:avLst/>
              <a:gdLst/>
              <a:ahLst/>
              <a:cxnLst/>
              <a:rect r="r" b="b" t="t" l="l"/>
              <a:pathLst>
                <a:path h="3773950" w="9645879">
                  <a:moveTo>
                    <a:pt x="0" y="0"/>
                  </a:moveTo>
                  <a:lnTo>
                    <a:pt x="9645880" y="0"/>
                  </a:lnTo>
                  <a:lnTo>
                    <a:pt x="9645880" y="3773951"/>
                  </a:lnTo>
                  <a:lnTo>
                    <a:pt x="0" y="3773951"/>
                  </a:lnTo>
                  <a:lnTo>
                    <a:pt x="0" y="0"/>
                  </a:lnTo>
                  <a:close/>
                </a:path>
              </a:pathLst>
            </a:custGeom>
            <a:blipFill>
              <a:blip r:embed="rId4"/>
              <a:stretch>
                <a:fillRect l="0" t="0" r="0" b="0"/>
              </a:stretch>
            </a:blipFill>
          </p:spPr>
        </p:sp>
      </p:grpSp>
      <p:grpSp>
        <p:nvGrpSpPr>
          <p:cNvPr name="Group 18" id="18"/>
          <p:cNvGrpSpPr/>
          <p:nvPr/>
        </p:nvGrpSpPr>
        <p:grpSpPr>
          <a:xfrm rot="0">
            <a:off x="8482706" y="7578749"/>
            <a:ext cx="9060026" cy="1536549"/>
            <a:chOff x="0" y="0"/>
            <a:chExt cx="12080034" cy="2048732"/>
          </a:xfrm>
        </p:grpSpPr>
        <p:sp>
          <p:nvSpPr>
            <p:cNvPr name="Freeform 19" id="19"/>
            <p:cNvSpPr/>
            <p:nvPr/>
          </p:nvSpPr>
          <p:spPr>
            <a:xfrm flipH="false" flipV="false" rot="0">
              <a:off x="0" y="0"/>
              <a:ext cx="12080034" cy="2048732"/>
            </a:xfrm>
            <a:custGeom>
              <a:avLst/>
              <a:gdLst/>
              <a:ahLst/>
              <a:cxnLst/>
              <a:rect r="r" b="b" t="t" l="l"/>
              <a:pathLst>
                <a:path h="2048732" w="12080034">
                  <a:moveTo>
                    <a:pt x="0" y="0"/>
                  </a:moveTo>
                  <a:lnTo>
                    <a:pt x="12080034" y="0"/>
                  </a:lnTo>
                  <a:lnTo>
                    <a:pt x="12080034" y="2048732"/>
                  </a:lnTo>
                  <a:lnTo>
                    <a:pt x="0" y="2048732"/>
                  </a:lnTo>
                  <a:lnTo>
                    <a:pt x="0" y="0"/>
                  </a:lnTo>
                  <a:close/>
                </a:path>
              </a:pathLst>
            </a:custGeom>
            <a:blipFill>
              <a:blip r:embed="rId5"/>
              <a:stretch>
                <a:fillRect l="0" t="0" r="-704" b="-5054"/>
              </a:stretch>
            </a:blipFill>
          </p:spPr>
        </p:sp>
        <p:sp>
          <p:nvSpPr>
            <p:cNvPr name="TextBox 20" id="20"/>
            <p:cNvSpPr txBox="true"/>
            <p:nvPr/>
          </p:nvSpPr>
          <p:spPr>
            <a:xfrm rot="0">
              <a:off x="8366182" y="814816"/>
              <a:ext cx="1848485" cy="977517"/>
            </a:xfrm>
            <a:prstGeom prst="rect">
              <a:avLst/>
            </a:prstGeom>
          </p:spPr>
          <p:txBody>
            <a:bodyPr anchor="t" rtlCol="false" tIns="0" lIns="0" bIns="0" rIns="0">
              <a:spAutoFit/>
            </a:bodyPr>
            <a:lstStyle/>
            <a:p>
              <a:pPr algn="ctr">
                <a:lnSpc>
                  <a:spcPts val="6338"/>
                </a:lnSpc>
                <a:spcBef>
                  <a:spcPct val="0"/>
                </a:spcBef>
              </a:pPr>
              <a:r>
                <a:rPr lang="en-US" b="true" sz="3998">
                  <a:solidFill>
                    <a:srgbClr val="FF0000"/>
                  </a:solidFill>
                  <a:latin typeface="Nanum Square Bold"/>
                  <a:ea typeface="Nanum Square Bold"/>
                  <a:cs typeface="Nanum Square Bold"/>
                  <a:sym typeface="Nanum Square Bold"/>
                </a:rPr>
                <a:t>과적합</a:t>
              </a:r>
            </a:p>
          </p:txBody>
        </p:sp>
      </p:grpSp>
      <p:grpSp>
        <p:nvGrpSpPr>
          <p:cNvPr name="Group 21" id="21"/>
          <p:cNvGrpSpPr/>
          <p:nvPr/>
        </p:nvGrpSpPr>
        <p:grpSpPr>
          <a:xfrm rot="0">
            <a:off x="1047750" y="3235893"/>
            <a:ext cx="7171934" cy="5879404"/>
            <a:chOff x="0" y="0"/>
            <a:chExt cx="9562579" cy="7839205"/>
          </a:xfrm>
        </p:grpSpPr>
        <p:sp>
          <p:nvSpPr>
            <p:cNvPr name="Freeform 22" id="22"/>
            <p:cNvSpPr/>
            <p:nvPr/>
          </p:nvSpPr>
          <p:spPr>
            <a:xfrm flipH="false" flipV="false" rot="0">
              <a:off x="0" y="322187"/>
              <a:ext cx="9562579" cy="7517019"/>
            </a:xfrm>
            <a:custGeom>
              <a:avLst/>
              <a:gdLst/>
              <a:ahLst/>
              <a:cxnLst/>
              <a:rect r="r" b="b" t="t" l="l"/>
              <a:pathLst>
                <a:path h="7517019" w="9562579">
                  <a:moveTo>
                    <a:pt x="0" y="0"/>
                  </a:moveTo>
                  <a:lnTo>
                    <a:pt x="9562579" y="0"/>
                  </a:lnTo>
                  <a:lnTo>
                    <a:pt x="9562579" y="7517018"/>
                  </a:lnTo>
                  <a:lnTo>
                    <a:pt x="0" y="7517018"/>
                  </a:lnTo>
                  <a:lnTo>
                    <a:pt x="0" y="0"/>
                  </a:lnTo>
                  <a:close/>
                </a:path>
              </a:pathLst>
            </a:custGeom>
            <a:blipFill>
              <a:blip r:embed="rId6"/>
              <a:stretch>
                <a:fillRect l="0" t="0" r="0" b="0"/>
              </a:stretch>
            </a:blipFill>
          </p:spPr>
        </p:sp>
        <p:grpSp>
          <p:nvGrpSpPr>
            <p:cNvPr name="Group 23" id="23"/>
            <p:cNvGrpSpPr/>
            <p:nvPr/>
          </p:nvGrpSpPr>
          <p:grpSpPr>
            <a:xfrm rot="0">
              <a:off x="2961173" y="0"/>
              <a:ext cx="5603936" cy="735039"/>
              <a:chOff x="0" y="0"/>
              <a:chExt cx="1106950" cy="145193"/>
            </a:xfrm>
          </p:grpSpPr>
          <p:sp>
            <p:nvSpPr>
              <p:cNvPr name="Freeform 24" id="24"/>
              <p:cNvSpPr/>
              <p:nvPr/>
            </p:nvSpPr>
            <p:spPr>
              <a:xfrm flipH="false" flipV="false" rot="0">
                <a:off x="0" y="0"/>
                <a:ext cx="1106950" cy="145193"/>
              </a:xfrm>
              <a:custGeom>
                <a:avLst/>
                <a:gdLst/>
                <a:ahLst/>
                <a:cxnLst/>
                <a:rect r="r" b="b" t="t" l="l"/>
                <a:pathLst>
                  <a:path h="145193" w="1106950">
                    <a:moveTo>
                      <a:pt x="0" y="0"/>
                    </a:moveTo>
                    <a:lnTo>
                      <a:pt x="1106950" y="0"/>
                    </a:lnTo>
                    <a:lnTo>
                      <a:pt x="1106950" y="145193"/>
                    </a:lnTo>
                    <a:lnTo>
                      <a:pt x="0" y="145193"/>
                    </a:lnTo>
                    <a:close/>
                  </a:path>
                </a:pathLst>
              </a:custGeom>
              <a:solidFill>
                <a:srgbClr val="FFFFFF"/>
              </a:solidFill>
            </p:spPr>
          </p:sp>
          <p:sp>
            <p:nvSpPr>
              <p:cNvPr name="TextBox 25" id="25"/>
              <p:cNvSpPr txBox="true"/>
              <p:nvPr/>
            </p:nvSpPr>
            <p:spPr>
              <a:xfrm>
                <a:off x="0" y="-104775"/>
                <a:ext cx="1106950" cy="249968"/>
              </a:xfrm>
              <a:prstGeom prst="rect">
                <a:avLst/>
              </a:prstGeom>
            </p:spPr>
            <p:txBody>
              <a:bodyPr anchor="ctr" rtlCol="false" tIns="50800" lIns="50800" bIns="50800" rIns="50800"/>
              <a:lstStyle/>
              <a:p>
                <a:pPr algn="ctr">
                  <a:lnSpc>
                    <a:spcPts val="3802"/>
                  </a:lnSpc>
                </a:pPr>
              </a:p>
            </p:txBody>
          </p:sp>
        </p:grpSp>
        <p:sp>
          <p:nvSpPr>
            <p:cNvPr name="TextBox 26" id="26"/>
            <p:cNvSpPr txBox="true"/>
            <p:nvPr/>
          </p:nvSpPr>
          <p:spPr>
            <a:xfrm rot="0">
              <a:off x="6943279" y="217412"/>
              <a:ext cx="991235" cy="583360"/>
            </a:xfrm>
            <a:prstGeom prst="rect">
              <a:avLst/>
            </a:prstGeom>
          </p:spPr>
          <p:txBody>
            <a:bodyPr anchor="t" rtlCol="false" tIns="0" lIns="0" bIns="0" rIns="0">
              <a:spAutoFit/>
            </a:bodyPr>
            <a:lstStyle/>
            <a:p>
              <a:pPr algn="ctr">
                <a:lnSpc>
                  <a:spcPts val="3802"/>
                </a:lnSpc>
                <a:spcBef>
                  <a:spcPct val="0"/>
                </a:spcBef>
              </a:pPr>
              <a:r>
                <a:rPr lang="en-US" b="true" sz="2399">
                  <a:solidFill>
                    <a:srgbClr val="008000"/>
                  </a:solidFill>
                  <a:latin typeface="Nanum Square Bold"/>
                  <a:ea typeface="Nanum Square Bold"/>
                  <a:cs typeface="Nanum Square Bold"/>
                  <a:sym typeface="Nanum Square Bold"/>
                </a:rPr>
                <a:t>1378</a:t>
              </a:r>
            </a:p>
          </p:txBody>
        </p:sp>
        <p:sp>
          <p:nvSpPr>
            <p:cNvPr name="TextBox 27" id="27"/>
            <p:cNvSpPr txBox="true"/>
            <p:nvPr/>
          </p:nvSpPr>
          <p:spPr>
            <a:xfrm rot="0">
              <a:off x="2961173" y="6057144"/>
              <a:ext cx="495618" cy="583360"/>
            </a:xfrm>
            <a:prstGeom prst="rect">
              <a:avLst/>
            </a:prstGeom>
          </p:spPr>
          <p:txBody>
            <a:bodyPr anchor="t" rtlCol="false" tIns="0" lIns="0" bIns="0" rIns="0">
              <a:spAutoFit/>
            </a:bodyPr>
            <a:lstStyle/>
            <a:p>
              <a:pPr algn="ctr">
                <a:lnSpc>
                  <a:spcPts val="3802"/>
                </a:lnSpc>
                <a:spcBef>
                  <a:spcPct val="0"/>
                </a:spcBef>
              </a:pPr>
              <a:r>
                <a:rPr lang="en-US" b="true" sz="2399">
                  <a:solidFill>
                    <a:srgbClr val="FF0000"/>
                  </a:solidFill>
                  <a:latin typeface="Nanum Square Bold"/>
                  <a:ea typeface="Nanum Square Bold"/>
                  <a:cs typeface="Nanum Square Bold"/>
                  <a:sym typeface="Nanum Square Bold"/>
                </a:rPr>
                <a:t>74</a:t>
              </a:r>
            </a:p>
          </p:txBody>
        </p:sp>
      </p:grpSp>
    </p:spTree>
  </p:cSld>
  <p:clrMapOvr>
    <a:masterClrMapping/>
  </p:clrMapOvr>
  <p:transition spd="fast">
    <p:fade/>
  </p:transition>
</p:sld>
</file>

<file path=ppt/slides/slide6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968625" y="3282811"/>
            <a:ext cx="9282957" cy="5674864"/>
          </a:xfrm>
          <a:prstGeom prst="rect">
            <a:avLst/>
          </a:prstGeom>
        </p:spPr>
        <p:txBody>
          <a:bodyPr anchor="t" rtlCol="false" tIns="0" lIns="0" bIns="0" rIns="0">
            <a:spAutoFit/>
          </a:bodyPr>
          <a:lstStyle/>
          <a:p>
            <a:pPr algn="l">
              <a:lnSpc>
                <a:spcPts val="2535"/>
              </a:lnSpc>
            </a:pPr>
            <a:r>
              <a:rPr lang="en-US" sz="1599">
                <a:solidFill>
                  <a:srgbClr val="000000"/>
                </a:solidFill>
                <a:latin typeface="Arial"/>
                <a:ea typeface="Arial"/>
                <a:cs typeface="Arial"/>
                <a:sym typeface="Arial"/>
              </a:rPr>
              <a:t> 1️⃣문제상황</a:t>
            </a:r>
          </a:p>
          <a:p>
            <a:pPr algn="l" marL="345439" indent="-172720" lvl="1">
              <a:lnSpc>
                <a:spcPts val="2535"/>
              </a:lnSpc>
              <a:buAutoNum type="arabicPeriod" startAt="1"/>
            </a:pPr>
            <a:r>
              <a:rPr lang="en-US" sz="1599">
                <a:solidFill>
                  <a:srgbClr val="000000"/>
                </a:solidFill>
                <a:latin typeface="Arial"/>
                <a:ea typeface="Arial"/>
                <a:cs typeface="Arial"/>
                <a:sym typeface="Arial"/>
              </a:rPr>
              <a:t>원자재 및 자동차 가격 차트를 표시하는 코드에서 여러 개의 canvas가 동시에 표시되지 않는 문제 발생</a:t>
            </a:r>
          </a:p>
          <a:p>
            <a:pPr algn="l" marL="345439" indent="-172720" lvl="1">
              <a:lnSpc>
                <a:spcPts val="2535"/>
              </a:lnSpc>
              <a:buAutoNum type="arabicPeriod" startAt="1"/>
            </a:pPr>
            <a:r>
              <a:rPr lang="en-US" sz="1599">
                <a:solidFill>
                  <a:srgbClr val="000000"/>
                </a:solidFill>
                <a:latin typeface="Arial"/>
                <a:ea typeface="Arial"/>
                <a:cs typeface="Arial"/>
                <a:sym typeface="Arial"/>
              </a:rPr>
              <a:t>특정 canvas에서만 차트가 나타나거나, 일부 차트가 덮어씌워지는 현상 발생</a:t>
            </a:r>
          </a:p>
          <a:p>
            <a:pPr algn="l">
              <a:lnSpc>
                <a:spcPts val="2535"/>
              </a:lnSpc>
            </a:pPr>
          </a:p>
          <a:p>
            <a:pPr algn="l">
              <a:lnSpc>
                <a:spcPts val="2535"/>
              </a:lnSpc>
            </a:pPr>
            <a:r>
              <a:rPr lang="en-US" sz="1599">
                <a:solidFill>
                  <a:srgbClr val="000000"/>
                </a:solidFill>
                <a:latin typeface="Arial"/>
                <a:ea typeface="Arial"/>
                <a:cs typeface="Arial"/>
                <a:sym typeface="Arial"/>
              </a:rPr>
              <a:t> 2️⃣ 원인 분석</a:t>
            </a:r>
          </a:p>
          <a:p>
            <a:pPr algn="l" marL="345439" indent="-172720" lvl="1">
              <a:lnSpc>
                <a:spcPts val="2535"/>
              </a:lnSpc>
              <a:buAutoNum type="arabicPeriod" startAt="1"/>
            </a:pPr>
            <a:r>
              <a:rPr lang="en-US" sz="1599">
                <a:solidFill>
                  <a:srgbClr val="000000"/>
                </a:solidFill>
                <a:latin typeface="Arial"/>
                <a:ea typeface="Arial"/>
                <a:cs typeface="Arial"/>
                <a:sym typeface="Arial"/>
              </a:rPr>
              <a:t>❌ 개별 차트 로드 방식 문제</a:t>
            </a:r>
          </a:p>
          <a:p>
            <a:pPr algn="l" marL="345439" indent="-172720" lvl="1">
              <a:lnSpc>
                <a:spcPts val="2535"/>
              </a:lnSpc>
              <a:buAutoNum type="arabicPeriod" startAt="1"/>
            </a:pPr>
            <a:r>
              <a:rPr lang="en-US" sz="1599">
                <a:solidFill>
                  <a:srgbClr val="000000"/>
                </a:solidFill>
                <a:latin typeface="Arial"/>
                <a:ea typeface="Arial"/>
                <a:cs typeface="Arial"/>
                <a:sym typeface="Arial"/>
              </a:rPr>
              <a:t>초기 코드에서 fetchCarChart()와 fetchCoalChart()가 개별적으로 실행되면서 canvas 충돌 발생</a:t>
            </a:r>
          </a:p>
          <a:p>
            <a:pPr algn="l" marL="345439" indent="-172720" lvl="1">
              <a:lnSpc>
                <a:spcPts val="2535"/>
              </a:lnSpc>
              <a:buAutoNum type="arabicPeriod" startAt="1"/>
            </a:pPr>
            <a:r>
              <a:rPr lang="en-US" sz="1599">
                <a:solidFill>
                  <a:srgbClr val="000000"/>
                </a:solidFill>
                <a:latin typeface="Arial"/>
                <a:ea typeface="Arial"/>
                <a:cs typeface="Arial"/>
                <a:sym typeface="Arial"/>
              </a:rPr>
              <a:t>canvas 크기가 동적으로 변경되지 않아 다른 canvas를 덮어씌울 가능성 존재</a:t>
            </a:r>
          </a:p>
          <a:p>
            <a:pPr algn="l">
              <a:lnSpc>
                <a:spcPts val="2535"/>
              </a:lnSpc>
            </a:pPr>
          </a:p>
          <a:p>
            <a:pPr algn="l">
              <a:lnSpc>
                <a:spcPts val="2535"/>
              </a:lnSpc>
            </a:pPr>
            <a:r>
              <a:rPr lang="en-US" sz="1599">
                <a:solidFill>
                  <a:srgbClr val="000000"/>
                </a:solidFill>
                <a:latin typeface="Arial"/>
                <a:ea typeface="Arial"/>
                <a:cs typeface="Arial"/>
                <a:sym typeface="Arial"/>
              </a:rPr>
              <a:t> 3️⃣ 해결 방법</a:t>
            </a:r>
          </a:p>
          <a:p>
            <a:pPr algn="l">
              <a:lnSpc>
                <a:spcPts val="2535"/>
              </a:lnSpc>
            </a:pPr>
            <a:r>
              <a:rPr lang="en-US" sz="1599">
                <a:solidFill>
                  <a:srgbClr val="000000"/>
                </a:solidFill>
                <a:latin typeface="Arial"/>
                <a:ea typeface="Arial"/>
                <a:cs typeface="Arial"/>
                <a:sym typeface="Arial"/>
              </a:rPr>
              <a:t>  ✅ 모든 차트를 한 번에 불러오는 fetchAll() 함수 도입</a:t>
            </a:r>
          </a:p>
          <a:p>
            <a:pPr algn="l">
              <a:lnSpc>
                <a:spcPts val="2535"/>
              </a:lnSpc>
            </a:pPr>
            <a:r>
              <a:rPr lang="en-US" sz="1599">
                <a:solidFill>
                  <a:srgbClr val="000000"/>
                </a:solidFill>
                <a:latin typeface="Arial"/>
                <a:ea typeface="Arial"/>
                <a:cs typeface="Arial"/>
                <a:sym typeface="Arial"/>
              </a:rPr>
              <a:t>  ✅ 각 canvas의 크기를 동적으로 조정 (canvas.width = imageBitmap.width)</a:t>
            </a:r>
          </a:p>
          <a:p>
            <a:pPr algn="l">
              <a:lnSpc>
                <a:spcPts val="2535"/>
              </a:lnSpc>
            </a:pPr>
            <a:r>
              <a:rPr lang="en-US" sz="1599">
                <a:solidFill>
                  <a:srgbClr val="000000"/>
                </a:solidFill>
                <a:latin typeface="Arial"/>
                <a:ea typeface="Arial"/>
                <a:cs typeface="Arial"/>
                <a:sym typeface="Arial"/>
              </a:rPr>
              <a:t>  ✅ 공통 함수 fetchRawChart()를 만들어 코드 중복 제거</a:t>
            </a:r>
          </a:p>
          <a:p>
            <a:pPr algn="l">
              <a:lnSpc>
                <a:spcPts val="2535"/>
              </a:lnSpc>
            </a:pPr>
          </a:p>
          <a:p>
            <a:pPr algn="l">
              <a:lnSpc>
                <a:spcPts val="2535"/>
              </a:lnSpc>
            </a:pPr>
            <a:r>
              <a:rPr lang="en-US" sz="1599">
                <a:solidFill>
                  <a:srgbClr val="000000"/>
                </a:solidFill>
                <a:latin typeface="Arial"/>
                <a:ea typeface="Arial"/>
                <a:cs typeface="Arial"/>
                <a:sym typeface="Arial"/>
              </a:rPr>
              <a:t> 4️⃣ 최종 코드 적용 후 결과</a:t>
            </a:r>
          </a:p>
          <a:p>
            <a:pPr algn="l">
              <a:lnSpc>
                <a:spcPts val="2535"/>
              </a:lnSpc>
            </a:pPr>
            <a:r>
              <a:rPr lang="en-US" sz="1599">
                <a:solidFill>
                  <a:srgbClr val="000000"/>
                </a:solidFill>
                <a:latin typeface="Arial"/>
                <a:ea typeface="Arial"/>
                <a:cs typeface="Arial"/>
                <a:sym typeface="Arial"/>
              </a:rPr>
              <a:t>  🎯 여러 개의 그래프가 정상적으로 출력됨</a:t>
            </a:r>
          </a:p>
          <a:p>
            <a:pPr algn="l">
              <a:lnSpc>
                <a:spcPts val="2535"/>
              </a:lnSpc>
            </a:pPr>
            <a:r>
              <a:rPr lang="en-US" sz="1599">
                <a:solidFill>
                  <a:srgbClr val="000000"/>
                </a:solidFill>
                <a:latin typeface="Arial"/>
                <a:ea typeface="Arial"/>
                <a:cs typeface="Arial"/>
                <a:sym typeface="Arial"/>
              </a:rPr>
              <a:t>  🎯 코드가 더 간결하고 유지보수가 쉬워짐</a:t>
            </a:r>
          </a:p>
          <a:p>
            <a:pPr algn="l">
              <a:lnSpc>
                <a:spcPts val="2536"/>
              </a:lnSpc>
              <a:spcBef>
                <a:spcPct val="0"/>
              </a:spcBef>
            </a:pPr>
            <a:r>
              <a:rPr lang="en-US" sz="1599">
                <a:solidFill>
                  <a:srgbClr val="000000"/>
                </a:solidFill>
                <a:latin typeface="Arial"/>
                <a:ea typeface="Arial"/>
                <a:cs typeface="Arial"/>
                <a:sym typeface="Arial"/>
              </a:rPr>
              <a:t>  🎯 모든 차트가 개별적으로 업데이트되며 충돌 문제 해결</a:t>
            </a:r>
          </a:p>
        </p:txBody>
      </p:sp>
      <p:grpSp>
        <p:nvGrpSpPr>
          <p:cNvPr name="Group 3" id="3"/>
          <p:cNvGrpSpPr/>
          <p:nvPr/>
        </p:nvGrpSpPr>
        <p:grpSpPr>
          <a:xfrm rot="0">
            <a:off x="1028700" y="978979"/>
            <a:ext cx="3557205" cy="395196"/>
            <a:chOff x="0" y="0"/>
            <a:chExt cx="4742940" cy="526928"/>
          </a:xfrm>
        </p:grpSpPr>
        <p:sp>
          <p:nvSpPr>
            <p:cNvPr name="Freeform 4" id="4"/>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5" id="5"/>
            <p:cNvSpPr txBox="true"/>
            <p:nvPr/>
          </p:nvSpPr>
          <p:spPr>
            <a:xfrm>
              <a:off x="0" y="-104775"/>
              <a:ext cx="4742940" cy="631703"/>
            </a:xfrm>
            <a:prstGeom prst="rect">
              <a:avLst/>
            </a:prstGeom>
          </p:spPr>
          <p:txBody>
            <a:bodyPr anchor="t" rtlCol="false" tIns="0" lIns="0" bIns="0" rIns="0"/>
            <a:lstStyle/>
            <a:p>
              <a:pPr algn="l">
                <a:lnSpc>
                  <a:spcPts val="3802"/>
                </a:lnSpc>
              </a:pPr>
              <a:r>
                <a:rPr lang="en-US" sz="2399">
                  <a:solidFill>
                    <a:srgbClr val="1044FB"/>
                  </a:solidFill>
                  <a:latin typeface="Nanum Square"/>
                  <a:ea typeface="Nanum Square"/>
                  <a:cs typeface="Nanum Square"/>
                  <a:sym typeface="Nanum Square"/>
                </a:rPr>
                <a:t>Back up</a:t>
              </a:r>
            </a:p>
          </p:txBody>
        </p:sp>
      </p:grpSp>
      <p:grpSp>
        <p:nvGrpSpPr>
          <p:cNvPr name="Group 6" id="6"/>
          <p:cNvGrpSpPr/>
          <p:nvPr/>
        </p:nvGrpSpPr>
        <p:grpSpPr>
          <a:xfrm rot="0">
            <a:off x="1028700" y="1374175"/>
            <a:ext cx="10924591" cy="955113"/>
            <a:chOff x="0" y="0"/>
            <a:chExt cx="14566121" cy="1273484"/>
          </a:xfrm>
        </p:grpSpPr>
        <p:sp>
          <p:nvSpPr>
            <p:cNvPr name="Freeform 7" id="7"/>
            <p:cNvSpPr/>
            <p:nvPr/>
          </p:nvSpPr>
          <p:spPr>
            <a:xfrm flipH="false" flipV="false" rot="0">
              <a:off x="0" y="0"/>
              <a:ext cx="14566122" cy="1273484"/>
            </a:xfrm>
            <a:custGeom>
              <a:avLst/>
              <a:gdLst/>
              <a:ahLst/>
              <a:cxnLst/>
              <a:rect r="r" b="b" t="t" l="l"/>
              <a:pathLst>
                <a:path h="1273484" w="14566122">
                  <a:moveTo>
                    <a:pt x="0" y="0"/>
                  </a:moveTo>
                  <a:lnTo>
                    <a:pt x="14566122" y="0"/>
                  </a:lnTo>
                  <a:lnTo>
                    <a:pt x="14566122" y="1273484"/>
                  </a:lnTo>
                  <a:lnTo>
                    <a:pt x="0" y="1273484"/>
                  </a:lnTo>
                  <a:close/>
                </a:path>
              </a:pathLst>
            </a:custGeom>
            <a:solidFill>
              <a:srgbClr val="000000">
                <a:alpha val="0"/>
              </a:srgbClr>
            </a:solidFill>
          </p:spPr>
        </p:sp>
        <p:sp>
          <p:nvSpPr>
            <p:cNvPr name="TextBox 8" id="8"/>
            <p:cNvSpPr txBox="true"/>
            <p:nvPr/>
          </p:nvSpPr>
          <p:spPr>
            <a:xfrm>
              <a:off x="0" y="-47625"/>
              <a:ext cx="14566121"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Trouble shooting</a:t>
              </a:r>
            </a:p>
          </p:txBody>
        </p:sp>
      </p:grpSp>
      <p:grpSp>
        <p:nvGrpSpPr>
          <p:cNvPr name="Group 9" id="9"/>
          <p:cNvGrpSpPr/>
          <p:nvPr/>
        </p:nvGrpSpPr>
        <p:grpSpPr>
          <a:xfrm rot="0">
            <a:off x="1047750" y="2329288"/>
            <a:ext cx="12847663" cy="871451"/>
            <a:chOff x="0" y="0"/>
            <a:chExt cx="17130218" cy="1161935"/>
          </a:xfrm>
        </p:grpSpPr>
        <p:sp>
          <p:nvSpPr>
            <p:cNvPr name="Freeform 10" id="10"/>
            <p:cNvSpPr/>
            <p:nvPr/>
          </p:nvSpPr>
          <p:spPr>
            <a:xfrm flipH="false" flipV="false" rot="0">
              <a:off x="0" y="0"/>
              <a:ext cx="17130218" cy="1161935"/>
            </a:xfrm>
            <a:custGeom>
              <a:avLst/>
              <a:gdLst/>
              <a:ahLst/>
              <a:cxnLst/>
              <a:rect r="r" b="b" t="t" l="l"/>
              <a:pathLst>
                <a:path h="1161935" w="17130218">
                  <a:moveTo>
                    <a:pt x="0" y="0"/>
                  </a:moveTo>
                  <a:lnTo>
                    <a:pt x="17130218" y="0"/>
                  </a:lnTo>
                  <a:lnTo>
                    <a:pt x="17130218" y="1161935"/>
                  </a:lnTo>
                  <a:lnTo>
                    <a:pt x="0" y="1161935"/>
                  </a:lnTo>
                  <a:close/>
                </a:path>
              </a:pathLst>
            </a:custGeom>
            <a:solidFill>
              <a:srgbClr val="000000">
                <a:alpha val="0"/>
              </a:srgbClr>
            </a:solidFill>
          </p:spPr>
        </p:sp>
        <p:sp>
          <p:nvSpPr>
            <p:cNvPr name="TextBox 11" id="11"/>
            <p:cNvSpPr txBox="true"/>
            <p:nvPr/>
          </p:nvSpPr>
          <p:spPr>
            <a:xfrm>
              <a:off x="0" y="-104775"/>
              <a:ext cx="17130218" cy="126671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Web 가격 차트 그리기</a:t>
              </a:r>
            </a:p>
            <a:p>
              <a:pPr algn="l">
                <a:lnSpc>
                  <a:spcPts val="3802"/>
                </a:lnSpc>
              </a:pPr>
            </a:p>
          </p:txBody>
        </p:sp>
      </p:grpSp>
      <p:grpSp>
        <p:nvGrpSpPr>
          <p:cNvPr name="Group 12" id="12"/>
          <p:cNvGrpSpPr/>
          <p:nvPr/>
        </p:nvGrpSpPr>
        <p:grpSpPr>
          <a:xfrm rot="0">
            <a:off x="329171" y="209742"/>
            <a:ext cx="18054079" cy="115550"/>
            <a:chOff x="0" y="0"/>
            <a:chExt cx="4754984" cy="30433"/>
          </a:xfrm>
        </p:grpSpPr>
        <p:sp>
          <p:nvSpPr>
            <p:cNvPr name="Freeform 13" id="13"/>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14" id="14"/>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451215"/>
            <a:ext cx="7436287" cy="807085"/>
          </a:xfrm>
          <a:prstGeom prst="rect">
            <a:avLst/>
          </a:prstGeom>
        </p:spPr>
        <p:txBody>
          <a:bodyPr anchor="t" rtlCol="false" tIns="0" lIns="0" bIns="0" rIns="0">
            <a:spAutoFit/>
          </a:bodyPr>
          <a:lstStyle/>
          <a:p>
            <a:pPr algn="l">
              <a:lnSpc>
                <a:spcPts val="6439"/>
              </a:lnSpc>
            </a:pPr>
            <a:r>
              <a:rPr lang="en-US" sz="4599" u="sng">
                <a:solidFill>
                  <a:srgbClr val="000000"/>
                </a:solidFill>
                <a:latin typeface="Arimo"/>
                <a:ea typeface="Arimo"/>
                <a:cs typeface="Arimo"/>
                <a:sym typeface="Arimo"/>
                <a:hlinkClick r:id="rId2" tooltip="http://5gears.iptime.org:8000"/>
              </a:rPr>
              <a:t>http://5gears.iptime.org:8000</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00" y="508000"/>
            <a:ext cx="17259300" cy="9271000"/>
            <a:chOff x="0" y="0"/>
            <a:chExt cx="23012400" cy="12361333"/>
          </a:xfrm>
        </p:grpSpPr>
        <p:sp>
          <p:nvSpPr>
            <p:cNvPr name="Freeform 3" id="3"/>
            <p:cNvSpPr/>
            <p:nvPr/>
          </p:nvSpPr>
          <p:spPr>
            <a:xfrm flipH="false" flipV="false" rot="0">
              <a:off x="0" y="0"/>
              <a:ext cx="23012400" cy="12361291"/>
            </a:xfrm>
            <a:custGeom>
              <a:avLst/>
              <a:gdLst/>
              <a:ahLst/>
              <a:cxnLst/>
              <a:rect r="r" b="b" t="t" l="l"/>
              <a:pathLst>
                <a:path h="12361291" w="23012400">
                  <a:moveTo>
                    <a:pt x="0" y="0"/>
                  </a:moveTo>
                  <a:lnTo>
                    <a:pt x="23012400" y="0"/>
                  </a:lnTo>
                  <a:lnTo>
                    <a:pt x="23012400" y="12361291"/>
                  </a:lnTo>
                  <a:lnTo>
                    <a:pt x="0" y="12361291"/>
                  </a:lnTo>
                  <a:lnTo>
                    <a:pt x="0" y="0"/>
                  </a:lnTo>
                  <a:close/>
                </a:path>
              </a:pathLst>
            </a:custGeom>
            <a:solidFill>
              <a:srgbClr val="FFFFFF"/>
            </a:solidFill>
            <a:ln w="12700">
              <a:solidFill>
                <a:srgbClr val="000000"/>
              </a:solidFill>
            </a:ln>
          </p:spPr>
        </p:sp>
      </p:grpSp>
      <p:grpSp>
        <p:nvGrpSpPr>
          <p:cNvPr name="Group 4" id="4"/>
          <p:cNvGrpSpPr/>
          <p:nvPr/>
        </p:nvGrpSpPr>
        <p:grpSpPr>
          <a:xfrm rot="0">
            <a:off x="1028700" y="2760294"/>
            <a:ext cx="16230600" cy="6752006"/>
            <a:chOff x="0" y="0"/>
            <a:chExt cx="21640800" cy="9002675"/>
          </a:xfrm>
        </p:grpSpPr>
        <p:sp>
          <p:nvSpPr>
            <p:cNvPr name="Freeform 5" id="5"/>
            <p:cNvSpPr/>
            <p:nvPr/>
          </p:nvSpPr>
          <p:spPr>
            <a:xfrm flipH="false" flipV="false" rot="0">
              <a:off x="0" y="0"/>
              <a:ext cx="21640758" cy="9002675"/>
            </a:xfrm>
            <a:custGeom>
              <a:avLst/>
              <a:gdLst/>
              <a:ahLst/>
              <a:cxnLst/>
              <a:rect r="r" b="b" t="t" l="l"/>
              <a:pathLst>
                <a:path h="9002675" w="21640758">
                  <a:moveTo>
                    <a:pt x="653384" y="0"/>
                  </a:moveTo>
                  <a:lnTo>
                    <a:pt x="20987373" y="0"/>
                  </a:lnTo>
                  <a:cubicBezTo>
                    <a:pt x="21160662" y="0"/>
                    <a:pt x="21326853" y="68838"/>
                    <a:pt x="21449387" y="191372"/>
                  </a:cubicBezTo>
                  <a:cubicBezTo>
                    <a:pt x="21571920" y="313905"/>
                    <a:pt x="21640758" y="480096"/>
                    <a:pt x="21640758" y="653384"/>
                  </a:cubicBezTo>
                  <a:lnTo>
                    <a:pt x="21640758" y="8349290"/>
                  </a:lnTo>
                  <a:cubicBezTo>
                    <a:pt x="21640758" y="8522578"/>
                    <a:pt x="21571920" y="8688770"/>
                    <a:pt x="21449387" y="8811302"/>
                  </a:cubicBezTo>
                  <a:cubicBezTo>
                    <a:pt x="21326853" y="8933836"/>
                    <a:pt x="21160662" y="9002675"/>
                    <a:pt x="20987373" y="9002675"/>
                  </a:cubicBezTo>
                  <a:lnTo>
                    <a:pt x="653384" y="9002675"/>
                  </a:lnTo>
                  <a:cubicBezTo>
                    <a:pt x="480096" y="9002675"/>
                    <a:pt x="313905" y="8933836"/>
                    <a:pt x="191372" y="8811302"/>
                  </a:cubicBezTo>
                  <a:cubicBezTo>
                    <a:pt x="68838" y="8688770"/>
                    <a:pt x="0" y="8522578"/>
                    <a:pt x="0" y="8349290"/>
                  </a:cubicBezTo>
                  <a:lnTo>
                    <a:pt x="0" y="653384"/>
                  </a:lnTo>
                  <a:cubicBezTo>
                    <a:pt x="0" y="480096"/>
                    <a:pt x="68838" y="313905"/>
                    <a:pt x="191372" y="191372"/>
                  </a:cubicBezTo>
                  <a:cubicBezTo>
                    <a:pt x="313905" y="68838"/>
                    <a:pt x="480096" y="0"/>
                    <a:pt x="653384" y="0"/>
                  </a:cubicBezTo>
                  <a:close/>
                </a:path>
              </a:pathLst>
            </a:custGeom>
            <a:blipFill>
              <a:blip r:embed="rId3"/>
              <a:stretch>
                <a:fillRect l="0" t="-12767" r="0" b="-12767"/>
              </a:stretch>
            </a:blipFill>
          </p:spPr>
        </p:sp>
      </p:grpSp>
      <p:graphicFrame>
        <p:nvGraphicFramePr>
          <p:cNvPr name="Table 6" id="6"/>
          <p:cNvGraphicFramePr>
            <a:graphicFrameLocks noGrp="true"/>
          </p:cNvGraphicFramePr>
          <p:nvPr/>
        </p:nvGraphicFramePr>
        <p:xfrm>
          <a:off x="2216150" y="3094647"/>
          <a:ext cx="13843000" cy="6083300"/>
        </p:xfrm>
        <a:graphic>
          <a:graphicData uri="http://schemas.openxmlformats.org/drawingml/2006/table">
            <a:tbl>
              <a:tblPr/>
              <a:tblGrid>
                <a:gridCol w="1258455"/>
                <a:gridCol w="1257196"/>
                <a:gridCol w="1259714"/>
                <a:gridCol w="1258455"/>
                <a:gridCol w="1258455"/>
                <a:gridCol w="1258455"/>
                <a:gridCol w="1258455"/>
                <a:gridCol w="1258455"/>
                <a:gridCol w="1258455"/>
                <a:gridCol w="1258455"/>
                <a:gridCol w="1258455"/>
              </a:tblGrid>
              <a:tr h="684054">
                <a:tc>
                  <a:txBody>
                    <a:bodyPr anchor="t" rtlCol="false"/>
                    <a:lstStyle/>
                    <a:p>
                      <a:pPr algn="ctr">
                        <a:lnSpc>
                          <a:spcPts val="2519"/>
                        </a:lnSpc>
                        <a:defRPr/>
                      </a:pPr>
                      <a:r>
                        <a:rPr lang="en-US" sz="1799" b="true">
                          <a:solidFill>
                            <a:srgbClr val="000000"/>
                          </a:solidFill>
                          <a:latin typeface="Arial Bold"/>
                          <a:ea typeface="Arial Bold"/>
                          <a:cs typeface="Arial Bold"/>
                          <a:sym typeface="Arial Bold"/>
                        </a:rPr>
                        <a:t>01.18</a:t>
                      </a:r>
                      <a:endParaRPr lang="en-US" sz="1100"/>
                    </a:p>
                  </a:txBody>
                  <a:tcPr marL="0" marR="0" marT="0" marB="0" anchor="ctr">
                    <a:lnL cmpd="sng" algn="ctr" cap="flat" w="19050">
                      <a:solidFill>
                        <a:srgbClr val="9E9E9E"/>
                      </a:solidFill>
                      <a:prstDash val="solid"/>
                      <a:round/>
                      <a:headEnd type="none" w="med" len="med"/>
                      <a:tailEnd type="none" w="med" len="med"/>
                    </a:lnL>
                    <a:lnR cmpd="sng" algn="ctr" cap="flat" w="19050">
                      <a:solidFill>
                        <a:srgbClr val="9E9E9E"/>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solidFill>
                      <a:srgbClr val="FFC840"/>
                    </a:solidFill>
                  </a:tcPr>
                </a:tc>
                <a:tc>
                  <a:txBody>
                    <a:bodyPr anchor="t" rtlCol="false"/>
                    <a:lstStyle/>
                    <a:p>
                      <a:pPr algn="ctr">
                        <a:lnSpc>
                          <a:spcPts val="2519"/>
                        </a:lnSpc>
                        <a:defRPr/>
                      </a:pPr>
                      <a:r>
                        <a:rPr lang="en-US" sz="1799" b="true">
                          <a:solidFill>
                            <a:srgbClr val="000000"/>
                          </a:solidFill>
                          <a:latin typeface="Arial Bold"/>
                          <a:ea typeface="Arial Bold"/>
                          <a:cs typeface="Arial Bold"/>
                          <a:sym typeface="Arial Bold"/>
                        </a:rPr>
                        <a:t>01.21</a:t>
                      </a:r>
                      <a:endParaRPr lang="en-US" sz="1100"/>
                    </a:p>
                  </a:txBody>
                  <a:tcPr marL="0" marR="0" marT="0" marB="0" anchor="ctr">
                    <a:lnL cmpd="sng" algn="ctr" cap="flat" w="19050">
                      <a:solidFill>
                        <a:srgbClr val="9E9E9E"/>
                      </a:solidFill>
                      <a:prstDash val="solid"/>
                      <a:round/>
                      <a:headEnd type="none" w="med" len="med"/>
                      <a:tailEnd type="none" w="med" len="med"/>
                    </a:lnL>
                    <a:lnR cmpd="sng" algn="ctr" cap="flat" w="19050">
                      <a:solidFill>
                        <a:srgbClr val="9E9E9E"/>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solidFill>
                      <a:srgbClr val="FFC840"/>
                    </a:solidFill>
                  </a:tcPr>
                </a:tc>
                <a:tc>
                  <a:txBody>
                    <a:bodyPr anchor="t" rtlCol="false"/>
                    <a:lstStyle/>
                    <a:p>
                      <a:pPr algn="ctr">
                        <a:lnSpc>
                          <a:spcPts val="2519"/>
                        </a:lnSpc>
                        <a:defRPr/>
                      </a:pPr>
                      <a:r>
                        <a:rPr lang="en-US" sz="1799" b="true">
                          <a:solidFill>
                            <a:srgbClr val="000000"/>
                          </a:solidFill>
                          <a:latin typeface="Arial Bold"/>
                          <a:ea typeface="Arial Bold"/>
                          <a:cs typeface="Arial Bold"/>
                          <a:sym typeface="Arial Bold"/>
                        </a:rPr>
                        <a:t>01.22</a:t>
                      </a:r>
                      <a:endParaRPr lang="en-US" sz="1100"/>
                    </a:p>
                  </a:txBody>
                  <a:tcPr marL="0" marR="0" marT="0" marB="0" anchor="ctr">
                    <a:lnL cmpd="sng" algn="ctr" cap="flat" w="19050">
                      <a:solidFill>
                        <a:srgbClr val="9E9E9E"/>
                      </a:solidFill>
                      <a:prstDash val="solid"/>
                      <a:round/>
                      <a:headEnd type="none" w="med" len="med"/>
                      <a:tailEnd type="none" w="med" len="med"/>
                    </a:lnL>
                    <a:lnR cmpd="sng" algn="ctr" cap="flat" w="19050">
                      <a:solidFill>
                        <a:srgbClr val="9E9E9E"/>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solidFill>
                      <a:srgbClr val="FFC840"/>
                    </a:solidFill>
                  </a:tcPr>
                </a:tc>
                <a:tc>
                  <a:txBody>
                    <a:bodyPr anchor="t" rtlCol="false"/>
                    <a:lstStyle/>
                    <a:p>
                      <a:pPr algn="ctr">
                        <a:lnSpc>
                          <a:spcPts val="2519"/>
                        </a:lnSpc>
                        <a:defRPr/>
                      </a:pPr>
                      <a:r>
                        <a:rPr lang="en-US" sz="1799" b="true">
                          <a:solidFill>
                            <a:srgbClr val="000000"/>
                          </a:solidFill>
                          <a:latin typeface="Arial Bold"/>
                          <a:ea typeface="Arial Bold"/>
                          <a:cs typeface="Arial Bold"/>
                          <a:sym typeface="Arial Bold"/>
                        </a:rPr>
                        <a:t>01.25</a:t>
                      </a:r>
                      <a:endParaRPr lang="en-US" sz="1100"/>
                    </a:p>
                  </a:txBody>
                  <a:tcPr marL="0" marR="0" marT="0" marB="0" anchor="ctr">
                    <a:lnL cmpd="sng" algn="ctr" cap="flat" w="19050">
                      <a:solidFill>
                        <a:srgbClr val="9E9E9E"/>
                      </a:solidFill>
                      <a:prstDash val="solid"/>
                      <a:round/>
                      <a:headEnd type="none" w="med" len="med"/>
                      <a:tailEnd type="none" w="med" len="med"/>
                    </a:lnL>
                    <a:lnR cmpd="sng" algn="ctr" cap="flat" w="19050">
                      <a:solidFill>
                        <a:srgbClr val="9E9E9E"/>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solidFill>
                      <a:srgbClr val="FFC840"/>
                    </a:solidFill>
                  </a:tcPr>
                </a:tc>
                <a:tc>
                  <a:txBody>
                    <a:bodyPr anchor="t" rtlCol="false"/>
                    <a:lstStyle/>
                    <a:p>
                      <a:pPr algn="ctr">
                        <a:lnSpc>
                          <a:spcPts val="2519"/>
                        </a:lnSpc>
                        <a:defRPr/>
                      </a:pPr>
                      <a:r>
                        <a:rPr lang="en-US" sz="1799" b="true">
                          <a:solidFill>
                            <a:srgbClr val="000000"/>
                          </a:solidFill>
                          <a:latin typeface="Arial Bold"/>
                          <a:ea typeface="Arial Bold"/>
                          <a:cs typeface="Arial Bold"/>
                          <a:sym typeface="Arial Bold"/>
                        </a:rPr>
                        <a:t>02.07</a:t>
                      </a:r>
                      <a:endParaRPr lang="en-US" sz="1100"/>
                    </a:p>
                  </a:txBody>
                  <a:tcPr marL="0" marR="0" marT="0" marB="0" anchor="ctr">
                    <a:lnL cmpd="sng" algn="ctr" cap="flat" w="19050">
                      <a:solidFill>
                        <a:srgbClr val="9E9E9E"/>
                      </a:solidFill>
                      <a:prstDash val="solid"/>
                      <a:round/>
                      <a:headEnd type="none" w="med" len="med"/>
                      <a:tailEnd type="none" w="med" len="med"/>
                    </a:lnL>
                    <a:lnR cmpd="sng" algn="ctr" cap="flat" w="19050">
                      <a:solidFill>
                        <a:srgbClr val="9E9E9E"/>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solidFill>
                      <a:srgbClr val="FFC840"/>
                    </a:solidFill>
                  </a:tcPr>
                </a:tc>
                <a:tc>
                  <a:txBody>
                    <a:bodyPr anchor="t" rtlCol="false"/>
                    <a:lstStyle/>
                    <a:p>
                      <a:pPr algn="ctr">
                        <a:lnSpc>
                          <a:spcPts val="2519"/>
                        </a:lnSpc>
                        <a:defRPr/>
                      </a:pPr>
                      <a:r>
                        <a:rPr lang="en-US" sz="1799" b="true">
                          <a:solidFill>
                            <a:srgbClr val="000000"/>
                          </a:solidFill>
                          <a:latin typeface="Arial Bold"/>
                          <a:ea typeface="Arial Bold"/>
                          <a:cs typeface="Arial Bold"/>
                          <a:sym typeface="Arial Bold"/>
                        </a:rPr>
                        <a:t>02.08</a:t>
                      </a:r>
                      <a:endParaRPr lang="en-US" sz="1100"/>
                    </a:p>
                  </a:txBody>
                  <a:tcPr marL="0" marR="0" marT="0" marB="0" anchor="ctr">
                    <a:lnL cmpd="sng" algn="ctr" cap="flat" w="19050">
                      <a:solidFill>
                        <a:srgbClr val="9E9E9E"/>
                      </a:solidFill>
                      <a:prstDash val="solid"/>
                      <a:round/>
                      <a:headEnd type="none" w="med" len="med"/>
                      <a:tailEnd type="none" w="med" len="med"/>
                    </a:lnL>
                    <a:lnR cmpd="sng" algn="ctr" cap="flat" w="19050">
                      <a:solidFill>
                        <a:srgbClr val="9E9E9E"/>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solidFill>
                      <a:srgbClr val="FFC840"/>
                    </a:solidFill>
                  </a:tcPr>
                </a:tc>
                <a:tc>
                  <a:txBody>
                    <a:bodyPr anchor="t" rtlCol="false"/>
                    <a:lstStyle/>
                    <a:p>
                      <a:pPr algn="ctr">
                        <a:lnSpc>
                          <a:spcPts val="2519"/>
                        </a:lnSpc>
                        <a:defRPr/>
                      </a:pPr>
                      <a:r>
                        <a:rPr lang="en-US" sz="1799" b="true">
                          <a:solidFill>
                            <a:srgbClr val="000000"/>
                          </a:solidFill>
                          <a:latin typeface="Arial Bold"/>
                          <a:ea typeface="Arial Bold"/>
                          <a:cs typeface="Arial Bold"/>
                          <a:sym typeface="Arial Bold"/>
                        </a:rPr>
                        <a:t>02.11</a:t>
                      </a:r>
                      <a:endParaRPr lang="en-US" sz="1100"/>
                    </a:p>
                  </a:txBody>
                  <a:tcPr marL="0" marR="0" marT="0" marB="0" anchor="ctr">
                    <a:lnL cmpd="sng" algn="ctr" cap="flat" w="19050">
                      <a:solidFill>
                        <a:srgbClr val="9E9E9E"/>
                      </a:solidFill>
                      <a:prstDash val="solid"/>
                      <a:round/>
                      <a:headEnd type="none" w="med" len="med"/>
                      <a:tailEnd type="none" w="med" len="med"/>
                    </a:lnL>
                    <a:lnR cmpd="sng" algn="ctr" cap="flat" w="19050">
                      <a:solidFill>
                        <a:srgbClr val="9E9E9E"/>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solidFill>
                      <a:srgbClr val="FFC840"/>
                    </a:solidFill>
                  </a:tcPr>
                </a:tc>
                <a:tc>
                  <a:txBody>
                    <a:bodyPr anchor="t" rtlCol="false"/>
                    <a:lstStyle/>
                    <a:p>
                      <a:pPr algn="ctr">
                        <a:lnSpc>
                          <a:spcPts val="2519"/>
                        </a:lnSpc>
                        <a:defRPr/>
                      </a:pPr>
                      <a:r>
                        <a:rPr lang="en-US" sz="1799" b="true">
                          <a:solidFill>
                            <a:srgbClr val="000000"/>
                          </a:solidFill>
                          <a:latin typeface="Arial Bold"/>
                          <a:ea typeface="Arial Bold"/>
                          <a:cs typeface="Arial Bold"/>
                          <a:sym typeface="Arial Bold"/>
                        </a:rPr>
                        <a:t>02.15</a:t>
                      </a:r>
                      <a:endParaRPr lang="en-US" sz="1100"/>
                    </a:p>
                  </a:txBody>
                  <a:tcPr marL="0" marR="0" marT="0" marB="0" anchor="ctr">
                    <a:lnL cmpd="sng" algn="ctr" cap="flat" w="19050">
                      <a:solidFill>
                        <a:srgbClr val="9E9E9E"/>
                      </a:solidFill>
                      <a:prstDash val="solid"/>
                      <a:round/>
                      <a:headEnd type="none" w="med" len="med"/>
                      <a:tailEnd type="none" w="med" len="med"/>
                    </a:lnL>
                    <a:lnR cmpd="sng" algn="ctr" cap="flat" w="19050">
                      <a:solidFill>
                        <a:srgbClr val="9E9E9E"/>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solidFill>
                      <a:srgbClr val="FFC840"/>
                    </a:solidFill>
                  </a:tcPr>
                </a:tc>
                <a:tc>
                  <a:txBody>
                    <a:bodyPr anchor="t" rtlCol="false"/>
                    <a:lstStyle/>
                    <a:p>
                      <a:pPr algn="ctr">
                        <a:lnSpc>
                          <a:spcPts val="2519"/>
                        </a:lnSpc>
                        <a:defRPr/>
                      </a:pPr>
                      <a:r>
                        <a:rPr lang="en-US" sz="1799" b="true">
                          <a:solidFill>
                            <a:srgbClr val="000000"/>
                          </a:solidFill>
                          <a:latin typeface="Arial Bold"/>
                          <a:ea typeface="Arial Bold"/>
                          <a:cs typeface="Arial Bold"/>
                          <a:sym typeface="Arial Bold"/>
                        </a:rPr>
                        <a:t>02.19</a:t>
                      </a:r>
                      <a:endParaRPr lang="en-US" sz="1100"/>
                    </a:p>
                  </a:txBody>
                  <a:tcPr marL="0" marR="0" marT="0" marB="0" anchor="ctr">
                    <a:lnL cmpd="sng" algn="ctr" cap="flat" w="19050">
                      <a:solidFill>
                        <a:srgbClr val="9E9E9E"/>
                      </a:solidFill>
                      <a:prstDash val="solid"/>
                      <a:round/>
                      <a:headEnd type="none" w="med" len="med"/>
                      <a:tailEnd type="none" w="med" len="med"/>
                    </a:lnL>
                    <a:lnR cmpd="sng" algn="ctr" cap="flat" w="19050">
                      <a:solidFill>
                        <a:srgbClr val="9E9E9E"/>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solidFill>
                      <a:srgbClr val="FFC840"/>
                    </a:solidFill>
                  </a:tcPr>
                </a:tc>
                <a:tc>
                  <a:txBody>
                    <a:bodyPr anchor="t" rtlCol="false"/>
                    <a:lstStyle/>
                    <a:p>
                      <a:pPr algn="ctr">
                        <a:lnSpc>
                          <a:spcPts val="2519"/>
                        </a:lnSpc>
                        <a:defRPr/>
                      </a:pPr>
                      <a:r>
                        <a:rPr lang="en-US" sz="1799" b="true">
                          <a:solidFill>
                            <a:srgbClr val="000000"/>
                          </a:solidFill>
                          <a:latin typeface="Arial Bold"/>
                          <a:ea typeface="Arial Bold"/>
                          <a:cs typeface="Arial Bold"/>
                          <a:sym typeface="Arial Bold"/>
                        </a:rPr>
                        <a:t>02.22</a:t>
                      </a:r>
                      <a:endParaRPr lang="en-US" sz="1100"/>
                    </a:p>
                  </a:txBody>
                  <a:tcPr marL="0" marR="0" marT="0" marB="0" anchor="ctr">
                    <a:lnL cmpd="sng" algn="ctr" cap="flat" w="19050">
                      <a:solidFill>
                        <a:srgbClr val="9E9E9E"/>
                      </a:solidFill>
                      <a:prstDash val="solid"/>
                      <a:round/>
                      <a:headEnd type="none" w="med" len="med"/>
                      <a:tailEnd type="none" w="med" len="med"/>
                    </a:lnL>
                    <a:lnR cmpd="sng" algn="ctr" cap="flat" w="19050">
                      <a:solidFill>
                        <a:srgbClr val="9E9E9E"/>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solidFill>
                      <a:srgbClr val="FFC840"/>
                    </a:solidFill>
                  </a:tcPr>
                </a:tc>
                <a:tc>
                  <a:txBody>
                    <a:bodyPr anchor="t" rtlCol="false"/>
                    <a:lstStyle/>
                    <a:p>
                      <a:pPr algn="ctr">
                        <a:lnSpc>
                          <a:spcPts val="2519"/>
                        </a:lnSpc>
                        <a:defRPr/>
                      </a:pPr>
                      <a:r>
                        <a:rPr lang="en-US" sz="1799" b="true">
                          <a:solidFill>
                            <a:srgbClr val="000000"/>
                          </a:solidFill>
                          <a:latin typeface="Arial Bold"/>
                          <a:ea typeface="Arial Bold"/>
                          <a:cs typeface="Arial Bold"/>
                          <a:sym typeface="Arial Bold"/>
                        </a:rPr>
                        <a:t>02.28</a:t>
                      </a:r>
                      <a:endParaRPr lang="en-US" sz="1100"/>
                    </a:p>
                  </a:txBody>
                  <a:tcPr marL="0" marR="0" marT="0" marB="0" anchor="ctr">
                    <a:lnL cmpd="sng" algn="ctr" cap="flat" w="19050">
                      <a:solidFill>
                        <a:srgbClr val="9E9E9E"/>
                      </a:solidFill>
                      <a:prstDash val="solid"/>
                      <a:round/>
                      <a:headEnd type="none" w="med" len="med"/>
                      <a:tailEnd type="none" w="med" len="med"/>
                    </a:lnL>
                    <a:lnR cmpd="sng" algn="ctr" cap="flat" w="19050">
                      <a:solidFill>
                        <a:srgbClr val="9E9E9E"/>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solidFill>
                      <a:srgbClr val="FFC840"/>
                    </a:solidFill>
                  </a:tcPr>
                </a:tc>
              </a:tr>
              <a:tr h="801574">
                <a:tc rowSpan="7">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rowSpan="7">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rowSpan="7">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rowSpan="7">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rowSpan="7">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rowSpan="7">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rowSpan="7">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rowSpan="7">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rowSpan="7">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rowSpan="7">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rowSpan="7">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r>
              <a:tr h="764195">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r>
              <a:tr h="779683">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r>
              <a:tr h="761208">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r>
              <a:tr h="764195">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r>
              <a:tr h="764195">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r>
              <a:tr h="764195">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c vMerge="true">
                  <a:txBody>
                    <a:bodyPr anchor="t" rtlCol="false"/>
                    <a:lstStyle/>
                    <a:p>
                      <a:pPr algn="l">
                        <a:lnSpc>
                          <a:spcPts val="1679"/>
                        </a:lnSpc>
                        <a:defRPr/>
                      </a:pP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9E9E9E"/>
                      </a:solidFill>
                      <a:prstDash val="solid"/>
                      <a:round/>
                      <a:headEnd type="none" w="med" len="med"/>
                      <a:tailEnd type="none" w="med" len="med"/>
                    </a:lnT>
                    <a:lnB cmpd="sng" algn="ctr" cap="flat" w="19050">
                      <a:solidFill>
                        <a:srgbClr val="9E9E9E"/>
                      </a:solidFill>
                      <a:prstDash val="solid"/>
                      <a:round/>
                      <a:headEnd type="none" w="med" len="med"/>
                      <a:tailEnd type="none" w="med" len="med"/>
                    </a:lnB>
                  </a:tcPr>
                </a:tc>
              </a:tr>
            </a:tbl>
          </a:graphicData>
        </a:graphic>
      </p:graphicFrame>
      <p:grpSp>
        <p:nvGrpSpPr>
          <p:cNvPr name="Group 7" id="7"/>
          <p:cNvGrpSpPr/>
          <p:nvPr/>
        </p:nvGrpSpPr>
        <p:grpSpPr>
          <a:xfrm rot="0">
            <a:off x="8623449" y="6864119"/>
            <a:ext cx="4855218" cy="609600"/>
            <a:chOff x="0" y="0"/>
            <a:chExt cx="6473624" cy="812800"/>
          </a:xfrm>
        </p:grpSpPr>
        <p:grpSp>
          <p:nvGrpSpPr>
            <p:cNvPr name="Group 8" id="8"/>
            <p:cNvGrpSpPr/>
            <p:nvPr/>
          </p:nvGrpSpPr>
          <p:grpSpPr>
            <a:xfrm rot="0">
              <a:off x="0" y="0"/>
              <a:ext cx="6473624" cy="812800"/>
              <a:chOff x="0" y="0"/>
              <a:chExt cx="6473624" cy="812800"/>
            </a:xfrm>
          </p:grpSpPr>
          <p:sp>
            <p:nvSpPr>
              <p:cNvPr name="Freeform 9" id="9"/>
              <p:cNvSpPr/>
              <p:nvPr/>
            </p:nvSpPr>
            <p:spPr>
              <a:xfrm flipH="false" flipV="false" rot="0">
                <a:off x="0" y="0"/>
                <a:ext cx="6473571" cy="812800"/>
              </a:xfrm>
              <a:custGeom>
                <a:avLst/>
                <a:gdLst/>
                <a:ahLst/>
                <a:cxnLst/>
                <a:rect r="r" b="b" t="t" l="l"/>
                <a:pathLst>
                  <a:path h="812800" w="6473571">
                    <a:moveTo>
                      <a:pt x="406400" y="0"/>
                    </a:moveTo>
                    <a:lnTo>
                      <a:pt x="6067171" y="0"/>
                    </a:lnTo>
                    <a:cubicBezTo>
                      <a:pt x="6174955" y="0"/>
                      <a:pt x="6278325" y="42817"/>
                      <a:pt x="6354539" y="119032"/>
                    </a:cubicBezTo>
                    <a:cubicBezTo>
                      <a:pt x="6430754" y="195247"/>
                      <a:pt x="6473571" y="298616"/>
                      <a:pt x="6473571" y="406400"/>
                    </a:cubicBezTo>
                    <a:lnTo>
                      <a:pt x="6473571" y="406400"/>
                    </a:lnTo>
                    <a:cubicBezTo>
                      <a:pt x="6473571" y="630849"/>
                      <a:pt x="6291620" y="812800"/>
                      <a:pt x="6067171" y="812800"/>
                    </a:cubicBezTo>
                    <a:lnTo>
                      <a:pt x="406400" y="812800"/>
                    </a:lnTo>
                    <a:cubicBezTo>
                      <a:pt x="181951" y="812800"/>
                      <a:pt x="0" y="630849"/>
                      <a:pt x="0" y="406400"/>
                    </a:cubicBezTo>
                    <a:lnTo>
                      <a:pt x="0" y="406400"/>
                    </a:lnTo>
                    <a:cubicBezTo>
                      <a:pt x="0" y="181951"/>
                      <a:pt x="181951" y="0"/>
                      <a:pt x="406400" y="0"/>
                    </a:cubicBezTo>
                    <a:close/>
                  </a:path>
                </a:pathLst>
              </a:custGeom>
              <a:blipFill>
                <a:blip r:embed="rId4"/>
                <a:stretch>
                  <a:fillRect l="0" t="-61783" r="0" b="-61783"/>
                </a:stretch>
              </a:blipFill>
            </p:spPr>
          </p:sp>
        </p:grpSp>
        <p:grpSp>
          <p:nvGrpSpPr>
            <p:cNvPr name="Group 10" id="10"/>
            <p:cNvGrpSpPr/>
            <p:nvPr/>
          </p:nvGrpSpPr>
          <p:grpSpPr>
            <a:xfrm rot="0">
              <a:off x="1026040" y="148759"/>
              <a:ext cx="4675544" cy="591481"/>
              <a:chOff x="0" y="0"/>
              <a:chExt cx="4675544" cy="591481"/>
            </a:xfrm>
          </p:grpSpPr>
          <p:sp>
            <p:nvSpPr>
              <p:cNvPr name="Freeform 11" id="11"/>
              <p:cNvSpPr/>
              <p:nvPr/>
            </p:nvSpPr>
            <p:spPr>
              <a:xfrm flipH="false" flipV="false" rot="0">
                <a:off x="0" y="0"/>
                <a:ext cx="4675544" cy="591481"/>
              </a:xfrm>
              <a:custGeom>
                <a:avLst/>
                <a:gdLst/>
                <a:ahLst/>
                <a:cxnLst/>
                <a:rect r="r" b="b" t="t" l="l"/>
                <a:pathLst>
                  <a:path h="591481" w="4675544">
                    <a:moveTo>
                      <a:pt x="0" y="0"/>
                    </a:moveTo>
                    <a:lnTo>
                      <a:pt x="4675544" y="0"/>
                    </a:lnTo>
                    <a:lnTo>
                      <a:pt x="4675544" y="591481"/>
                    </a:lnTo>
                    <a:lnTo>
                      <a:pt x="0" y="591481"/>
                    </a:lnTo>
                    <a:close/>
                  </a:path>
                </a:pathLst>
              </a:custGeom>
              <a:solidFill>
                <a:srgbClr val="000000">
                  <a:alpha val="0"/>
                </a:srgbClr>
              </a:solidFill>
            </p:spPr>
          </p:sp>
          <p:sp>
            <p:nvSpPr>
              <p:cNvPr name="TextBox 12" id="12"/>
              <p:cNvSpPr txBox="true"/>
              <p:nvPr/>
            </p:nvSpPr>
            <p:spPr>
              <a:xfrm>
                <a:off x="0" y="9525"/>
                <a:ext cx="4675544" cy="581956"/>
              </a:xfrm>
              <a:prstGeom prst="rect">
                <a:avLst/>
              </a:prstGeom>
            </p:spPr>
            <p:txBody>
              <a:bodyPr anchor="ctr" rtlCol="false" tIns="0" lIns="0" bIns="0" rIns="0"/>
              <a:lstStyle/>
              <a:p>
                <a:pPr algn="ctr">
                  <a:lnSpc>
                    <a:spcPts val="2299"/>
                  </a:lnSpc>
                </a:pPr>
                <a:r>
                  <a:rPr lang="en-US" b="true" sz="2100" spc="-131">
                    <a:solidFill>
                      <a:srgbClr val="FFFFFF"/>
                    </a:solidFill>
                    <a:latin typeface="Nanum Square Bold"/>
                    <a:ea typeface="Nanum Square Bold"/>
                    <a:cs typeface="Nanum Square Bold"/>
                    <a:sym typeface="Nanum Square Bold"/>
                  </a:rPr>
                  <a:t>경영 의사결정 프로젝트</a:t>
                </a:r>
              </a:p>
            </p:txBody>
          </p:sp>
        </p:grpSp>
      </p:grpSp>
      <p:grpSp>
        <p:nvGrpSpPr>
          <p:cNvPr name="Group 13" id="13"/>
          <p:cNvGrpSpPr/>
          <p:nvPr/>
        </p:nvGrpSpPr>
        <p:grpSpPr>
          <a:xfrm rot="0">
            <a:off x="2318086" y="3878872"/>
            <a:ext cx="2311104" cy="609600"/>
            <a:chOff x="0" y="0"/>
            <a:chExt cx="3081472" cy="812800"/>
          </a:xfrm>
        </p:grpSpPr>
        <p:grpSp>
          <p:nvGrpSpPr>
            <p:cNvPr name="Group 14" id="14"/>
            <p:cNvGrpSpPr/>
            <p:nvPr/>
          </p:nvGrpSpPr>
          <p:grpSpPr>
            <a:xfrm rot="0">
              <a:off x="0" y="0"/>
              <a:ext cx="3081472" cy="812800"/>
              <a:chOff x="0" y="0"/>
              <a:chExt cx="3081472" cy="812800"/>
            </a:xfrm>
          </p:grpSpPr>
          <p:sp>
            <p:nvSpPr>
              <p:cNvPr name="Freeform 15" id="15"/>
              <p:cNvSpPr/>
              <p:nvPr/>
            </p:nvSpPr>
            <p:spPr>
              <a:xfrm flipH="false" flipV="false" rot="0">
                <a:off x="0" y="0"/>
                <a:ext cx="3081528" cy="812800"/>
              </a:xfrm>
              <a:custGeom>
                <a:avLst/>
                <a:gdLst/>
                <a:ahLst/>
                <a:cxnLst/>
                <a:rect r="r" b="b" t="t" l="l"/>
                <a:pathLst>
                  <a:path h="812800" w="3081528">
                    <a:moveTo>
                      <a:pt x="406400" y="0"/>
                    </a:moveTo>
                    <a:lnTo>
                      <a:pt x="2675128" y="0"/>
                    </a:lnTo>
                    <a:cubicBezTo>
                      <a:pt x="2782912" y="0"/>
                      <a:pt x="2886281" y="42817"/>
                      <a:pt x="2962496" y="119032"/>
                    </a:cubicBezTo>
                    <a:cubicBezTo>
                      <a:pt x="3038711" y="195247"/>
                      <a:pt x="3081528" y="298616"/>
                      <a:pt x="3081528" y="406400"/>
                    </a:cubicBezTo>
                    <a:lnTo>
                      <a:pt x="3081528" y="406400"/>
                    </a:lnTo>
                    <a:cubicBezTo>
                      <a:pt x="3081528" y="630849"/>
                      <a:pt x="2899577" y="812800"/>
                      <a:pt x="2675128" y="812800"/>
                    </a:cubicBezTo>
                    <a:lnTo>
                      <a:pt x="406400" y="812800"/>
                    </a:lnTo>
                    <a:cubicBezTo>
                      <a:pt x="181951" y="812800"/>
                      <a:pt x="0" y="630849"/>
                      <a:pt x="0" y="406400"/>
                    </a:cubicBezTo>
                    <a:lnTo>
                      <a:pt x="0" y="406400"/>
                    </a:lnTo>
                    <a:cubicBezTo>
                      <a:pt x="0" y="181951"/>
                      <a:pt x="181951" y="0"/>
                      <a:pt x="406400" y="0"/>
                    </a:cubicBezTo>
                    <a:close/>
                  </a:path>
                </a:pathLst>
              </a:custGeom>
              <a:blipFill>
                <a:blip r:embed="rId5"/>
                <a:stretch>
                  <a:fillRect l="0" t="-3209" r="1" b="-3209"/>
                </a:stretch>
              </a:blipFill>
            </p:spPr>
          </p:sp>
        </p:grpSp>
        <p:grpSp>
          <p:nvGrpSpPr>
            <p:cNvPr name="Group 16" id="16"/>
            <p:cNvGrpSpPr/>
            <p:nvPr/>
          </p:nvGrpSpPr>
          <p:grpSpPr>
            <a:xfrm rot="0">
              <a:off x="397736" y="204729"/>
              <a:ext cx="2286001" cy="514479"/>
              <a:chOff x="0" y="0"/>
              <a:chExt cx="2286001" cy="514479"/>
            </a:xfrm>
          </p:grpSpPr>
          <p:sp>
            <p:nvSpPr>
              <p:cNvPr name="Freeform 17" id="17"/>
              <p:cNvSpPr/>
              <p:nvPr/>
            </p:nvSpPr>
            <p:spPr>
              <a:xfrm flipH="false" flipV="false" rot="0">
                <a:off x="0" y="0"/>
                <a:ext cx="2286001" cy="514479"/>
              </a:xfrm>
              <a:custGeom>
                <a:avLst/>
                <a:gdLst/>
                <a:ahLst/>
                <a:cxnLst/>
                <a:rect r="r" b="b" t="t" l="l"/>
                <a:pathLst>
                  <a:path h="514479" w="2286001">
                    <a:moveTo>
                      <a:pt x="0" y="0"/>
                    </a:moveTo>
                    <a:lnTo>
                      <a:pt x="2286001" y="0"/>
                    </a:lnTo>
                    <a:lnTo>
                      <a:pt x="2286001" y="514479"/>
                    </a:lnTo>
                    <a:lnTo>
                      <a:pt x="0" y="514479"/>
                    </a:lnTo>
                    <a:close/>
                  </a:path>
                </a:pathLst>
              </a:custGeom>
              <a:solidFill>
                <a:srgbClr val="000000">
                  <a:alpha val="0"/>
                </a:srgbClr>
              </a:solidFill>
            </p:spPr>
          </p:sp>
          <p:sp>
            <p:nvSpPr>
              <p:cNvPr name="TextBox 18" id="18"/>
              <p:cNvSpPr txBox="true"/>
              <p:nvPr/>
            </p:nvSpPr>
            <p:spPr>
              <a:xfrm>
                <a:off x="0" y="-95250"/>
                <a:ext cx="2286001" cy="609729"/>
              </a:xfrm>
              <a:prstGeom prst="rect">
                <a:avLst/>
              </a:prstGeom>
            </p:spPr>
            <p:txBody>
              <a:bodyPr anchor="ctr" rtlCol="false" tIns="0" lIns="0" bIns="0" rIns="0"/>
              <a:lstStyle/>
              <a:p>
                <a:pPr algn="ctr">
                  <a:lnSpc>
                    <a:spcPts val="3346"/>
                  </a:lnSpc>
                </a:pPr>
                <a:r>
                  <a:rPr lang="en-US" sz="2099" b="true">
                    <a:solidFill>
                      <a:srgbClr val="FFFFFF"/>
                    </a:solidFill>
                    <a:latin typeface="Nanum Square Bold"/>
                    <a:ea typeface="Nanum Square Bold"/>
                    <a:cs typeface="Nanum Square Bold"/>
                    <a:sym typeface="Nanum Square Bold"/>
                  </a:rPr>
                  <a:t>기획안 작성</a:t>
                </a:r>
              </a:p>
            </p:txBody>
          </p:sp>
        </p:grpSp>
      </p:grpSp>
      <p:grpSp>
        <p:nvGrpSpPr>
          <p:cNvPr name="Group 19" id="19"/>
          <p:cNvGrpSpPr/>
          <p:nvPr/>
        </p:nvGrpSpPr>
        <p:grpSpPr>
          <a:xfrm rot="0">
            <a:off x="3573305" y="4631347"/>
            <a:ext cx="2311104" cy="609600"/>
            <a:chOff x="0" y="0"/>
            <a:chExt cx="3081472" cy="812800"/>
          </a:xfrm>
        </p:grpSpPr>
        <p:grpSp>
          <p:nvGrpSpPr>
            <p:cNvPr name="Group 20" id="20"/>
            <p:cNvGrpSpPr/>
            <p:nvPr/>
          </p:nvGrpSpPr>
          <p:grpSpPr>
            <a:xfrm rot="0">
              <a:off x="0" y="0"/>
              <a:ext cx="3081472" cy="812800"/>
              <a:chOff x="0" y="0"/>
              <a:chExt cx="3081472" cy="812800"/>
            </a:xfrm>
          </p:grpSpPr>
          <p:sp>
            <p:nvSpPr>
              <p:cNvPr name="Freeform 21" id="21"/>
              <p:cNvSpPr/>
              <p:nvPr/>
            </p:nvSpPr>
            <p:spPr>
              <a:xfrm flipH="false" flipV="false" rot="0">
                <a:off x="0" y="0"/>
                <a:ext cx="3081528" cy="812800"/>
              </a:xfrm>
              <a:custGeom>
                <a:avLst/>
                <a:gdLst/>
                <a:ahLst/>
                <a:cxnLst/>
                <a:rect r="r" b="b" t="t" l="l"/>
                <a:pathLst>
                  <a:path h="812800" w="3081528">
                    <a:moveTo>
                      <a:pt x="406400" y="0"/>
                    </a:moveTo>
                    <a:lnTo>
                      <a:pt x="2675128" y="0"/>
                    </a:lnTo>
                    <a:cubicBezTo>
                      <a:pt x="2782912" y="0"/>
                      <a:pt x="2886281" y="42817"/>
                      <a:pt x="2962496" y="119032"/>
                    </a:cubicBezTo>
                    <a:cubicBezTo>
                      <a:pt x="3038711" y="195247"/>
                      <a:pt x="3081528" y="298616"/>
                      <a:pt x="3081528" y="406400"/>
                    </a:cubicBezTo>
                    <a:lnTo>
                      <a:pt x="3081528" y="406400"/>
                    </a:lnTo>
                    <a:cubicBezTo>
                      <a:pt x="3081528" y="630849"/>
                      <a:pt x="2899577" y="812800"/>
                      <a:pt x="2675128" y="812800"/>
                    </a:cubicBezTo>
                    <a:lnTo>
                      <a:pt x="406400" y="812800"/>
                    </a:lnTo>
                    <a:cubicBezTo>
                      <a:pt x="181951" y="812800"/>
                      <a:pt x="0" y="630849"/>
                      <a:pt x="0" y="406400"/>
                    </a:cubicBezTo>
                    <a:lnTo>
                      <a:pt x="0" y="406400"/>
                    </a:lnTo>
                    <a:cubicBezTo>
                      <a:pt x="0" y="181951"/>
                      <a:pt x="181951" y="0"/>
                      <a:pt x="406400" y="0"/>
                    </a:cubicBezTo>
                    <a:close/>
                  </a:path>
                </a:pathLst>
              </a:custGeom>
              <a:blipFill>
                <a:blip r:embed="rId5"/>
                <a:stretch>
                  <a:fillRect l="0" t="-3209" r="1" b="-3209"/>
                </a:stretch>
              </a:blipFill>
            </p:spPr>
          </p:sp>
        </p:grpSp>
        <p:grpSp>
          <p:nvGrpSpPr>
            <p:cNvPr name="Group 22" id="22"/>
            <p:cNvGrpSpPr/>
            <p:nvPr/>
          </p:nvGrpSpPr>
          <p:grpSpPr>
            <a:xfrm rot="0">
              <a:off x="397736" y="198781"/>
              <a:ext cx="2286001" cy="511139"/>
              <a:chOff x="0" y="0"/>
              <a:chExt cx="2286001" cy="511139"/>
            </a:xfrm>
          </p:grpSpPr>
          <p:sp>
            <p:nvSpPr>
              <p:cNvPr name="Freeform 23" id="23"/>
              <p:cNvSpPr/>
              <p:nvPr/>
            </p:nvSpPr>
            <p:spPr>
              <a:xfrm flipH="false" flipV="false" rot="0">
                <a:off x="0" y="0"/>
                <a:ext cx="2286001" cy="511139"/>
              </a:xfrm>
              <a:custGeom>
                <a:avLst/>
                <a:gdLst/>
                <a:ahLst/>
                <a:cxnLst/>
                <a:rect r="r" b="b" t="t" l="l"/>
                <a:pathLst>
                  <a:path h="511139" w="2286001">
                    <a:moveTo>
                      <a:pt x="0" y="0"/>
                    </a:moveTo>
                    <a:lnTo>
                      <a:pt x="2286001" y="0"/>
                    </a:lnTo>
                    <a:lnTo>
                      <a:pt x="2286001" y="511139"/>
                    </a:lnTo>
                    <a:lnTo>
                      <a:pt x="0" y="511139"/>
                    </a:lnTo>
                    <a:close/>
                  </a:path>
                </a:pathLst>
              </a:custGeom>
              <a:solidFill>
                <a:srgbClr val="000000">
                  <a:alpha val="0"/>
                </a:srgbClr>
              </a:solidFill>
            </p:spPr>
          </p:sp>
          <p:sp>
            <p:nvSpPr>
              <p:cNvPr name="TextBox 24" id="24"/>
              <p:cNvSpPr txBox="true"/>
              <p:nvPr/>
            </p:nvSpPr>
            <p:spPr>
              <a:xfrm>
                <a:off x="0" y="-95250"/>
                <a:ext cx="2286001" cy="606389"/>
              </a:xfrm>
              <a:prstGeom prst="rect">
                <a:avLst/>
              </a:prstGeom>
            </p:spPr>
            <p:txBody>
              <a:bodyPr anchor="ctr" rtlCol="false" tIns="0" lIns="0" bIns="0" rIns="0"/>
              <a:lstStyle/>
              <a:p>
                <a:pPr algn="ctr">
                  <a:lnSpc>
                    <a:spcPts val="3346"/>
                  </a:lnSpc>
                </a:pPr>
                <a:r>
                  <a:rPr lang="en-US" sz="2099" b="true">
                    <a:solidFill>
                      <a:srgbClr val="FFFFFF"/>
                    </a:solidFill>
                    <a:latin typeface="Nanum Square Bold"/>
                    <a:ea typeface="Nanum Square Bold"/>
                    <a:cs typeface="Nanum Square Bold"/>
                    <a:sym typeface="Nanum Square Bold"/>
                  </a:rPr>
                  <a:t>개발플랜 수립</a:t>
                </a:r>
              </a:p>
            </p:txBody>
          </p:sp>
        </p:grpSp>
      </p:grpSp>
      <p:grpSp>
        <p:nvGrpSpPr>
          <p:cNvPr name="Group 25" id="25"/>
          <p:cNvGrpSpPr/>
          <p:nvPr/>
        </p:nvGrpSpPr>
        <p:grpSpPr>
          <a:xfrm rot="0">
            <a:off x="3573305" y="5383822"/>
            <a:ext cx="2311104" cy="609600"/>
            <a:chOff x="0" y="0"/>
            <a:chExt cx="3081472" cy="812800"/>
          </a:xfrm>
        </p:grpSpPr>
        <p:grpSp>
          <p:nvGrpSpPr>
            <p:cNvPr name="Group 26" id="26"/>
            <p:cNvGrpSpPr/>
            <p:nvPr/>
          </p:nvGrpSpPr>
          <p:grpSpPr>
            <a:xfrm rot="0">
              <a:off x="0" y="0"/>
              <a:ext cx="3081472" cy="812800"/>
              <a:chOff x="0" y="0"/>
              <a:chExt cx="3081472" cy="812800"/>
            </a:xfrm>
          </p:grpSpPr>
          <p:sp>
            <p:nvSpPr>
              <p:cNvPr name="Freeform 27" id="27"/>
              <p:cNvSpPr/>
              <p:nvPr/>
            </p:nvSpPr>
            <p:spPr>
              <a:xfrm flipH="false" flipV="false" rot="0">
                <a:off x="0" y="0"/>
                <a:ext cx="3081528" cy="812800"/>
              </a:xfrm>
              <a:custGeom>
                <a:avLst/>
                <a:gdLst/>
                <a:ahLst/>
                <a:cxnLst/>
                <a:rect r="r" b="b" t="t" l="l"/>
                <a:pathLst>
                  <a:path h="812800" w="3081528">
                    <a:moveTo>
                      <a:pt x="406400" y="0"/>
                    </a:moveTo>
                    <a:lnTo>
                      <a:pt x="2675128" y="0"/>
                    </a:lnTo>
                    <a:cubicBezTo>
                      <a:pt x="2782912" y="0"/>
                      <a:pt x="2886281" y="42817"/>
                      <a:pt x="2962496" y="119032"/>
                    </a:cubicBezTo>
                    <a:cubicBezTo>
                      <a:pt x="3038711" y="195247"/>
                      <a:pt x="3081528" y="298616"/>
                      <a:pt x="3081528" y="406400"/>
                    </a:cubicBezTo>
                    <a:lnTo>
                      <a:pt x="3081528" y="406400"/>
                    </a:lnTo>
                    <a:cubicBezTo>
                      <a:pt x="3081528" y="630849"/>
                      <a:pt x="2899577" y="812800"/>
                      <a:pt x="2675128" y="812800"/>
                    </a:cubicBezTo>
                    <a:lnTo>
                      <a:pt x="406400" y="812800"/>
                    </a:lnTo>
                    <a:cubicBezTo>
                      <a:pt x="181951" y="812800"/>
                      <a:pt x="0" y="630849"/>
                      <a:pt x="0" y="406400"/>
                    </a:cubicBezTo>
                    <a:lnTo>
                      <a:pt x="0" y="406400"/>
                    </a:lnTo>
                    <a:cubicBezTo>
                      <a:pt x="0" y="181951"/>
                      <a:pt x="181951" y="0"/>
                      <a:pt x="406400" y="0"/>
                    </a:cubicBezTo>
                    <a:close/>
                  </a:path>
                </a:pathLst>
              </a:custGeom>
              <a:blipFill>
                <a:blip r:embed="rId5"/>
                <a:stretch>
                  <a:fillRect l="0" t="-3209" r="1" b="-3209"/>
                </a:stretch>
              </a:blipFill>
            </p:spPr>
          </p:sp>
        </p:grpSp>
        <p:grpSp>
          <p:nvGrpSpPr>
            <p:cNvPr name="Group 28" id="28"/>
            <p:cNvGrpSpPr/>
            <p:nvPr/>
          </p:nvGrpSpPr>
          <p:grpSpPr>
            <a:xfrm rot="0">
              <a:off x="397736" y="201445"/>
              <a:ext cx="2286001" cy="511139"/>
              <a:chOff x="0" y="0"/>
              <a:chExt cx="2286001" cy="511139"/>
            </a:xfrm>
          </p:grpSpPr>
          <p:sp>
            <p:nvSpPr>
              <p:cNvPr name="Freeform 29" id="29"/>
              <p:cNvSpPr/>
              <p:nvPr/>
            </p:nvSpPr>
            <p:spPr>
              <a:xfrm flipH="false" flipV="false" rot="0">
                <a:off x="0" y="0"/>
                <a:ext cx="2286001" cy="511139"/>
              </a:xfrm>
              <a:custGeom>
                <a:avLst/>
                <a:gdLst/>
                <a:ahLst/>
                <a:cxnLst/>
                <a:rect r="r" b="b" t="t" l="l"/>
                <a:pathLst>
                  <a:path h="511139" w="2286001">
                    <a:moveTo>
                      <a:pt x="0" y="0"/>
                    </a:moveTo>
                    <a:lnTo>
                      <a:pt x="2286001" y="0"/>
                    </a:lnTo>
                    <a:lnTo>
                      <a:pt x="2286001" y="511139"/>
                    </a:lnTo>
                    <a:lnTo>
                      <a:pt x="0" y="511139"/>
                    </a:lnTo>
                    <a:close/>
                  </a:path>
                </a:pathLst>
              </a:custGeom>
              <a:solidFill>
                <a:srgbClr val="000000">
                  <a:alpha val="0"/>
                </a:srgbClr>
              </a:solidFill>
            </p:spPr>
          </p:sp>
          <p:sp>
            <p:nvSpPr>
              <p:cNvPr name="TextBox 30" id="30"/>
              <p:cNvSpPr txBox="true"/>
              <p:nvPr/>
            </p:nvSpPr>
            <p:spPr>
              <a:xfrm>
                <a:off x="0" y="-95250"/>
                <a:ext cx="2286001" cy="606389"/>
              </a:xfrm>
              <a:prstGeom prst="rect">
                <a:avLst/>
              </a:prstGeom>
            </p:spPr>
            <p:txBody>
              <a:bodyPr anchor="ctr" rtlCol="false" tIns="0" lIns="0" bIns="0" rIns="0"/>
              <a:lstStyle/>
              <a:p>
                <a:pPr algn="ctr">
                  <a:lnSpc>
                    <a:spcPts val="3346"/>
                  </a:lnSpc>
                </a:pPr>
                <a:r>
                  <a:rPr lang="en-US" sz="2099" b="true">
                    <a:solidFill>
                      <a:srgbClr val="FFFFFF"/>
                    </a:solidFill>
                    <a:latin typeface="Nanum Square Bold"/>
                    <a:ea typeface="Nanum Square Bold"/>
                    <a:cs typeface="Nanum Square Bold"/>
                    <a:sym typeface="Nanum Square Bold"/>
                  </a:rPr>
                  <a:t>기술스택 R&amp;D</a:t>
                </a:r>
              </a:p>
            </p:txBody>
          </p:sp>
        </p:grpSp>
      </p:grpSp>
      <p:grpSp>
        <p:nvGrpSpPr>
          <p:cNvPr name="Group 31" id="31"/>
          <p:cNvGrpSpPr/>
          <p:nvPr/>
        </p:nvGrpSpPr>
        <p:grpSpPr>
          <a:xfrm rot="0">
            <a:off x="4836697" y="6136297"/>
            <a:ext cx="3618012" cy="609600"/>
            <a:chOff x="0" y="0"/>
            <a:chExt cx="4824016" cy="812800"/>
          </a:xfrm>
        </p:grpSpPr>
        <p:grpSp>
          <p:nvGrpSpPr>
            <p:cNvPr name="Group 32" id="32"/>
            <p:cNvGrpSpPr/>
            <p:nvPr/>
          </p:nvGrpSpPr>
          <p:grpSpPr>
            <a:xfrm rot="0">
              <a:off x="0" y="0"/>
              <a:ext cx="4824016" cy="812800"/>
              <a:chOff x="0" y="0"/>
              <a:chExt cx="4824016" cy="812800"/>
            </a:xfrm>
          </p:grpSpPr>
          <p:sp>
            <p:nvSpPr>
              <p:cNvPr name="Freeform 33" id="33"/>
              <p:cNvSpPr/>
              <p:nvPr/>
            </p:nvSpPr>
            <p:spPr>
              <a:xfrm flipH="false" flipV="false" rot="0">
                <a:off x="0" y="0"/>
                <a:ext cx="4823968" cy="812800"/>
              </a:xfrm>
              <a:custGeom>
                <a:avLst/>
                <a:gdLst/>
                <a:ahLst/>
                <a:cxnLst/>
                <a:rect r="r" b="b" t="t" l="l"/>
                <a:pathLst>
                  <a:path h="812800" w="4823968">
                    <a:moveTo>
                      <a:pt x="406400" y="0"/>
                    </a:moveTo>
                    <a:lnTo>
                      <a:pt x="4417568" y="0"/>
                    </a:lnTo>
                    <a:cubicBezTo>
                      <a:pt x="4525352" y="0"/>
                      <a:pt x="4628721" y="42817"/>
                      <a:pt x="4704936" y="119032"/>
                    </a:cubicBezTo>
                    <a:cubicBezTo>
                      <a:pt x="4781151" y="195247"/>
                      <a:pt x="4823968" y="298616"/>
                      <a:pt x="4823968" y="406400"/>
                    </a:cubicBezTo>
                    <a:lnTo>
                      <a:pt x="4823968" y="406400"/>
                    </a:lnTo>
                    <a:cubicBezTo>
                      <a:pt x="4823968" y="630849"/>
                      <a:pt x="4642017" y="812800"/>
                      <a:pt x="4417568" y="812800"/>
                    </a:cubicBezTo>
                    <a:lnTo>
                      <a:pt x="406400" y="812800"/>
                    </a:lnTo>
                    <a:cubicBezTo>
                      <a:pt x="181951" y="812800"/>
                      <a:pt x="0" y="630849"/>
                      <a:pt x="0" y="406400"/>
                    </a:cubicBezTo>
                    <a:lnTo>
                      <a:pt x="0" y="406400"/>
                    </a:lnTo>
                    <a:cubicBezTo>
                      <a:pt x="0" y="181951"/>
                      <a:pt x="181951" y="0"/>
                      <a:pt x="406400" y="0"/>
                    </a:cubicBezTo>
                    <a:close/>
                  </a:path>
                </a:pathLst>
              </a:custGeom>
              <a:blipFill>
                <a:blip r:embed="rId6"/>
                <a:stretch>
                  <a:fillRect l="0" t="-33299" r="0" b="-33299"/>
                </a:stretch>
              </a:blipFill>
            </p:spPr>
          </p:sp>
        </p:grpSp>
        <p:grpSp>
          <p:nvGrpSpPr>
            <p:cNvPr name="Group 34" id="34"/>
            <p:cNvGrpSpPr/>
            <p:nvPr/>
          </p:nvGrpSpPr>
          <p:grpSpPr>
            <a:xfrm rot="0">
              <a:off x="347772" y="190500"/>
              <a:ext cx="4128473" cy="511139"/>
              <a:chOff x="0" y="0"/>
              <a:chExt cx="4128473" cy="511139"/>
            </a:xfrm>
          </p:grpSpPr>
          <p:sp>
            <p:nvSpPr>
              <p:cNvPr name="Freeform 35" id="35"/>
              <p:cNvSpPr/>
              <p:nvPr/>
            </p:nvSpPr>
            <p:spPr>
              <a:xfrm flipH="false" flipV="false" rot="0">
                <a:off x="0" y="0"/>
                <a:ext cx="4128473" cy="511139"/>
              </a:xfrm>
              <a:custGeom>
                <a:avLst/>
                <a:gdLst/>
                <a:ahLst/>
                <a:cxnLst/>
                <a:rect r="r" b="b" t="t" l="l"/>
                <a:pathLst>
                  <a:path h="511139" w="4128473">
                    <a:moveTo>
                      <a:pt x="0" y="0"/>
                    </a:moveTo>
                    <a:lnTo>
                      <a:pt x="4128473" y="0"/>
                    </a:lnTo>
                    <a:lnTo>
                      <a:pt x="4128473" y="511139"/>
                    </a:lnTo>
                    <a:lnTo>
                      <a:pt x="0" y="511139"/>
                    </a:lnTo>
                    <a:close/>
                  </a:path>
                </a:pathLst>
              </a:custGeom>
              <a:solidFill>
                <a:srgbClr val="000000">
                  <a:alpha val="0"/>
                </a:srgbClr>
              </a:solidFill>
            </p:spPr>
          </p:sp>
          <p:sp>
            <p:nvSpPr>
              <p:cNvPr name="TextBox 36" id="36"/>
              <p:cNvSpPr txBox="true"/>
              <p:nvPr/>
            </p:nvSpPr>
            <p:spPr>
              <a:xfrm>
                <a:off x="0" y="-95250"/>
                <a:ext cx="4128473" cy="606389"/>
              </a:xfrm>
              <a:prstGeom prst="rect">
                <a:avLst/>
              </a:prstGeom>
            </p:spPr>
            <p:txBody>
              <a:bodyPr anchor="ctr" rtlCol="false" tIns="0" lIns="0" bIns="0" rIns="0"/>
              <a:lstStyle/>
              <a:p>
                <a:pPr algn="ctr">
                  <a:lnSpc>
                    <a:spcPts val="3346"/>
                  </a:lnSpc>
                </a:pPr>
                <a:r>
                  <a:rPr lang="en-US" sz="2099" b="true">
                    <a:solidFill>
                      <a:srgbClr val="FFFFFF"/>
                    </a:solidFill>
                    <a:latin typeface="Nanum Square Bold"/>
                    <a:ea typeface="Nanum Square Bold"/>
                    <a:cs typeface="Nanum Square Bold"/>
                    <a:sym typeface="Nanum Square Bold"/>
                  </a:rPr>
                  <a:t>실시간 품질관리 프로젝트</a:t>
                </a:r>
              </a:p>
            </p:txBody>
          </p:sp>
        </p:grpSp>
      </p:grpSp>
      <p:grpSp>
        <p:nvGrpSpPr>
          <p:cNvPr name="Group 37" id="37"/>
          <p:cNvGrpSpPr/>
          <p:nvPr/>
        </p:nvGrpSpPr>
        <p:grpSpPr>
          <a:xfrm rot="0">
            <a:off x="12386273" y="7633309"/>
            <a:ext cx="2311104" cy="609600"/>
            <a:chOff x="0" y="0"/>
            <a:chExt cx="3081472" cy="812800"/>
          </a:xfrm>
        </p:grpSpPr>
        <p:grpSp>
          <p:nvGrpSpPr>
            <p:cNvPr name="Group 38" id="38"/>
            <p:cNvGrpSpPr/>
            <p:nvPr/>
          </p:nvGrpSpPr>
          <p:grpSpPr>
            <a:xfrm rot="0">
              <a:off x="0" y="0"/>
              <a:ext cx="3081472" cy="812800"/>
              <a:chOff x="0" y="0"/>
              <a:chExt cx="3081472" cy="812800"/>
            </a:xfrm>
          </p:grpSpPr>
          <p:sp>
            <p:nvSpPr>
              <p:cNvPr name="Freeform 39" id="39"/>
              <p:cNvSpPr/>
              <p:nvPr/>
            </p:nvSpPr>
            <p:spPr>
              <a:xfrm flipH="false" flipV="false" rot="0">
                <a:off x="0" y="0"/>
                <a:ext cx="3081528" cy="812800"/>
              </a:xfrm>
              <a:custGeom>
                <a:avLst/>
                <a:gdLst/>
                <a:ahLst/>
                <a:cxnLst/>
                <a:rect r="r" b="b" t="t" l="l"/>
                <a:pathLst>
                  <a:path h="812800" w="3081528">
                    <a:moveTo>
                      <a:pt x="406400" y="0"/>
                    </a:moveTo>
                    <a:lnTo>
                      <a:pt x="2675128" y="0"/>
                    </a:lnTo>
                    <a:cubicBezTo>
                      <a:pt x="2782912" y="0"/>
                      <a:pt x="2886281" y="42817"/>
                      <a:pt x="2962496" y="119032"/>
                    </a:cubicBezTo>
                    <a:cubicBezTo>
                      <a:pt x="3038711" y="195247"/>
                      <a:pt x="3081528" y="298616"/>
                      <a:pt x="3081528" y="406400"/>
                    </a:cubicBezTo>
                    <a:lnTo>
                      <a:pt x="3081528" y="406400"/>
                    </a:lnTo>
                    <a:cubicBezTo>
                      <a:pt x="3081528" y="630849"/>
                      <a:pt x="2899577" y="812800"/>
                      <a:pt x="2675128" y="812800"/>
                    </a:cubicBezTo>
                    <a:lnTo>
                      <a:pt x="406400" y="812800"/>
                    </a:lnTo>
                    <a:cubicBezTo>
                      <a:pt x="181951" y="812800"/>
                      <a:pt x="0" y="630849"/>
                      <a:pt x="0" y="406400"/>
                    </a:cubicBezTo>
                    <a:lnTo>
                      <a:pt x="0" y="406400"/>
                    </a:lnTo>
                    <a:cubicBezTo>
                      <a:pt x="0" y="181951"/>
                      <a:pt x="181951" y="0"/>
                      <a:pt x="406400" y="0"/>
                    </a:cubicBezTo>
                    <a:close/>
                  </a:path>
                </a:pathLst>
              </a:custGeom>
              <a:blipFill>
                <a:blip r:embed="rId7"/>
                <a:stretch>
                  <a:fillRect l="0" t="-3209" r="1" b="-3209"/>
                </a:stretch>
              </a:blipFill>
            </p:spPr>
          </p:sp>
        </p:grpSp>
        <p:grpSp>
          <p:nvGrpSpPr>
            <p:cNvPr name="Group 40" id="40"/>
            <p:cNvGrpSpPr/>
            <p:nvPr/>
          </p:nvGrpSpPr>
          <p:grpSpPr>
            <a:xfrm rot="0">
              <a:off x="84078" y="197397"/>
              <a:ext cx="2913317" cy="511139"/>
              <a:chOff x="0" y="0"/>
              <a:chExt cx="2913317" cy="511139"/>
            </a:xfrm>
          </p:grpSpPr>
          <p:sp>
            <p:nvSpPr>
              <p:cNvPr name="Freeform 41" id="41"/>
              <p:cNvSpPr/>
              <p:nvPr/>
            </p:nvSpPr>
            <p:spPr>
              <a:xfrm flipH="false" flipV="false" rot="0">
                <a:off x="0" y="0"/>
                <a:ext cx="2913317" cy="511139"/>
              </a:xfrm>
              <a:custGeom>
                <a:avLst/>
                <a:gdLst/>
                <a:ahLst/>
                <a:cxnLst/>
                <a:rect r="r" b="b" t="t" l="l"/>
                <a:pathLst>
                  <a:path h="511139" w="2913317">
                    <a:moveTo>
                      <a:pt x="0" y="0"/>
                    </a:moveTo>
                    <a:lnTo>
                      <a:pt x="2913317" y="0"/>
                    </a:lnTo>
                    <a:lnTo>
                      <a:pt x="2913317" y="511139"/>
                    </a:lnTo>
                    <a:lnTo>
                      <a:pt x="0" y="511139"/>
                    </a:lnTo>
                    <a:close/>
                  </a:path>
                </a:pathLst>
              </a:custGeom>
              <a:solidFill>
                <a:srgbClr val="000000">
                  <a:alpha val="0"/>
                </a:srgbClr>
              </a:solidFill>
            </p:spPr>
          </p:sp>
          <p:sp>
            <p:nvSpPr>
              <p:cNvPr name="TextBox 42" id="42"/>
              <p:cNvSpPr txBox="true"/>
              <p:nvPr/>
            </p:nvSpPr>
            <p:spPr>
              <a:xfrm>
                <a:off x="0" y="-95250"/>
                <a:ext cx="2913317" cy="606389"/>
              </a:xfrm>
              <a:prstGeom prst="rect">
                <a:avLst/>
              </a:prstGeom>
            </p:spPr>
            <p:txBody>
              <a:bodyPr anchor="ctr" rtlCol="false" tIns="0" lIns="0" bIns="0" rIns="0"/>
              <a:lstStyle/>
              <a:p>
                <a:pPr algn="ctr">
                  <a:lnSpc>
                    <a:spcPts val="3346"/>
                  </a:lnSpc>
                </a:pPr>
                <a:r>
                  <a:rPr lang="en-US" sz="2099" b="true">
                    <a:solidFill>
                      <a:srgbClr val="FFFFFF"/>
                    </a:solidFill>
                    <a:latin typeface="Nanum Square Bold"/>
                    <a:ea typeface="Nanum Square Bold"/>
                    <a:cs typeface="Nanum Square Bold"/>
                    <a:sym typeface="Nanum Square Bold"/>
                  </a:rPr>
                  <a:t>테스트 및 최적화</a:t>
                </a:r>
              </a:p>
            </p:txBody>
          </p:sp>
        </p:grpSp>
      </p:grpSp>
      <p:grpSp>
        <p:nvGrpSpPr>
          <p:cNvPr name="Group 43" id="43"/>
          <p:cNvGrpSpPr/>
          <p:nvPr/>
        </p:nvGrpSpPr>
        <p:grpSpPr>
          <a:xfrm rot="0">
            <a:off x="13627550" y="8387372"/>
            <a:ext cx="2311104" cy="609600"/>
            <a:chOff x="0" y="0"/>
            <a:chExt cx="3081472" cy="812800"/>
          </a:xfrm>
        </p:grpSpPr>
        <p:grpSp>
          <p:nvGrpSpPr>
            <p:cNvPr name="Group 44" id="44"/>
            <p:cNvGrpSpPr/>
            <p:nvPr/>
          </p:nvGrpSpPr>
          <p:grpSpPr>
            <a:xfrm rot="0">
              <a:off x="0" y="0"/>
              <a:ext cx="3081472" cy="812800"/>
              <a:chOff x="0" y="0"/>
              <a:chExt cx="3081472" cy="812800"/>
            </a:xfrm>
          </p:grpSpPr>
          <p:sp>
            <p:nvSpPr>
              <p:cNvPr name="Freeform 45" id="45"/>
              <p:cNvSpPr/>
              <p:nvPr/>
            </p:nvSpPr>
            <p:spPr>
              <a:xfrm flipH="false" flipV="false" rot="0">
                <a:off x="0" y="0"/>
                <a:ext cx="3081528" cy="812800"/>
              </a:xfrm>
              <a:custGeom>
                <a:avLst/>
                <a:gdLst/>
                <a:ahLst/>
                <a:cxnLst/>
                <a:rect r="r" b="b" t="t" l="l"/>
                <a:pathLst>
                  <a:path h="812800" w="3081528">
                    <a:moveTo>
                      <a:pt x="406400" y="0"/>
                    </a:moveTo>
                    <a:lnTo>
                      <a:pt x="2675128" y="0"/>
                    </a:lnTo>
                    <a:cubicBezTo>
                      <a:pt x="2782912" y="0"/>
                      <a:pt x="2886281" y="42817"/>
                      <a:pt x="2962496" y="119032"/>
                    </a:cubicBezTo>
                    <a:cubicBezTo>
                      <a:pt x="3038711" y="195247"/>
                      <a:pt x="3081528" y="298616"/>
                      <a:pt x="3081528" y="406400"/>
                    </a:cubicBezTo>
                    <a:lnTo>
                      <a:pt x="3081528" y="406400"/>
                    </a:lnTo>
                    <a:cubicBezTo>
                      <a:pt x="3081528" y="630849"/>
                      <a:pt x="2899577" y="812800"/>
                      <a:pt x="2675128" y="812800"/>
                    </a:cubicBezTo>
                    <a:lnTo>
                      <a:pt x="406400" y="812800"/>
                    </a:lnTo>
                    <a:cubicBezTo>
                      <a:pt x="181951" y="812800"/>
                      <a:pt x="0" y="630849"/>
                      <a:pt x="0" y="406400"/>
                    </a:cubicBezTo>
                    <a:lnTo>
                      <a:pt x="0" y="406400"/>
                    </a:lnTo>
                    <a:cubicBezTo>
                      <a:pt x="0" y="181951"/>
                      <a:pt x="181951" y="0"/>
                      <a:pt x="406400" y="0"/>
                    </a:cubicBezTo>
                    <a:close/>
                  </a:path>
                </a:pathLst>
              </a:custGeom>
              <a:blipFill>
                <a:blip r:embed="rId8"/>
                <a:stretch>
                  <a:fillRect l="0" t="-3209" r="1" b="-3209"/>
                </a:stretch>
              </a:blipFill>
            </p:spPr>
          </p:sp>
        </p:grpSp>
        <p:grpSp>
          <p:nvGrpSpPr>
            <p:cNvPr name="Group 46" id="46"/>
            <p:cNvGrpSpPr/>
            <p:nvPr/>
          </p:nvGrpSpPr>
          <p:grpSpPr>
            <a:xfrm rot="0">
              <a:off x="397736" y="194548"/>
              <a:ext cx="2286001" cy="511139"/>
              <a:chOff x="0" y="0"/>
              <a:chExt cx="2286001" cy="511139"/>
            </a:xfrm>
          </p:grpSpPr>
          <p:sp>
            <p:nvSpPr>
              <p:cNvPr name="Freeform 47" id="47"/>
              <p:cNvSpPr/>
              <p:nvPr/>
            </p:nvSpPr>
            <p:spPr>
              <a:xfrm flipH="false" flipV="false" rot="0">
                <a:off x="0" y="0"/>
                <a:ext cx="2286001" cy="511139"/>
              </a:xfrm>
              <a:custGeom>
                <a:avLst/>
                <a:gdLst/>
                <a:ahLst/>
                <a:cxnLst/>
                <a:rect r="r" b="b" t="t" l="l"/>
                <a:pathLst>
                  <a:path h="511139" w="2286001">
                    <a:moveTo>
                      <a:pt x="0" y="0"/>
                    </a:moveTo>
                    <a:lnTo>
                      <a:pt x="2286001" y="0"/>
                    </a:lnTo>
                    <a:lnTo>
                      <a:pt x="2286001" y="511139"/>
                    </a:lnTo>
                    <a:lnTo>
                      <a:pt x="0" y="511139"/>
                    </a:lnTo>
                    <a:close/>
                  </a:path>
                </a:pathLst>
              </a:custGeom>
              <a:solidFill>
                <a:srgbClr val="000000">
                  <a:alpha val="0"/>
                </a:srgbClr>
              </a:solidFill>
            </p:spPr>
          </p:sp>
          <p:sp>
            <p:nvSpPr>
              <p:cNvPr name="TextBox 48" id="48"/>
              <p:cNvSpPr txBox="true"/>
              <p:nvPr/>
            </p:nvSpPr>
            <p:spPr>
              <a:xfrm>
                <a:off x="0" y="-95250"/>
                <a:ext cx="2286001" cy="606389"/>
              </a:xfrm>
              <a:prstGeom prst="rect">
                <a:avLst/>
              </a:prstGeom>
            </p:spPr>
            <p:txBody>
              <a:bodyPr anchor="ctr" rtlCol="false" tIns="0" lIns="0" bIns="0" rIns="0"/>
              <a:lstStyle/>
              <a:p>
                <a:pPr algn="ctr">
                  <a:lnSpc>
                    <a:spcPts val="3346"/>
                  </a:lnSpc>
                </a:pPr>
                <a:r>
                  <a:rPr lang="en-US" sz="2099" b="true">
                    <a:solidFill>
                      <a:srgbClr val="FFFFFF"/>
                    </a:solidFill>
                    <a:latin typeface="Nanum Square Bold"/>
                    <a:ea typeface="Nanum Square Bold"/>
                    <a:cs typeface="Nanum Square Bold"/>
                    <a:sym typeface="Nanum Square Bold"/>
                  </a:rPr>
                  <a:t>발표자료 준비</a:t>
                </a:r>
              </a:p>
            </p:txBody>
          </p:sp>
        </p:grpSp>
      </p:grpSp>
      <p:grpSp>
        <p:nvGrpSpPr>
          <p:cNvPr name="Group 49" id="49"/>
          <p:cNvGrpSpPr/>
          <p:nvPr/>
        </p:nvGrpSpPr>
        <p:grpSpPr>
          <a:xfrm rot="0">
            <a:off x="1028700" y="1374175"/>
            <a:ext cx="7789185" cy="955113"/>
            <a:chOff x="0" y="0"/>
            <a:chExt cx="10385580" cy="1273484"/>
          </a:xfrm>
        </p:grpSpPr>
        <p:sp>
          <p:nvSpPr>
            <p:cNvPr name="Freeform 50" id="50"/>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51" id="51"/>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기획 &amp; 개발플랜</a:t>
              </a:r>
            </a:p>
          </p:txBody>
        </p:sp>
      </p:grpSp>
      <p:grpSp>
        <p:nvGrpSpPr>
          <p:cNvPr name="Group 52" id="52"/>
          <p:cNvGrpSpPr/>
          <p:nvPr/>
        </p:nvGrpSpPr>
        <p:grpSpPr>
          <a:xfrm rot="0">
            <a:off x="1028700" y="978979"/>
            <a:ext cx="3557205" cy="395196"/>
            <a:chOff x="0" y="0"/>
            <a:chExt cx="4742940" cy="526928"/>
          </a:xfrm>
        </p:grpSpPr>
        <p:sp>
          <p:nvSpPr>
            <p:cNvPr name="Freeform 53" id="53"/>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54" id="54"/>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서론</a:t>
              </a:r>
            </a:p>
          </p:txBody>
        </p:sp>
      </p:grpSp>
      <p:grpSp>
        <p:nvGrpSpPr>
          <p:cNvPr name="Group 55" id="55"/>
          <p:cNvGrpSpPr/>
          <p:nvPr/>
        </p:nvGrpSpPr>
        <p:grpSpPr>
          <a:xfrm rot="0">
            <a:off x="329171" y="209742"/>
            <a:ext cx="18054079" cy="115550"/>
            <a:chOff x="0" y="0"/>
            <a:chExt cx="4754984" cy="30433"/>
          </a:xfrm>
        </p:grpSpPr>
        <p:sp>
          <p:nvSpPr>
            <p:cNvPr name="Freeform 56" id="56"/>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57" id="57"/>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00" y="482383"/>
            <a:ext cx="17259300" cy="9271000"/>
            <a:chOff x="0" y="0"/>
            <a:chExt cx="23012400" cy="12361333"/>
          </a:xfrm>
        </p:grpSpPr>
        <p:sp>
          <p:nvSpPr>
            <p:cNvPr name="Freeform 3" id="3"/>
            <p:cNvSpPr/>
            <p:nvPr/>
          </p:nvSpPr>
          <p:spPr>
            <a:xfrm flipH="false" flipV="false" rot="0">
              <a:off x="0" y="0"/>
              <a:ext cx="23012400" cy="12361291"/>
            </a:xfrm>
            <a:custGeom>
              <a:avLst/>
              <a:gdLst/>
              <a:ahLst/>
              <a:cxnLst/>
              <a:rect r="r" b="b" t="t" l="l"/>
              <a:pathLst>
                <a:path h="12361291" w="23012400">
                  <a:moveTo>
                    <a:pt x="0" y="0"/>
                  </a:moveTo>
                  <a:lnTo>
                    <a:pt x="23012400" y="0"/>
                  </a:lnTo>
                  <a:lnTo>
                    <a:pt x="23012400" y="12361291"/>
                  </a:lnTo>
                  <a:lnTo>
                    <a:pt x="0" y="12361291"/>
                  </a:lnTo>
                  <a:lnTo>
                    <a:pt x="0" y="0"/>
                  </a:lnTo>
                  <a:close/>
                </a:path>
              </a:pathLst>
            </a:custGeom>
            <a:solidFill>
              <a:srgbClr val="FFFFFF"/>
            </a:solidFill>
            <a:ln w="12700">
              <a:solidFill>
                <a:srgbClr val="000000"/>
              </a:solidFill>
            </a:ln>
          </p:spPr>
        </p:sp>
      </p:grpSp>
      <p:grpSp>
        <p:nvGrpSpPr>
          <p:cNvPr name="Group 4" id="4"/>
          <p:cNvGrpSpPr/>
          <p:nvPr/>
        </p:nvGrpSpPr>
        <p:grpSpPr>
          <a:xfrm rot="0">
            <a:off x="787400" y="2760294"/>
            <a:ext cx="16700500" cy="6752006"/>
            <a:chOff x="0" y="0"/>
            <a:chExt cx="22267333" cy="9002675"/>
          </a:xfrm>
        </p:grpSpPr>
        <p:sp>
          <p:nvSpPr>
            <p:cNvPr name="Freeform 5" id="5"/>
            <p:cNvSpPr/>
            <p:nvPr/>
          </p:nvSpPr>
          <p:spPr>
            <a:xfrm flipH="false" flipV="false" rot="0">
              <a:off x="0" y="0"/>
              <a:ext cx="22267290" cy="9002675"/>
            </a:xfrm>
            <a:custGeom>
              <a:avLst/>
              <a:gdLst/>
              <a:ahLst/>
              <a:cxnLst/>
              <a:rect r="r" b="b" t="t" l="l"/>
              <a:pathLst>
                <a:path h="9002675" w="22267290">
                  <a:moveTo>
                    <a:pt x="635000" y="0"/>
                  </a:moveTo>
                  <a:lnTo>
                    <a:pt x="21632290" y="0"/>
                  </a:lnTo>
                  <a:cubicBezTo>
                    <a:pt x="21982992" y="0"/>
                    <a:pt x="22267290" y="284299"/>
                    <a:pt x="22267290" y="635000"/>
                  </a:cubicBezTo>
                  <a:lnTo>
                    <a:pt x="22267290" y="8367675"/>
                  </a:lnTo>
                  <a:cubicBezTo>
                    <a:pt x="22267290" y="8536087"/>
                    <a:pt x="22200389" y="8697602"/>
                    <a:pt x="22081303" y="8816687"/>
                  </a:cubicBezTo>
                  <a:cubicBezTo>
                    <a:pt x="21962218" y="8935773"/>
                    <a:pt x="21800703" y="9002675"/>
                    <a:pt x="21632290" y="9002675"/>
                  </a:cubicBezTo>
                  <a:lnTo>
                    <a:pt x="635000" y="9002675"/>
                  </a:lnTo>
                  <a:cubicBezTo>
                    <a:pt x="284299" y="9002675"/>
                    <a:pt x="0" y="8718376"/>
                    <a:pt x="0" y="8367675"/>
                  </a:cubicBezTo>
                  <a:lnTo>
                    <a:pt x="0" y="635000"/>
                  </a:lnTo>
                  <a:cubicBezTo>
                    <a:pt x="0" y="284299"/>
                    <a:pt x="284299" y="0"/>
                    <a:pt x="635000" y="0"/>
                  </a:cubicBezTo>
                  <a:close/>
                </a:path>
              </a:pathLst>
            </a:custGeom>
            <a:blipFill>
              <a:blip r:embed="rId3"/>
              <a:stretch>
                <a:fillRect l="0" t="-14585" r="0" b="-14585"/>
              </a:stretch>
            </a:blipFill>
          </p:spPr>
        </p:sp>
      </p:grpSp>
      <p:grpSp>
        <p:nvGrpSpPr>
          <p:cNvPr name="Group 6" id="6"/>
          <p:cNvGrpSpPr/>
          <p:nvPr/>
        </p:nvGrpSpPr>
        <p:grpSpPr>
          <a:xfrm rot="0">
            <a:off x="1930768" y="3717960"/>
            <a:ext cx="5985050" cy="5330536"/>
            <a:chOff x="0" y="0"/>
            <a:chExt cx="7980067" cy="7107381"/>
          </a:xfrm>
        </p:grpSpPr>
        <p:sp>
          <p:nvSpPr>
            <p:cNvPr name="Freeform 7" id="7"/>
            <p:cNvSpPr/>
            <p:nvPr/>
          </p:nvSpPr>
          <p:spPr>
            <a:xfrm flipH="false" flipV="false" rot="0">
              <a:off x="0" y="0"/>
              <a:ext cx="7980011" cy="7107428"/>
            </a:xfrm>
            <a:custGeom>
              <a:avLst/>
              <a:gdLst/>
              <a:ahLst/>
              <a:cxnLst/>
              <a:rect r="r" b="b" t="t" l="l"/>
              <a:pathLst>
                <a:path h="7107428" w="7980011">
                  <a:moveTo>
                    <a:pt x="0" y="0"/>
                  </a:moveTo>
                  <a:lnTo>
                    <a:pt x="7980011" y="0"/>
                  </a:lnTo>
                  <a:lnTo>
                    <a:pt x="7980011" y="7107428"/>
                  </a:lnTo>
                  <a:lnTo>
                    <a:pt x="0" y="7107428"/>
                  </a:lnTo>
                  <a:lnTo>
                    <a:pt x="0" y="0"/>
                  </a:lnTo>
                  <a:close/>
                </a:path>
              </a:pathLst>
            </a:custGeom>
            <a:blipFill>
              <a:blip r:embed="rId4"/>
              <a:stretch>
                <a:fillRect l="-400241" t="0" r="-400242" b="0"/>
              </a:stretch>
            </a:blipFill>
          </p:spPr>
        </p:sp>
      </p:grpSp>
      <p:grpSp>
        <p:nvGrpSpPr>
          <p:cNvPr name="Group 8" id="8"/>
          <p:cNvGrpSpPr/>
          <p:nvPr/>
        </p:nvGrpSpPr>
        <p:grpSpPr>
          <a:xfrm rot="0">
            <a:off x="9516018" y="3717960"/>
            <a:ext cx="6437993" cy="5330536"/>
            <a:chOff x="0" y="0"/>
            <a:chExt cx="8583991" cy="7107381"/>
          </a:xfrm>
        </p:grpSpPr>
        <p:sp>
          <p:nvSpPr>
            <p:cNvPr name="Freeform 9" id="9"/>
            <p:cNvSpPr/>
            <p:nvPr/>
          </p:nvSpPr>
          <p:spPr>
            <a:xfrm flipH="false" flipV="false" rot="0">
              <a:off x="0" y="0"/>
              <a:ext cx="8583930" cy="7107428"/>
            </a:xfrm>
            <a:custGeom>
              <a:avLst/>
              <a:gdLst/>
              <a:ahLst/>
              <a:cxnLst/>
              <a:rect r="r" b="b" t="t" l="l"/>
              <a:pathLst>
                <a:path h="7107428" w="8583930">
                  <a:moveTo>
                    <a:pt x="0" y="0"/>
                  </a:moveTo>
                  <a:lnTo>
                    <a:pt x="8583930" y="0"/>
                  </a:lnTo>
                  <a:lnTo>
                    <a:pt x="8583930" y="7107428"/>
                  </a:lnTo>
                  <a:lnTo>
                    <a:pt x="0" y="7107428"/>
                  </a:lnTo>
                  <a:lnTo>
                    <a:pt x="0" y="0"/>
                  </a:lnTo>
                  <a:close/>
                </a:path>
              </a:pathLst>
            </a:custGeom>
            <a:blipFill>
              <a:blip r:embed="rId4"/>
              <a:stretch>
                <a:fillRect l="-368559" t="0" r="-368559" b="0"/>
              </a:stretch>
            </a:blipFill>
          </p:spPr>
        </p:sp>
      </p:grpSp>
      <p:grpSp>
        <p:nvGrpSpPr>
          <p:cNvPr name="Group 10" id="10"/>
          <p:cNvGrpSpPr/>
          <p:nvPr/>
        </p:nvGrpSpPr>
        <p:grpSpPr>
          <a:xfrm rot="0">
            <a:off x="2638851" y="5305979"/>
            <a:ext cx="1930400" cy="2154500"/>
            <a:chOff x="0" y="0"/>
            <a:chExt cx="2573867" cy="2872666"/>
          </a:xfrm>
        </p:grpSpPr>
        <p:grpSp>
          <p:nvGrpSpPr>
            <p:cNvPr name="Group 11" id="11"/>
            <p:cNvGrpSpPr/>
            <p:nvPr/>
          </p:nvGrpSpPr>
          <p:grpSpPr>
            <a:xfrm rot="0">
              <a:off x="0" y="2361905"/>
              <a:ext cx="2573867" cy="510761"/>
              <a:chOff x="0" y="0"/>
              <a:chExt cx="2573867" cy="510761"/>
            </a:xfrm>
          </p:grpSpPr>
          <p:sp>
            <p:nvSpPr>
              <p:cNvPr name="Freeform 12" id="12"/>
              <p:cNvSpPr/>
              <p:nvPr/>
            </p:nvSpPr>
            <p:spPr>
              <a:xfrm flipH="false" flipV="false" rot="0">
                <a:off x="0" y="0"/>
                <a:ext cx="2573867" cy="510761"/>
              </a:xfrm>
              <a:custGeom>
                <a:avLst/>
                <a:gdLst/>
                <a:ahLst/>
                <a:cxnLst/>
                <a:rect r="r" b="b" t="t" l="l"/>
                <a:pathLst>
                  <a:path h="510761" w="2573867">
                    <a:moveTo>
                      <a:pt x="0" y="0"/>
                    </a:moveTo>
                    <a:lnTo>
                      <a:pt x="2573867" y="0"/>
                    </a:lnTo>
                    <a:lnTo>
                      <a:pt x="2573867" y="510761"/>
                    </a:lnTo>
                    <a:lnTo>
                      <a:pt x="0" y="510761"/>
                    </a:lnTo>
                    <a:close/>
                  </a:path>
                </a:pathLst>
              </a:custGeom>
              <a:solidFill>
                <a:srgbClr val="000000">
                  <a:alpha val="0"/>
                </a:srgbClr>
              </a:solidFill>
            </p:spPr>
          </p:sp>
          <p:sp>
            <p:nvSpPr>
              <p:cNvPr name="TextBox 13" id="13"/>
              <p:cNvSpPr txBox="true"/>
              <p:nvPr/>
            </p:nvSpPr>
            <p:spPr>
              <a:xfrm>
                <a:off x="0" y="-19050"/>
                <a:ext cx="2573867" cy="529811"/>
              </a:xfrm>
              <a:prstGeom prst="rect">
                <a:avLst/>
              </a:prstGeom>
            </p:spPr>
            <p:txBody>
              <a:bodyPr anchor="ctr" rtlCol="false" tIns="0" lIns="0" bIns="0" rIns="0"/>
              <a:lstStyle/>
              <a:p>
                <a:pPr algn="ctr">
                  <a:lnSpc>
                    <a:spcPts val="2190"/>
                  </a:lnSpc>
                </a:pPr>
                <a:r>
                  <a:rPr lang="en-US" b="true" sz="2000" spc="-100">
                    <a:solidFill>
                      <a:srgbClr val="141414"/>
                    </a:solidFill>
                    <a:latin typeface="Arial Bold"/>
                    <a:ea typeface="Arial Bold"/>
                    <a:cs typeface="Arial Bold"/>
                    <a:sym typeface="Arial Bold"/>
                  </a:rPr>
                  <a:t>Python3</a:t>
                </a:r>
              </a:p>
            </p:txBody>
          </p:sp>
        </p:grpSp>
        <p:grpSp>
          <p:nvGrpSpPr>
            <p:cNvPr name="Group 14" id="14"/>
            <p:cNvGrpSpPr/>
            <p:nvPr/>
          </p:nvGrpSpPr>
          <p:grpSpPr>
            <a:xfrm rot="0">
              <a:off x="305989" y="0"/>
              <a:ext cx="1961889" cy="2152965"/>
              <a:chOff x="0" y="0"/>
              <a:chExt cx="1961889" cy="2152965"/>
            </a:xfrm>
          </p:grpSpPr>
          <p:sp>
            <p:nvSpPr>
              <p:cNvPr name="Freeform 15" id="15"/>
              <p:cNvSpPr/>
              <p:nvPr/>
            </p:nvSpPr>
            <p:spPr>
              <a:xfrm flipH="false" flipV="false" rot="0">
                <a:off x="0" y="0"/>
                <a:ext cx="1961896" cy="2152904"/>
              </a:xfrm>
              <a:custGeom>
                <a:avLst/>
                <a:gdLst/>
                <a:ahLst/>
                <a:cxnLst/>
                <a:rect r="r" b="b" t="t" l="l"/>
                <a:pathLst>
                  <a:path h="2152904" w="1961896">
                    <a:moveTo>
                      <a:pt x="0" y="0"/>
                    </a:moveTo>
                    <a:lnTo>
                      <a:pt x="1961896" y="0"/>
                    </a:lnTo>
                    <a:lnTo>
                      <a:pt x="1961896" y="2152904"/>
                    </a:lnTo>
                    <a:lnTo>
                      <a:pt x="0" y="2152904"/>
                    </a:lnTo>
                    <a:lnTo>
                      <a:pt x="0" y="0"/>
                    </a:lnTo>
                    <a:close/>
                  </a:path>
                </a:pathLst>
              </a:custGeom>
              <a:blipFill>
                <a:blip r:embed="rId5"/>
                <a:stretch>
                  <a:fillRect l="0" t="-70" r="0" b="-72"/>
                </a:stretch>
              </a:blipFill>
            </p:spPr>
          </p:sp>
        </p:grpSp>
      </p:grpSp>
      <p:grpSp>
        <p:nvGrpSpPr>
          <p:cNvPr name="Group 16" id="16"/>
          <p:cNvGrpSpPr/>
          <p:nvPr/>
        </p:nvGrpSpPr>
        <p:grpSpPr>
          <a:xfrm rot="0">
            <a:off x="5277334" y="5427856"/>
            <a:ext cx="1930400" cy="1910744"/>
            <a:chOff x="0" y="0"/>
            <a:chExt cx="2573867" cy="2547659"/>
          </a:xfrm>
        </p:grpSpPr>
        <p:grpSp>
          <p:nvGrpSpPr>
            <p:cNvPr name="Group 17" id="17"/>
            <p:cNvGrpSpPr/>
            <p:nvPr/>
          </p:nvGrpSpPr>
          <p:grpSpPr>
            <a:xfrm rot="0">
              <a:off x="97307" y="0"/>
              <a:ext cx="2379252" cy="1142041"/>
              <a:chOff x="0" y="0"/>
              <a:chExt cx="2379252" cy="1142041"/>
            </a:xfrm>
          </p:grpSpPr>
          <p:sp>
            <p:nvSpPr>
              <p:cNvPr name="Freeform 18" id="18"/>
              <p:cNvSpPr/>
              <p:nvPr/>
            </p:nvSpPr>
            <p:spPr>
              <a:xfrm flipH="false" flipV="false" rot="0">
                <a:off x="0" y="0"/>
                <a:ext cx="2379218" cy="1141984"/>
              </a:xfrm>
              <a:custGeom>
                <a:avLst/>
                <a:gdLst/>
                <a:ahLst/>
                <a:cxnLst/>
                <a:rect r="r" b="b" t="t" l="l"/>
                <a:pathLst>
                  <a:path h="1141984" w="2379218">
                    <a:moveTo>
                      <a:pt x="0" y="0"/>
                    </a:moveTo>
                    <a:lnTo>
                      <a:pt x="2379218" y="0"/>
                    </a:lnTo>
                    <a:lnTo>
                      <a:pt x="2379218" y="1141984"/>
                    </a:lnTo>
                    <a:lnTo>
                      <a:pt x="0" y="1141984"/>
                    </a:lnTo>
                    <a:lnTo>
                      <a:pt x="0" y="0"/>
                    </a:lnTo>
                    <a:close/>
                  </a:path>
                </a:pathLst>
              </a:custGeom>
              <a:blipFill>
                <a:blip r:embed="rId6"/>
                <a:stretch>
                  <a:fillRect l="0" t="-48" r="-1" b="-53"/>
                </a:stretch>
              </a:blipFill>
            </p:spPr>
          </p:sp>
        </p:grpSp>
        <p:grpSp>
          <p:nvGrpSpPr>
            <p:cNvPr name="Group 19" id="19"/>
            <p:cNvGrpSpPr/>
            <p:nvPr/>
          </p:nvGrpSpPr>
          <p:grpSpPr>
            <a:xfrm rot="0">
              <a:off x="0" y="2036898"/>
              <a:ext cx="2573867" cy="510761"/>
              <a:chOff x="0" y="0"/>
              <a:chExt cx="2573867" cy="510761"/>
            </a:xfrm>
          </p:grpSpPr>
          <p:sp>
            <p:nvSpPr>
              <p:cNvPr name="Freeform 20" id="20"/>
              <p:cNvSpPr/>
              <p:nvPr/>
            </p:nvSpPr>
            <p:spPr>
              <a:xfrm flipH="false" flipV="false" rot="0">
                <a:off x="0" y="0"/>
                <a:ext cx="2573867" cy="510761"/>
              </a:xfrm>
              <a:custGeom>
                <a:avLst/>
                <a:gdLst/>
                <a:ahLst/>
                <a:cxnLst/>
                <a:rect r="r" b="b" t="t" l="l"/>
                <a:pathLst>
                  <a:path h="510761" w="2573867">
                    <a:moveTo>
                      <a:pt x="0" y="0"/>
                    </a:moveTo>
                    <a:lnTo>
                      <a:pt x="2573867" y="0"/>
                    </a:lnTo>
                    <a:lnTo>
                      <a:pt x="2573867" y="510761"/>
                    </a:lnTo>
                    <a:lnTo>
                      <a:pt x="0" y="510761"/>
                    </a:lnTo>
                    <a:close/>
                  </a:path>
                </a:pathLst>
              </a:custGeom>
              <a:solidFill>
                <a:srgbClr val="000000">
                  <a:alpha val="0"/>
                </a:srgbClr>
              </a:solidFill>
            </p:spPr>
          </p:sp>
          <p:sp>
            <p:nvSpPr>
              <p:cNvPr name="TextBox 21" id="21"/>
              <p:cNvSpPr txBox="true"/>
              <p:nvPr/>
            </p:nvSpPr>
            <p:spPr>
              <a:xfrm>
                <a:off x="0" y="-19050"/>
                <a:ext cx="2573867" cy="529811"/>
              </a:xfrm>
              <a:prstGeom prst="rect">
                <a:avLst/>
              </a:prstGeom>
            </p:spPr>
            <p:txBody>
              <a:bodyPr anchor="ctr" rtlCol="false" tIns="0" lIns="0" bIns="0" rIns="0"/>
              <a:lstStyle/>
              <a:p>
                <a:pPr algn="ctr">
                  <a:lnSpc>
                    <a:spcPts val="2190"/>
                  </a:lnSpc>
                </a:pPr>
                <a:r>
                  <a:rPr lang="en-US" b="true" sz="2000" spc="-100">
                    <a:solidFill>
                      <a:srgbClr val="141414"/>
                    </a:solidFill>
                    <a:latin typeface="Arial Bold"/>
                    <a:ea typeface="Arial Bold"/>
                    <a:cs typeface="Arial Bold"/>
                    <a:sym typeface="Arial Bold"/>
                  </a:rPr>
                  <a:t>SQL</a:t>
                </a:r>
              </a:p>
            </p:txBody>
          </p:sp>
        </p:grpSp>
      </p:grpSp>
      <p:grpSp>
        <p:nvGrpSpPr>
          <p:cNvPr name="Group 22" id="22"/>
          <p:cNvGrpSpPr/>
          <p:nvPr/>
        </p:nvGrpSpPr>
        <p:grpSpPr>
          <a:xfrm rot="0">
            <a:off x="14366531" y="4090492"/>
            <a:ext cx="1231598" cy="1245385"/>
            <a:chOff x="0" y="0"/>
            <a:chExt cx="1642131" cy="1660513"/>
          </a:xfrm>
        </p:grpSpPr>
        <p:sp>
          <p:nvSpPr>
            <p:cNvPr name="Freeform 23" id="23"/>
            <p:cNvSpPr/>
            <p:nvPr/>
          </p:nvSpPr>
          <p:spPr>
            <a:xfrm flipH="false" flipV="false" rot="0">
              <a:off x="0" y="0"/>
              <a:ext cx="1642131" cy="1660513"/>
            </a:xfrm>
            <a:custGeom>
              <a:avLst/>
              <a:gdLst/>
              <a:ahLst/>
              <a:cxnLst/>
              <a:rect r="r" b="b" t="t" l="l"/>
              <a:pathLst>
                <a:path h="1660513" w="1642131">
                  <a:moveTo>
                    <a:pt x="0" y="0"/>
                  </a:moveTo>
                  <a:lnTo>
                    <a:pt x="1642131" y="0"/>
                  </a:lnTo>
                  <a:lnTo>
                    <a:pt x="1642131" y="1660513"/>
                  </a:lnTo>
                  <a:lnTo>
                    <a:pt x="0" y="16605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4" id="24"/>
            <p:cNvGrpSpPr/>
            <p:nvPr/>
          </p:nvGrpSpPr>
          <p:grpSpPr>
            <a:xfrm rot="0">
              <a:off x="104549" y="697701"/>
              <a:ext cx="1433033" cy="265111"/>
              <a:chOff x="0" y="0"/>
              <a:chExt cx="1433033" cy="265111"/>
            </a:xfrm>
          </p:grpSpPr>
          <p:sp>
            <p:nvSpPr>
              <p:cNvPr name="Freeform 25" id="25"/>
              <p:cNvSpPr/>
              <p:nvPr/>
            </p:nvSpPr>
            <p:spPr>
              <a:xfrm flipH="false" flipV="false" rot="0">
                <a:off x="0" y="0"/>
                <a:ext cx="1433068" cy="265049"/>
              </a:xfrm>
              <a:custGeom>
                <a:avLst/>
                <a:gdLst/>
                <a:ahLst/>
                <a:cxnLst/>
                <a:rect r="r" b="b" t="t" l="l"/>
                <a:pathLst>
                  <a:path h="265049" w="1433068">
                    <a:moveTo>
                      <a:pt x="0" y="0"/>
                    </a:moveTo>
                    <a:lnTo>
                      <a:pt x="1433068" y="0"/>
                    </a:lnTo>
                    <a:lnTo>
                      <a:pt x="1433068" y="265049"/>
                    </a:lnTo>
                    <a:lnTo>
                      <a:pt x="0" y="265049"/>
                    </a:lnTo>
                    <a:lnTo>
                      <a:pt x="0" y="0"/>
                    </a:lnTo>
                    <a:close/>
                  </a:path>
                </a:pathLst>
              </a:custGeom>
              <a:blipFill>
                <a:blip r:embed="rId9"/>
                <a:stretch>
                  <a:fillRect l="0" t="-147" r="2" b="-171"/>
                </a:stretch>
              </a:blipFill>
            </p:spPr>
          </p:sp>
        </p:grpSp>
      </p:grpSp>
      <p:grpSp>
        <p:nvGrpSpPr>
          <p:cNvPr name="Group 26" id="26"/>
          <p:cNvGrpSpPr/>
          <p:nvPr/>
        </p:nvGrpSpPr>
        <p:grpSpPr>
          <a:xfrm rot="0">
            <a:off x="14366531" y="5680133"/>
            <a:ext cx="1231598" cy="1245385"/>
            <a:chOff x="0" y="0"/>
            <a:chExt cx="1642131" cy="1660513"/>
          </a:xfrm>
        </p:grpSpPr>
        <p:sp>
          <p:nvSpPr>
            <p:cNvPr name="Freeform 27" id="27"/>
            <p:cNvSpPr/>
            <p:nvPr/>
          </p:nvSpPr>
          <p:spPr>
            <a:xfrm flipH="false" flipV="false" rot="0">
              <a:off x="0" y="0"/>
              <a:ext cx="1642131" cy="1660513"/>
            </a:xfrm>
            <a:custGeom>
              <a:avLst/>
              <a:gdLst/>
              <a:ahLst/>
              <a:cxnLst/>
              <a:rect r="r" b="b" t="t" l="l"/>
              <a:pathLst>
                <a:path h="1660513" w="1642131">
                  <a:moveTo>
                    <a:pt x="0" y="0"/>
                  </a:moveTo>
                  <a:lnTo>
                    <a:pt x="1642131" y="0"/>
                  </a:lnTo>
                  <a:lnTo>
                    <a:pt x="1642131" y="1660513"/>
                  </a:lnTo>
                  <a:lnTo>
                    <a:pt x="0" y="16605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8" id="28"/>
            <p:cNvGrpSpPr/>
            <p:nvPr/>
          </p:nvGrpSpPr>
          <p:grpSpPr>
            <a:xfrm rot="0">
              <a:off x="199118" y="676725"/>
              <a:ext cx="1243895" cy="307062"/>
              <a:chOff x="0" y="0"/>
              <a:chExt cx="1243895" cy="307062"/>
            </a:xfrm>
          </p:grpSpPr>
          <p:sp>
            <p:nvSpPr>
              <p:cNvPr name="Freeform 29" id="29"/>
              <p:cNvSpPr/>
              <p:nvPr/>
            </p:nvSpPr>
            <p:spPr>
              <a:xfrm flipH="false" flipV="false" rot="0">
                <a:off x="0" y="0"/>
                <a:ext cx="1243838" cy="307086"/>
              </a:xfrm>
              <a:custGeom>
                <a:avLst/>
                <a:gdLst/>
                <a:ahLst/>
                <a:cxnLst/>
                <a:rect r="r" b="b" t="t" l="l"/>
                <a:pathLst>
                  <a:path h="307086" w="1243838">
                    <a:moveTo>
                      <a:pt x="0" y="0"/>
                    </a:moveTo>
                    <a:lnTo>
                      <a:pt x="1243838" y="0"/>
                    </a:lnTo>
                    <a:lnTo>
                      <a:pt x="1243838" y="307086"/>
                    </a:lnTo>
                    <a:lnTo>
                      <a:pt x="0" y="307086"/>
                    </a:lnTo>
                    <a:lnTo>
                      <a:pt x="0" y="0"/>
                    </a:lnTo>
                    <a:close/>
                  </a:path>
                </a:pathLst>
              </a:custGeom>
              <a:blipFill>
                <a:blip r:embed="rId10"/>
                <a:stretch>
                  <a:fillRect l="0" t="-901" r="-4" b="-894"/>
                </a:stretch>
              </a:blipFill>
            </p:spPr>
          </p:sp>
        </p:grpSp>
      </p:grpSp>
      <p:grpSp>
        <p:nvGrpSpPr>
          <p:cNvPr name="Group 30" id="30"/>
          <p:cNvGrpSpPr/>
          <p:nvPr/>
        </p:nvGrpSpPr>
        <p:grpSpPr>
          <a:xfrm rot="0">
            <a:off x="14366531" y="7269774"/>
            <a:ext cx="1231598" cy="1245385"/>
            <a:chOff x="0" y="0"/>
            <a:chExt cx="1642131" cy="1660513"/>
          </a:xfrm>
        </p:grpSpPr>
        <p:sp>
          <p:nvSpPr>
            <p:cNvPr name="Freeform 31" id="31"/>
            <p:cNvSpPr/>
            <p:nvPr/>
          </p:nvSpPr>
          <p:spPr>
            <a:xfrm flipH="false" flipV="false" rot="0">
              <a:off x="0" y="0"/>
              <a:ext cx="1642131" cy="1660513"/>
            </a:xfrm>
            <a:custGeom>
              <a:avLst/>
              <a:gdLst/>
              <a:ahLst/>
              <a:cxnLst/>
              <a:rect r="r" b="b" t="t" l="l"/>
              <a:pathLst>
                <a:path h="1660513" w="1642131">
                  <a:moveTo>
                    <a:pt x="0" y="0"/>
                  </a:moveTo>
                  <a:lnTo>
                    <a:pt x="1642131" y="0"/>
                  </a:lnTo>
                  <a:lnTo>
                    <a:pt x="1642131" y="1660513"/>
                  </a:lnTo>
                  <a:lnTo>
                    <a:pt x="0" y="16605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2" id="32"/>
            <p:cNvGrpSpPr/>
            <p:nvPr/>
          </p:nvGrpSpPr>
          <p:grpSpPr>
            <a:xfrm rot="0">
              <a:off x="124557" y="438470"/>
              <a:ext cx="1393018" cy="783572"/>
              <a:chOff x="0" y="0"/>
              <a:chExt cx="1393018" cy="783572"/>
            </a:xfrm>
          </p:grpSpPr>
          <p:sp>
            <p:nvSpPr>
              <p:cNvPr name="Freeform 33" id="33"/>
              <p:cNvSpPr/>
              <p:nvPr/>
            </p:nvSpPr>
            <p:spPr>
              <a:xfrm flipH="false" flipV="false" rot="0">
                <a:off x="0" y="0"/>
                <a:ext cx="1393063" cy="783590"/>
              </a:xfrm>
              <a:custGeom>
                <a:avLst/>
                <a:gdLst/>
                <a:ahLst/>
                <a:cxnLst/>
                <a:rect r="r" b="b" t="t" l="l"/>
                <a:pathLst>
                  <a:path h="783590" w="1393063">
                    <a:moveTo>
                      <a:pt x="0" y="0"/>
                    </a:moveTo>
                    <a:lnTo>
                      <a:pt x="1393063" y="0"/>
                    </a:lnTo>
                    <a:lnTo>
                      <a:pt x="1393063" y="783590"/>
                    </a:lnTo>
                    <a:lnTo>
                      <a:pt x="0" y="783590"/>
                    </a:lnTo>
                    <a:lnTo>
                      <a:pt x="0" y="0"/>
                    </a:lnTo>
                    <a:close/>
                  </a:path>
                </a:pathLst>
              </a:custGeom>
              <a:blipFill>
                <a:blip r:embed="rId11"/>
                <a:stretch>
                  <a:fillRect l="0" t="0" r="3" b="2"/>
                </a:stretch>
              </a:blipFill>
            </p:spPr>
          </p:sp>
        </p:grpSp>
      </p:grpSp>
      <p:sp>
        <p:nvSpPr>
          <p:cNvPr name="Freeform 34" id="34"/>
          <p:cNvSpPr/>
          <p:nvPr/>
        </p:nvSpPr>
        <p:spPr>
          <a:xfrm flipH="false" flipV="false" rot="0">
            <a:off x="10651529" y="4639782"/>
            <a:ext cx="3267284" cy="3928435"/>
          </a:xfrm>
          <a:custGeom>
            <a:avLst/>
            <a:gdLst/>
            <a:ahLst/>
            <a:cxnLst/>
            <a:rect r="r" b="b" t="t" l="l"/>
            <a:pathLst>
              <a:path h="3928435" w="3267284">
                <a:moveTo>
                  <a:pt x="0" y="0"/>
                </a:moveTo>
                <a:lnTo>
                  <a:pt x="3267284" y="0"/>
                </a:lnTo>
                <a:lnTo>
                  <a:pt x="3267284" y="3928436"/>
                </a:lnTo>
                <a:lnTo>
                  <a:pt x="0" y="39284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5" id="35"/>
          <p:cNvGrpSpPr/>
          <p:nvPr/>
        </p:nvGrpSpPr>
        <p:grpSpPr>
          <a:xfrm rot="0">
            <a:off x="10872294" y="6743308"/>
            <a:ext cx="1231598" cy="1664101"/>
            <a:chOff x="0" y="0"/>
            <a:chExt cx="1642131" cy="2218802"/>
          </a:xfrm>
        </p:grpSpPr>
        <p:sp>
          <p:nvSpPr>
            <p:cNvPr name="Freeform 36" id="36"/>
            <p:cNvSpPr/>
            <p:nvPr/>
          </p:nvSpPr>
          <p:spPr>
            <a:xfrm flipH="false" flipV="false" rot="0">
              <a:off x="0" y="0"/>
              <a:ext cx="1642131" cy="1660513"/>
            </a:xfrm>
            <a:custGeom>
              <a:avLst/>
              <a:gdLst/>
              <a:ahLst/>
              <a:cxnLst/>
              <a:rect r="r" b="b" t="t" l="l"/>
              <a:pathLst>
                <a:path h="1660513" w="1642131">
                  <a:moveTo>
                    <a:pt x="0" y="0"/>
                  </a:moveTo>
                  <a:lnTo>
                    <a:pt x="1642131" y="0"/>
                  </a:lnTo>
                  <a:lnTo>
                    <a:pt x="1642131" y="1660513"/>
                  </a:lnTo>
                  <a:lnTo>
                    <a:pt x="0" y="16605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7" id="37"/>
            <p:cNvGrpSpPr/>
            <p:nvPr/>
          </p:nvGrpSpPr>
          <p:grpSpPr>
            <a:xfrm rot="0">
              <a:off x="265812" y="403506"/>
              <a:ext cx="1110506" cy="755602"/>
              <a:chOff x="0" y="0"/>
              <a:chExt cx="1110506" cy="755602"/>
            </a:xfrm>
          </p:grpSpPr>
          <p:sp>
            <p:nvSpPr>
              <p:cNvPr name="Freeform 38" id="38"/>
              <p:cNvSpPr/>
              <p:nvPr/>
            </p:nvSpPr>
            <p:spPr>
              <a:xfrm flipH="false" flipV="false" rot="0">
                <a:off x="0" y="0"/>
                <a:ext cx="1110488" cy="755650"/>
              </a:xfrm>
              <a:custGeom>
                <a:avLst/>
                <a:gdLst/>
                <a:ahLst/>
                <a:cxnLst/>
                <a:rect r="r" b="b" t="t" l="l"/>
                <a:pathLst>
                  <a:path h="755650" w="1110488">
                    <a:moveTo>
                      <a:pt x="0" y="0"/>
                    </a:moveTo>
                    <a:lnTo>
                      <a:pt x="1110488" y="0"/>
                    </a:lnTo>
                    <a:lnTo>
                      <a:pt x="1110488" y="755650"/>
                    </a:lnTo>
                    <a:lnTo>
                      <a:pt x="0" y="755650"/>
                    </a:lnTo>
                    <a:lnTo>
                      <a:pt x="0" y="0"/>
                    </a:lnTo>
                    <a:close/>
                  </a:path>
                </a:pathLst>
              </a:custGeom>
              <a:blipFill>
                <a:blip r:embed="rId14"/>
                <a:stretch>
                  <a:fillRect l="0" t="0" r="-1" b="6"/>
                </a:stretch>
              </a:blipFill>
            </p:spPr>
          </p:sp>
        </p:grpSp>
        <p:grpSp>
          <p:nvGrpSpPr>
            <p:cNvPr name="Group 39" id="39"/>
            <p:cNvGrpSpPr/>
            <p:nvPr/>
          </p:nvGrpSpPr>
          <p:grpSpPr>
            <a:xfrm rot="0">
              <a:off x="25199" y="1538030"/>
              <a:ext cx="1591733" cy="680771"/>
              <a:chOff x="0" y="0"/>
              <a:chExt cx="1591733" cy="680771"/>
            </a:xfrm>
          </p:grpSpPr>
          <p:sp>
            <p:nvSpPr>
              <p:cNvPr name="Freeform 40" id="40"/>
              <p:cNvSpPr/>
              <p:nvPr/>
            </p:nvSpPr>
            <p:spPr>
              <a:xfrm flipH="false" flipV="false" rot="0">
                <a:off x="0" y="0"/>
                <a:ext cx="1591733" cy="680771"/>
              </a:xfrm>
              <a:custGeom>
                <a:avLst/>
                <a:gdLst/>
                <a:ahLst/>
                <a:cxnLst/>
                <a:rect r="r" b="b" t="t" l="l"/>
                <a:pathLst>
                  <a:path h="680771" w="1591733">
                    <a:moveTo>
                      <a:pt x="0" y="0"/>
                    </a:moveTo>
                    <a:lnTo>
                      <a:pt x="1591733" y="0"/>
                    </a:lnTo>
                    <a:lnTo>
                      <a:pt x="1591733" y="680771"/>
                    </a:lnTo>
                    <a:lnTo>
                      <a:pt x="0" y="680771"/>
                    </a:lnTo>
                    <a:close/>
                  </a:path>
                </a:pathLst>
              </a:custGeom>
              <a:solidFill>
                <a:srgbClr val="000000">
                  <a:alpha val="0"/>
                </a:srgbClr>
              </a:solidFill>
            </p:spPr>
          </p:sp>
          <p:sp>
            <p:nvSpPr>
              <p:cNvPr name="TextBox 41" id="41"/>
              <p:cNvSpPr txBox="true"/>
              <p:nvPr/>
            </p:nvSpPr>
            <p:spPr>
              <a:xfrm>
                <a:off x="0" y="-19050"/>
                <a:ext cx="1591733" cy="699821"/>
              </a:xfrm>
              <a:prstGeom prst="rect">
                <a:avLst/>
              </a:prstGeom>
            </p:spPr>
            <p:txBody>
              <a:bodyPr anchor="ctr" rtlCol="false" tIns="0" lIns="0" bIns="0" rIns="0"/>
              <a:lstStyle/>
              <a:p>
                <a:pPr algn="ctr">
                  <a:lnSpc>
                    <a:spcPts val="2190"/>
                  </a:lnSpc>
                </a:pPr>
                <a:r>
                  <a:rPr lang="en-US" b="true" sz="2000" spc="-100">
                    <a:solidFill>
                      <a:srgbClr val="141414"/>
                    </a:solidFill>
                    <a:latin typeface="Arial Bold"/>
                    <a:ea typeface="Arial Bold"/>
                    <a:cs typeface="Arial Bold"/>
                    <a:sym typeface="Arial Bold"/>
                  </a:rPr>
                  <a:t>MySQL</a:t>
                </a:r>
              </a:p>
            </p:txBody>
          </p:sp>
        </p:grpSp>
      </p:grpSp>
      <p:grpSp>
        <p:nvGrpSpPr>
          <p:cNvPr name="Group 42" id="42"/>
          <p:cNvGrpSpPr/>
          <p:nvPr/>
        </p:nvGrpSpPr>
        <p:grpSpPr>
          <a:xfrm rot="0">
            <a:off x="10872294" y="4874128"/>
            <a:ext cx="1231598" cy="1729872"/>
            <a:chOff x="0" y="0"/>
            <a:chExt cx="1642131" cy="2306496"/>
          </a:xfrm>
        </p:grpSpPr>
        <p:sp>
          <p:nvSpPr>
            <p:cNvPr name="Freeform 43" id="43"/>
            <p:cNvSpPr/>
            <p:nvPr/>
          </p:nvSpPr>
          <p:spPr>
            <a:xfrm flipH="false" flipV="false" rot="0">
              <a:off x="0" y="0"/>
              <a:ext cx="1642131" cy="1660513"/>
            </a:xfrm>
            <a:custGeom>
              <a:avLst/>
              <a:gdLst/>
              <a:ahLst/>
              <a:cxnLst/>
              <a:rect r="r" b="b" t="t" l="l"/>
              <a:pathLst>
                <a:path h="1660513" w="1642131">
                  <a:moveTo>
                    <a:pt x="0" y="0"/>
                  </a:moveTo>
                  <a:lnTo>
                    <a:pt x="1642131" y="0"/>
                  </a:lnTo>
                  <a:lnTo>
                    <a:pt x="1642131" y="1660513"/>
                  </a:lnTo>
                  <a:lnTo>
                    <a:pt x="0" y="16605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44" id="44"/>
            <p:cNvGrpSpPr/>
            <p:nvPr/>
          </p:nvGrpSpPr>
          <p:grpSpPr>
            <a:xfrm rot="0">
              <a:off x="163072" y="501260"/>
              <a:ext cx="1315987" cy="657993"/>
              <a:chOff x="0" y="0"/>
              <a:chExt cx="1315987" cy="657993"/>
            </a:xfrm>
          </p:grpSpPr>
          <p:sp>
            <p:nvSpPr>
              <p:cNvPr name="Freeform 45" id="45"/>
              <p:cNvSpPr/>
              <p:nvPr/>
            </p:nvSpPr>
            <p:spPr>
              <a:xfrm flipH="false" flipV="false" rot="0">
                <a:off x="0" y="0"/>
                <a:ext cx="1315974" cy="657987"/>
              </a:xfrm>
              <a:custGeom>
                <a:avLst/>
                <a:gdLst/>
                <a:ahLst/>
                <a:cxnLst/>
                <a:rect r="r" b="b" t="t" l="l"/>
                <a:pathLst>
                  <a:path h="657987" w="1315974">
                    <a:moveTo>
                      <a:pt x="0" y="0"/>
                    </a:moveTo>
                    <a:lnTo>
                      <a:pt x="1315974" y="0"/>
                    </a:lnTo>
                    <a:lnTo>
                      <a:pt x="1315974" y="657987"/>
                    </a:lnTo>
                    <a:lnTo>
                      <a:pt x="0" y="657987"/>
                    </a:lnTo>
                    <a:lnTo>
                      <a:pt x="0" y="0"/>
                    </a:lnTo>
                    <a:close/>
                  </a:path>
                </a:pathLst>
              </a:custGeom>
              <a:blipFill>
                <a:blip r:embed="rId15"/>
                <a:stretch>
                  <a:fillRect l="0" t="0" r="0" b="0"/>
                </a:stretch>
              </a:blipFill>
            </p:spPr>
          </p:sp>
        </p:grpSp>
        <p:grpSp>
          <p:nvGrpSpPr>
            <p:cNvPr name="Group 46" id="46"/>
            <p:cNvGrpSpPr/>
            <p:nvPr/>
          </p:nvGrpSpPr>
          <p:grpSpPr>
            <a:xfrm rot="0">
              <a:off x="25199" y="1625725"/>
              <a:ext cx="1591733" cy="680771"/>
              <a:chOff x="0" y="0"/>
              <a:chExt cx="1591733" cy="680771"/>
            </a:xfrm>
          </p:grpSpPr>
          <p:sp>
            <p:nvSpPr>
              <p:cNvPr name="Freeform 47" id="47"/>
              <p:cNvSpPr/>
              <p:nvPr/>
            </p:nvSpPr>
            <p:spPr>
              <a:xfrm flipH="false" flipV="false" rot="0">
                <a:off x="0" y="0"/>
                <a:ext cx="1591733" cy="680771"/>
              </a:xfrm>
              <a:custGeom>
                <a:avLst/>
                <a:gdLst/>
                <a:ahLst/>
                <a:cxnLst/>
                <a:rect r="r" b="b" t="t" l="l"/>
                <a:pathLst>
                  <a:path h="680771" w="1591733">
                    <a:moveTo>
                      <a:pt x="0" y="0"/>
                    </a:moveTo>
                    <a:lnTo>
                      <a:pt x="1591733" y="0"/>
                    </a:lnTo>
                    <a:lnTo>
                      <a:pt x="1591733" y="680771"/>
                    </a:lnTo>
                    <a:lnTo>
                      <a:pt x="0" y="680771"/>
                    </a:lnTo>
                    <a:close/>
                  </a:path>
                </a:pathLst>
              </a:custGeom>
              <a:solidFill>
                <a:srgbClr val="000000">
                  <a:alpha val="0"/>
                </a:srgbClr>
              </a:solidFill>
            </p:spPr>
          </p:sp>
          <p:sp>
            <p:nvSpPr>
              <p:cNvPr name="TextBox 48" id="48"/>
              <p:cNvSpPr txBox="true"/>
              <p:nvPr/>
            </p:nvSpPr>
            <p:spPr>
              <a:xfrm>
                <a:off x="0" y="-19050"/>
                <a:ext cx="1591733" cy="699821"/>
              </a:xfrm>
              <a:prstGeom prst="rect">
                <a:avLst/>
              </a:prstGeom>
            </p:spPr>
            <p:txBody>
              <a:bodyPr anchor="ctr" rtlCol="false" tIns="0" lIns="0" bIns="0" rIns="0"/>
              <a:lstStyle/>
              <a:p>
                <a:pPr algn="ctr">
                  <a:lnSpc>
                    <a:spcPts val="2190"/>
                  </a:lnSpc>
                </a:pPr>
                <a:r>
                  <a:rPr lang="en-US" b="true" sz="2000" spc="-100">
                    <a:solidFill>
                      <a:srgbClr val="141414"/>
                    </a:solidFill>
                    <a:latin typeface="Arial Bold"/>
                    <a:ea typeface="Arial Bold"/>
                    <a:cs typeface="Arial Bold"/>
                    <a:sym typeface="Arial Bold"/>
                  </a:rPr>
                  <a:t>Kafka</a:t>
                </a:r>
              </a:p>
            </p:txBody>
          </p:sp>
        </p:grpSp>
      </p:grpSp>
      <p:grpSp>
        <p:nvGrpSpPr>
          <p:cNvPr name="Group 49" id="49"/>
          <p:cNvGrpSpPr/>
          <p:nvPr/>
        </p:nvGrpSpPr>
        <p:grpSpPr>
          <a:xfrm rot="0">
            <a:off x="12389946" y="4874128"/>
            <a:ext cx="1231598" cy="1729872"/>
            <a:chOff x="0" y="0"/>
            <a:chExt cx="1642131" cy="2306496"/>
          </a:xfrm>
        </p:grpSpPr>
        <p:sp>
          <p:nvSpPr>
            <p:cNvPr name="Freeform 50" id="50"/>
            <p:cNvSpPr/>
            <p:nvPr/>
          </p:nvSpPr>
          <p:spPr>
            <a:xfrm flipH="false" flipV="false" rot="0">
              <a:off x="0" y="0"/>
              <a:ext cx="1642131" cy="1660513"/>
            </a:xfrm>
            <a:custGeom>
              <a:avLst/>
              <a:gdLst/>
              <a:ahLst/>
              <a:cxnLst/>
              <a:rect r="r" b="b" t="t" l="l"/>
              <a:pathLst>
                <a:path h="1660513" w="1642131">
                  <a:moveTo>
                    <a:pt x="0" y="0"/>
                  </a:moveTo>
                  <a:lnTo>
                    <a:pt x="1642131" y="0"/>
                  </a:lnTo>
                  <a:lnTo>
                    <a:pt x="1642131" y="1660513"/>
                  </a:lnTo>
                  <a:lnTo>
                    <a:pt x="0" y="16605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1" id="51"/>
            <p:cNvGrpSpPr/>
            <p:nvPr/>
          </p:nvGrpSpPr>
          <p:grpSpPr>
            <a:xfrm rot="0">
              <a:off x="137426" y="653365"/>
              <a:ext cx="1367279" cy="353783"/>
              <a:chOff x="0" y="0"/>
              <a:chExt cx="1367279" cy="353783"/>
            </a:xfrm>
          </p:grpSpPr>
          <p:sp>
            <p:nvSpPr>
              <p:cNvPr name="Freeform 52" id="52"/>
              <p:cNvSpPr/>
              <p:nvPr/>
            </p:nvSpPr>
            <p:spPr>
              <a:xfrm flipH="false" flipV="false" rot="0">
                <a:off x="0" y="0"/>
                <a:ext cx="1367282" cy="353822"/>
              </a:xfrm>
              <a:custGeom>
                <a:avLst/>
                <a:gdLst/>
                <a:ahLst/>
                <a:cxnLst/>
                <a:rect r="r" b="b" t="t" l="l"/>
                <a:pathLst>
                  <a:path h="353822" w="1367282">
                    <a:moveTo>
                      <a:pt x="0" y="0"/>
                    </a:moveTo>
                    <a:lnTo>
                      <a:pt x="1367282" y="0"/>
                    </a:lnTo>
                    <a:lnTo>
                      <a:pt x="1367282" y="353822"/>
                    </a:lnTo>
                    <a:lnTo>
                      <a:pt x="0" y="353822"/>
                    </a:lnTo>
                    <a:lnTo>
                      <a:pt x="0" y="0"/>
                    </a:lnTo>
                    <a:close/>
                  </a:path>
                </a:pathLst>
              </a:custGeom>
              <a:blipFill>
                <a:blip r:embed="rId16"/>
                <a:stretch>
                  <a:fillRect l="0" t="-724" r="0" b="-713"/>
                </a:stretch>
              </a:blipFill>
            </p:spPr>
          </p:sp>
        </p:grpSp>
        <p:grpSp>
          <p:nvGrpSpPr>
            <p:cNvPr name="Group 53" id="53"/>
            <p:cNvGrpSpPr/>
            <p:nvPr/>
          </p:nvGrpSpPr>
          <p:grpSpPr>
            <a:xfrm rot="0">
              <a:off x="25199" y="1625725"/>
              <a:ext cx="1591733" cy="680771"/>
              <a:chOff x="0" y="0"/>
              <a:chExt cx="1591733" cy="680771"/>
            </a:xfrm>
          </p:grpSpPr>
          <p:sp>
            <p:nvSpPr>
              <p:cNvPr name="Freeform 54" id="54"/>
              <p:cNvSpPr/>
              <p:nvPr/>
            </p:nvSpPr>
            <p:spPr>
              <a:xfrm flipH="false" flipV="false" rot="0">
                <a:off x="0" y="0"/>
                <a:ext cx="1591733" cy="680771"/>
              </a:xfrm>
              <a:custGeom>
                <a:avLst/>
                <a:gdLst/>
                <a:ahLst/>
                <a:cxnLst/>
                <a:rect r="r" b="b" t="t" l="l"/>
                <a:pathLst>
                  <a:path h="680771" w="1591733">
                    <a:moveTo>
                      <a:pt x="0" y="0"/>
                    </a:moveTo>
                    <a:lnTo>
                      <a:pt x="1591733" y="0"/>
                    </a:lnTo>
                    <a:lnTo>
                      <a:pt x="1591733" y="680771"/>
                    </a:lnTo>
                    <a:lnTo>
                      <a:pt x="0" y="680771"/>
                    </a:lnTo>
                    <a:close/>
                  </a:path>
                </a:pathLst>
              </a:custGeom>
              <a:solidFill>
                <a:srgbClr val="000000">
                  <a:alpha val="0"/>
                </a:srgbClr>
              </a:solidFill>
            </p:spPr>
          </p:sp>
          <p:sp>
            <p:nvSpPr>
              <p:cNvPr name="TextBox 55" id="55"/>
              <p:cNvSpPr txBox="true"/>
              <p:nvPr/>
            </p:nvSpPr>
            <p:spPr>
              <a:xfrm>
                <a:off x="0" y="-19050"/>
                <a:ext cx="1591733" cy="699821"/>
              </a:xfrm>
              <a:prstGeom prst="rect">
                <a:avLst/>
              </a:prstGeom>
            </p:spPr>
            <p:txBody>
              <a:bodyPr anchor="ctr" rtlCol="false" tIns="0" lIns="0" bIns="0" rIns="0"/>
              <a:lstStyle/>
              <a:p>
                <a:pPr algn="ctr">
                  <a:lnSpc>
                    <a:spcPts val="2190"/>
                  </a:lnSpc>
                </a:pPr>
                <a:r>
                  <a:rPr lang="en-US" b="true" sz="2000" spc="-100">
                    <a:solidFill>
                      <a:srgbClr val="141414"/>
                    </a:solidFill>
                    <a:latin typeface="Arial Bold"/>
                    <a:ea typeface="Arial Bold"/>
                    <a:cs typeface="Arial Bold"/>
                    <a:sym typeface="Arial Bold"/>
                  </a:rPr>
                  <a:t>Superset</a:t>
                </a:r>
              </a:p>
            </p:txBody>
          </p:sp>
        </p:grpSp>
      </p:grpSp>
      <p:grpSp>
        <p:nvGrpSpPr>
          <p:cNvPr name="Group 56" id="56"/>
          <p:cNvGrpSpPr/>
          <p:nvPr/>
        </p:nvGrpSpPr>
        <p:grpSpPr>
          <a:xfrm rot="0">
            <a:off x="12389946" y="6743308"/>
            <a:ext cx="1231598" cy="1664101"/>
            <a:chOff x="0" y="0"/>
            <a:chExt cx="1642131" cy="2218802"/>
          </a:xfrm>
        </p:grpSpPr>
        <p:sp>
          <p:nvSpPr>
            <p:cNvPr name="Freeform 57" id="57"/>
            <p:cNvSpPr/>
            <p:nvPr/>
          </p:nvSpPr>
          <p:spPr>
            <a:xfrm flipH="false" flipV="false" rot="0">
              <a:off x="0" y="0"/>
              <a:ext cx="1642131" cy="1660513"/>
            </a:xfrm>
            <a:custGeom>
              <a:avLst/>
              <a:gdLst/>
              <a:ahLst/>
              <a:cxnLst/>
              <a:rect r="r" b="b" t="t" l="l"/>
              <a:pathLst>
                <a:path h="1660513" w="1642131">
                  <a:moveTo>
                    <a:pt x="0" y="0"/>
                  </a:moveTo>
                  <a:lnTo>
                    <a:pt x="1642131" y="0"/>
                  </a:lnTo>
                  <a:lnTo>
                    <a:pt x="1642131" y="1660513"/>
                  </a:lnTo>
                  <a:lnTo>
                    <a:pt x="0" y="16605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8" id="58"/>
            <p:cNvGrpSpPr/>
            <p:nvPr/>
          </p:nvGrpSpPr>
          <p:grpSpPr>
            <a:xfrm rot="0">
              <a:off x="260894" y="564942"/>
              <a:ext cx="1120342" cy="432732"/>
              <a:chOff x="0" y="0"/>
              <a:chExt cx="1120342" cy="432732"/>
            </a:xfrm>
          </p:grpSpPr>
          <p:sp>
            <p:nvSpPr>
              <p:cNvPr name="Freeform 59" id="59"/>
              <p:cNvSpPr/>
              <p:nvPr/>
            </p:nvSpPr>
            <p:spPr>
              <a:xfrm flipH="false" flipV="false" rot="0">
                <a:off x="0" y="0"/>
                <a:ext cx="1120394" cy="432689"/>
              </a:xfrm>
              <a:custGeom>
                <a:avLst/>
                <a:gdLst/>
                <a:ahLst/>
                <a:cxnLst/>
                <a:rect r="r" b="b" t="t" l="l"/>
                <a:pathLst>
                  <a:path h="432689" w="1120394">
                    <a:moveTo>
                      <a:pt x="0" y="0"/>
                    </a:moveTo>
                    <a:lnTo>
                      <a:pt x="1120394" y="0"/>
                    </a:lnTo>
                    <a:lnTo>
                      <a:pt x="1120394" y="432689"/>
                    </a:lnTo>
                    <a:lnTo>
                      <a:pt x="0" y="432689"/>
                    </a:lnTo>
                    <a:lnTo>
                      <a:pt x="0" y="0"/>
                    </a:lnTo>
                    <a:close/>
                  </a:path>
                </a:pathLst>
              </a:custGeom>
              <a:blipFill>
                <a:blip r:embed="rId17"/>
                <a:stretch>
                  <a:fillRect l="-74" t="0" r="-69" b="-9"/>
                </a:stretch>
              </a:blipFill>
            </p:spPr>
          </p:sp>
        </p:grpSp>
        <p:grpSp>
          <p:nvGrpSpPr>
            <p:cNvPr name="Group 60" id="60"/>
            <p:cNvGrpSpPr/>
            <p:nvPr/>
          </p:nvGrpSpPr>
          <p:grpSpPr>
            <a:xfrm rot="0">
              <a:off x="25199" y="1538030"/>
              <a:ext cx="1591733" cy="680771"/>
              <a:chOff x="0" y="0"/>
              <a:chExt cx="1591733" cy="680771"/>
            </a:xfrm>
          </p:grpSpPr>
          <p:sp>
            <p:nvSpPr>
              <p:cNvPr name="Freeform 61" id="61"/>
              <p:cNvSpPr/>
              <p:nvPr/>
            </p:nvSpPr>
            <p:spPr>
              <a:xfrm flipH="false" flipV="false" rot="0">
                <a:off x="0" y="0"/>
                <a:ext cx="1591733" cy="680771"/>
              </a:xfrm>
              <a:custGeom>
                <a:avLst/>
                <a:gdLst/>
                <a:ahLst/>
                <a:cxnLst/>
                <a:rect r="r" b="b" t="t" l="l"/>
                <a:pathLst>
                  <a:path h="680771" w="1591733">
                    <a:moveTo>
                      <a:pt x="0" y="0"/>
                    </a:moveTo>
                    <a:lnTo>
                      <a:pt x="1591733" y="0"/>
                    </a:lnTo>
                    <a:lnTo>
                      <a:pt x="1591733" y="680771"/>
                    </a:lnTo>
                    <a:lnTo>
                      <a:pt x="0" y="680771"/>
                    </a:lnTo>
                    <a:close/>
                  </a:path>
                </a:pathLst>
              </a:custGeom>
              <a:solidFill>
                <a:srgbClr val="000000">
                  <a:alpha val="0"/>
                </a:srgbClr>
              </a:solidFill>
            </p:spPr>
          </p:sp>
          <p:sp>
            <p:nvSpPr>
              <p:cNvPr name="TextBox 62" id="62"/>
              <p:cNvSpPr txBox="true"/>
              <p:nvPr/>
            </p:nvSpPr>
            <p:spPr>
              <a:xfrm>
                <a:off x="0" y="-19050"/>
                <a:ext cx="1591733" cy="699821"/>
              </a:xfrm>
              <a:prstGeom prst="rect">
                <a:avLst/>
              </a:prstGeom>
            </p:spPr>
            <p:txBody>
              <a:bodyPr anchor="ctr" rtlCol="false" tIns="0" lIns="0" bIns="0" rIns="0"/>
              <a:lstStyle/>
              <a:p>
                <a:pPr algn="ctr">
                  <a:lnSpc>
                    <a:spcPts val="2190"/>
                  </a:lnSpc>
                </a:pPr>
                <a:r>
                  <a:rPr lang="en-US" b="true" sz="2000" spc="-100">
                    <a:solidFill>
                      <a:srgbClr val="141414"/>
                    </a:solidFill>
                    <a:latin typeface="Arial Bold"/>
                    <a:ea typeface="Arial Bold"/>
                    <a:cs typeface="Arial Bold"/>
                    <a:sym typeface="Arial Bold"/>
                  </a:rPr>
                  <a:t>Airflow</a:t>
                </a:r>
              </a:p>
            </p:txBody>
          </p:sp>
        </p:grpSp>
      </p:grpSp>
      <p:grpSp>
        <p:nvGrpSpPr>
          <p:cNvPr name="Group 63" id="63"/>
          <p:cNvGrpSpPr/>
          <p:nvPr/>
        </p:nvGrpSpPr>
        <p:grpSpPr>
          <a:xfrm rot="0">
            <a:off x="9393088" y="3794160"/>
            <a:ext cx="1930400" cy="1611061"/>
            <a:chOff x="0" y="0"/>
            <a:chExt cx="2573867" cy="2148082"/>
          </a:xfrm>
        </p:grpSpPr>
        <p:sp>
          <p:nvSpPr>
            <p:cNvPr name="Freeform 64" id="64"/>
            <p:cNvSpPr/>
            <p:nvPr/>
          </p:nvSpPr>
          <p:spPr>
            <a:xfrm flipH="false" flipV="false" rot="0">
              <a:off x="465868" y="0"/>
              <a:ext cx="1642131" cy="1660513"/>
            </a:xfrm>
            <a:custGeom>
              <a:avLst/>
              <a:gdLst/>
              <a:ahLst/>
              <a:cxnLst/>
              <a:rect r="r" b="b" t="t" l="l"/>
              <a:pathLst>
                <a:path h="1660513" w="1642131">
                  <a:moveTo>
                    <a:pt x="0" y="0"/>
                  </a:moveTo>
                  <a:lnTo>
                    <a:pt x="1642131" y="0"/>
                  </a:lnTo>
                  <a:lnTo>
                    <a:pt x="1642131" y="1660513"/>
                  </a:lnTo>
                  <a:lnTo>
                    <a:pt x="0" y="16605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5" id="65"/>
            <p:cNvGrpSpPr/>
            <p:nvPr/>
          </p:nvGrpSpPr>
          <p:grpSpPr>
            <a:xfrm rot="0">
              <a:off x="708461" y="426734"/>
              <a:ext cx="1156944" cy="867687"/>
              <a:chOff x="0" y="0"/>
              <a:chExt cx="1156944" cy="867687"/>
            </a:xfrm>
          </p:grpSpPr>
          <p:sp>
            <p:nvSpPr>
              <p:cNvPr name="Freeform 66" id="66"/>
              <p:cNvSpPr/>
              <p:nvPr/>
            </p:nvSpPr>
            <p:spPr>
              <a:xfrm flipH="false" flipV="false" rot="0">
                <a:off x="0" y="0"/>
                <a:ext cx="1156970" cy="867664"/>
              </a:xfrm>
              <a:custGeom>
                <a:avLst/>
                <a:gdLst/>
                <a:ahLst/>
                <a:cxnLst/>
                <a:rect r="r" b="b" t="t" l="l"/>
                <a:pathLst>
                  <a:path h="867664" w="1156970">
                    <a:moveTo>
                      <a:pt x="0" y="0"/>
                    </a:moveTo>
                    <a:lnTo>
                      <a:pt x="1156970" y="0"/>
                    </a:lnTo>
                    <a:lnTo>
                      <a:pt x="1156970" y="867664"/>
                    </a:lnTo>
                    <a:lnTo>
                      <a:pt x="0" y="867664"/>
                    </a:lnTo>
                    <a:lnTo>
                      <a:pt x="0" y="0"/>
                    </a:lnTo>
                    <a:close/>
                  </a:path>
                </a:pathLst>
              </a:custGeom>
              <a:blipFill>
                <a:blip r:embed="rId18"/>
                <a:stretch>
                  <a:fillRect l="-16500" t="0" r="-16498" b="-2"/>
                </a:stretch>
              </a:blipFill>
            </p:spPr>
          </p:sp>
        </p:grpSp>
        <p:grpSp>
          <p:nvGrpSpPr>
            <p:cNvPr name="Group 67" id="67"/>
            <p:cNvGrpSpPr/>
            <p:nvPr/>
          </p:nvGrpSpPr>
          <p:grpSpPr>
            <a:xfrm rot="0">
              <a:off x="0" y="1637321"/>
              <a:ext cx="2573867" cy="510761"/>
              <a:chOff x="0" y="0"/>
              <a:chExt cx="2573867" cy="510761"/>
            </a:xfrm>
          </p:grpSpPr>
          <p:sp>
            <p:nvSpPr>
              <p:cNvPr name="Freeform 68" id="68"/>
              <p:cNvSpPr/>
              <p:nvPr/>
            </p:nvSpPr>
            <p:spPr>
              <a:xfrm flipH="false" flipV="false" rot="0">
                <a:off x="0" y="0"/>
                <a:ext cx="2573867" cy="510761"/>
              </a:xfrm>
              <a:custGeom>
                <a:avLst/>
                <a:gdLst/>
                <a:ahLst/>
                <a:cxnLst/>
                <a:rect r="r" b="b" t="t" l="l"/>
                <a:pathLst>
                  <a:path h="510761" w="2573867">
                    <a:moveTo>
                      <a:pt x="0" y="0"/>
                    </a:moveTo>
                    <a:lnTo>
                      <a:pt x="2573867" y="0"/>
                    </a:lnTo>
                    <a:lnTo>
                      <a:pt x="2573867" y="510761"/>
                    </a:lnTo>
                    <a:lnTo>
                      <a:pt x="0" y="510761"/>
                    </a:lnTo>
                    <a:close/>
                  </a:path>
                </a:pathLst>
              </a:custGeom>
              <a:solidFill>
                <a:srgbClr val="000000">
                  <a:alpha val="0"/>
                </a:srgbClr>
              </a:solidFill>
            </p:spPr>
          </p:sp>
          <p:sp>
            <p:nvSpPr>
              <p:cNvPr name="TextBox 69" id="69"/>
              <p:cNvSpPr txBox="true"/>
              <p:nvPr/>
            </p:nvSpPr>
            <p:spPr>
              <a:xfrm>
                <a:off x="0" y="-19050"/>
                <a:ext cx="2573867" cy="529811"/>
              </a:xfrm>
              <a:prstGeom prst="rect">
                <a:avLst/>
              </a:prstGeom>
            </p:spPr>
            <p:txBody>
              <a:bodyPr anchor="ctr" rtlCol="false" tIns="0" lIns="0" bIns="0" rIns="0"/>
              <a:lstStyle/>
              <a:p>
                <a:pPr algn="ctr">
                  <a:lnSpc>
                    <a:spcPts val="2190"/>
                  </a:lnSpc>
                </a:pPr>
                <a:r>
                  <a:rPr lang="en-US" b="true" sz="2000" spc="-100">
                    <a:solidFill>
                      <a:srgbClr val="141414"/>
                    </a:solidFill>
                    <a:latin typeface="Arial Bold"/>
                    <a:ea typeface="Arial Bold"/>
                    <a:cs typeface="Arial Bold"/>
                    <a:sym typeface="Arial Bold"/>
                  </a:rPr>
                  <a:t>Docker</a:t>
                </a:r>
              </a:p>
            </p:txBody>
          </p:sp>
        </p:grpSp>
      </p:grpSp>
      <p:grpSp>
        <p:nvGrpSpPr>
          <p:cNvPr name="Group 70" id="70"/>
          <p:cNvGrpSpPr/>
          <p:nvPr/>
        </p:nvGrpSpPr>
        <p:grpSpPr>
          <a:xfrm rot="0">
            <a:off x="1930768" y="3106029"/>
            <a:ext cx="5985050" cy="594902"/>
            <a:chOff x="0" y="0"/>
            <a:chExt cx="7980067" cy="793203"/>
          </a:xfrm>
        </p:grpSpPr>
        <p:sp>
          <p:nvSpPr>
            <p:cNvPr name="Freeform 71" id="71"/>
            <p:cNvSpPr/>
            <p:nvPr/>
          </p:nvSpPr>
          <p:spPr>
            <a:xfrm flipH="false" flipV="false" rot="0">
              <a:off x="0" y="0"/>
              <a:ext cx="7980045" cy="793242"/>
            </a:xfrm>
            <a:custGeom>
              <a:avLst/>
              <a:gdLst/>
              <a:ahLst/>
              <a:cxnLst/>
              <a:rect r="r" b="b" t="t" l="l"/>
              <a:pathLst>
                <a:path h="793242" w="7980045">
                  <a:moveTo>
                    <a:pt x="0" y="0"/>
                  </a:moveTo>
                  <a:lnTo>
                    <a:pt x="7980045" y="0"/>
                  </a:lnTo>
                  <a:lnTo>
                    <a:pt x="7980045" y="793242"/>
                  </a:lnTo>
                  <a:lnTo>
                    <a:pt x="0" y="793242"/>
                  </a:lnTo>
                  <a:close/>
                </a:path>
              </a:pathLst>
            </a:custGeom>
            <a:solidFill>
              <a:srgbClr val="5E76ED"/>
            </a:solidFill>
          </p:spPr>
        </p:sp>
      </p:grpSp>
      <p:grpSp>
        <p:nvGrpSpPr>
          <p:cNvPr name="Group 72" id="72"/>
          <p:cNvGrpSpPr/>
          <p:nvPr/>
        </p:nvGrpSpPr>
        <p:grpSpPr>
          <a:xfrm rot="0">
            <a:off x="1930768" y="2997534"/>
            <a:ext cx="5985050" cy="811893"/>
            <a:chOff x="0" y="0"/>
            <a:chExt cx="7980067" cy="1082525"/>
          </a:xfrm>
        </p:grpSpPr>
        <p:sp>
          <p:nvSpPr>
            <p:cNvPr name="Freeform 73" id="73"/>
            <p:cNvSpPr/>
            <p:nvPr/>
          </p:nvSpPr>
          <p:spPr>
            <a:xfrm flipH="false" flipV="false" rot="0">
              <a:off x="0" y="0"/>
              <a:ext cx="7980066" cy="1082525"/>
            </a:xfrm>
            <a:custGeom>
              <a:avLst/>
              <a:gdLst/>
              <a:ahLst/>
              <a:cxnLst/>
              <a:rect r="r" b="b" t="t" l="l"/>
              <a:pathLst>
                <a:path h="1082525" w="7980066">
                  <a:moveTo>
                    <a:pt x="0" y="0"/>
                  </a:moveTo>
                  <a:lnTo>
                    <a:pt x="7980066" y="0"/>
                  </a:lnTo>
                  <a:lnTo>
                    <a:pt x="7980066" y="1082525"/>
                  </a:lnTo>
                  <a:lnTo>
                    <a:pt x="0" y="1082525"/>
                  </a:lnTo>
                  <a:close/>
                </a:path>
              </a:pathLst>
            </a:custGeom>
            <a:solidFill>
              <a:srgbClr val="000000">
                <a:alpha val="0"/>
              </a:srgbClr>
            </a:solidFill>
          </p:spPr>
        </p:sp>
        <p:sp>
          <p:nvSpPr>
            <p:cNvPr name="TextBox 74" id="74"/>
            <p:cNvSpPr txBox="true"/>
            <p:nvPr/>
          </p:nvSpPr>
          <p:spPr>
            <a:xfrm>
              <a:off x="0" y="-57150"/>
              <a:ext cx="7980067" cy="1139675"/>
            </a:xfrm>
            <a:prstGeom prst="rect">
              <a:avLst/>
            </a:prstGeom>
          </p:spPr>
          <p:txBody>
            <a:bodyPr anchor="ctr" rtlCol="false" tIns="0" lIns="0" bIns="0" rIns="0"/>
            <a:lstStyle/>
            <a:p>
              <a:pPr algn="ctr">
                <a:lnSpc>
                  <a:spcPts val="3238"/>
                </a:lnSpc>
              </a:pPr>
              <a:r>
                <a:rPr lang="en-US" sz="2699" b="true">
                  <a:solidFill>
                    <a:srgbClr val="FFFFFF"/>
                  </a:solidFill>
                  <a:latin typeface="Arial Bold"/>
                  <a:ea typeface="Arial Bold"/>
                  <a:cs typeface="Arial Bold"/>
                  <a:sym typeface="Arial Bold"/>
                </a:rPr>
                <a:t>Language</a:t>
              </a:r>
            </a:p>
          </p:txBody>
        </p:sp>
      </p:grpSp>
      <p:grpSp>
        <p:nvGrpSpPr>
          <p:cNvPr name="Group 75" id="75"/>
          <p:cNvGrpSpPr/>
          <p:nvPr/>
        </p:nvGrpSpPr>
        <p:grpSpPr>
          <a:xfrm rot="0">
            <a:off x="9516018" y="3113533"/>
            <a:ext cx="6437993" cy="594902"/>
            <a:chOff x="0" y="0"/>
            <a:chExt cx="8583991" cy="793203"/>
          </a:xfrm>
        </p:grpSpPr>
        <p:sp>
          <p:nvSpPr>
            <p:cNvPr name="Freeform 76" id="76"/>
            <p:cNvSpPr/>
            <p:nvPr/>
          </p:nvSpPr>
          <p:spPr>
            <a:xfrm flipH="false" flipV="false" rot="0">
              <a:off x="0" y="0"/>
              <a:ext cx="8583967" cy="793242"/>
            </a:xfrm>
            <a:custGeom>
              <a:avLst/>
              <a:gdLst/>
              <a:ahLst/>
              <a:cxnLst/>
              <a:rect r="r" b="b" t="t" l="l"/>
              <a:pathLst>
                <a:path h="793242" w="8583967">
                  <a:moveTo>
                    <a:pt x="0" y="0"/>
                  </a:moveTo>
                  <a:lnTo>
                    <a:pt x="8583967" y="0"/>
                  </a:lnTo>
                  <a:lnTo>
                    <a:pt x="8583967" y="793242"/>
                  </a:lnTo>
                  <a:lnTo>
                    <a:pt x="0" y="793242"/>
                  </a:lnTo>
                  <a:close/>
                </a:path>
              </a:pathLst>
            </a:custGeom>
            <a:solidFill>
              <a:srgbClr val="5E76ED"/>
            </a:solidFill>
          </p:spPr>
        </p:sp>
      </p:grpSp>
      <p:grpSp>
        <p:nvGrpSpPr>
          <p:cNvPr name="Group 77" id="77"/>
          <p:cNvGrpSpPr/>
          <p:nvPr/>
        </p:nvGrpSpPr>
        <p:grpSpPr>
          <a:xfrm rot="0">
            <a:off x="9742489" y="3041831"/>
            <a:ext cx="5985050" cy="811893"/>
            <a:chOff x="0" y="0"/>
            <a:chExt cx="7980067" cy="1082525"/>
          </a:xfrm>
        </p:grpSpPr>
        <p:sp>
          <p:nvSpPr>
            <p:cNvPr name="Freeform 78" id="78"/>
            <p:cNvSpPr/>
            <p:nvPr/>
          </p:nvSpPr>
          <p:spPr>
            <a:xfrm flipH="false" flipV="false" rot="0">
              <a:off x="0" y="0"/>
              <a:ext cx="7980066" cy="1082525"/>
            </a:xfrm>
            <a:custGeom>
              <a:avLst/>
              <a:gdLst/>
              <a:ahLst/>
              <a:cxnLst/>
              <a:rect r="r" b="b" t="t" l="l"/>
              <a:pathLst>
                <a:path h="1082525" w="7980066">
                  <a:moveTo>
                    <a:pt x="0" y="0"/>
                  </a:moveTo>
                  <a:lnTo>
                    <a:pt x="7980066" y="0"/>
                  </a:lnTo>
                  <a:lnTo>
                    <a:pt x="7980066" y="1082525"/>
                  </a:lnTo>
                  <a:lnTo>
                    <a:pt x="0" y="1082525"/>
                  </a:lnTo>
                  <a:close/>
                </a:path>
              </a:pathLst>
            </a:custGeom>
            <a:solidFill>
              <a:srgbClr val="000000">
                <a:alpha val="0"/>
              </a:srgbClr>
            </a:solidFill>
          </p:spPr>
        </p:sp>
        <p:sp>
          <p:nvSpPr>
            <p:cNvPr name="TextBox 79" id="79"/>
            <p:cNvSpPr txBox="true"/>
            <p:nvPr/>
          </p:nvSpPr>
          <p:spPr>
            <a:xfrm>
              <a:off x="0" y="-57150"/>
              <a:ext cx="7980067" cy="1139675"/>
            </a:xfrm>
            <a:prstGeom prst="rect">
              <a:avLst/>
            </a:prstGeom>
          </p:spPr>
          <p:txBody>
            <a:bodyPr anchor="ctr" rtlCol="false" tIns="0" lIns="0" bIns="0" rIns="0"/>
            <a:lstStyle/>
            <a:p>
              <a:pPr algn="ctr">
                <a:lnSpc>
                  <a:spcPts val="3238"/>
                </a:lnSpc>
              </a:pPr>
              <a:r>
                <a:rPr lang="en-US" sz="2699" b="true">
                  <a:solidFill>
                    <a:srgbClr val="FFFFFF"/>
                  </a:solidFill>
                  <a:latin typeface="Arial Bold"/>
                  <a:ea typeface="Arial Bold"/>
                  <a:cs typeface="Arial Bold"/>
                  <a:sym typeface="Arial Bold"/>
                </a:rPr>
                <a:t>Framework</a:t>
              </a:r>
            </a:p>
          </p:txBody>
        </p:sp>
      </p:grpSp>
      <p:grpSp>
        <p:nvGrpSpPr>
          <p:cNvPr name="Group 80" id="80"/>
          <p:cNvGrpSpPr/>
          <p:nvPr/>
        </p:nvGrpSpPr>
        <p:grpSpPr>
          <a:xfrm rot="0">
            <a:off x="1028700" y="978979"/>
            <a:ext cx="3557205" cy="395196"/>
            <a:chOff x="0" y="0"/>
            <a:chExt cx="4742940" cy="526928"/>
          </a:xfrm>
        </p:grpSpPr>
        <p:sp>
          <p:nvSpPr>
            <p:cNvPr name="Freeform 81" id="81"/>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82" id="82"/>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서론</a:t>
              </a:r>
            </a:p>
          </p:txBody>
        </p:sp>
      </p:grpSp>
      <p:grpSp>
        <p:nvGrpSpPr>
          <p:cNvPr name="Group 83" id="83"/>
          <p:cNvGrpSpPr/>
          <p:nvPr/>
        </p:nvGrpSpPr>
        <p:grpSpPr>
          <a:xfrm rot="0">
            <a:off x="1028700" y="1374175"/>
            <a:ext cx="7789185" cy="955113"/>
            <a:chOff x="0" y="0"/>
            <a:chExt cx="10385580" cy="1273484"/>
          </a:xfrm>
        </p:grpSpPr>
        <p:sp>
          <p:nvSpPr>
            <p:cNvPr name="Freeform 84" id="84"/>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85" id="85"/>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사용 기술 소개</a:t>
              </a:r>
            </a:p>
          </p:txBody>
        </p:sp>
      </p:grpSp>
      <p:grpSp>
        <p:nvGrpSpPr>
          <p:cNvPr name="Group 86" id="86"/>
          <p:cNvGrpSpPr/>
          <p:nvPr/>
        </p:nvGrpSpPr>
        <p:grpSpPr>
          <a:xfrm rot="0">
            <a:off x="329171" y="209742"/>
            <a:ext cx="18054079" cy="115550"/>
            <a:chOff x="0" y="0"/>
            <a:chExt cx="4754984" cy="30433"/>
          </a:xfrm>
        </p:grpSpPr>
        <p:sp>
          <p:nvSpPr>
            <p:cNvPr name="Freeform 87" id="87"/>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88" id="88"/>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00" y="508000"/>
            <a:ext cx="17259300" cy="9271000"/>
            <a:chOff x="0" y="0"/>
            <a:chExt cx="23012400" cy="12361333"/>
          </a:xfrm>
        </p:grpSpPr>
        <p:sp>
          <p:nvSpPr>
            <p:cNvPr name="Freeform 3" id="3"/>
            <p:cNvSpPr/>
            <p:nvPr/>
          </p:nvSpPr>
          <p:spPr>
            <a:xfrm flipH="false" flipV="false" rot="0">
              <a:off x="0" y="0"/>
              <a:ext cx="23012400" cy="12361291"/>
            </a:xfrm>
            <a:custGeom>
              <a:avLst/>
              <a:gdLst/>
              <a:ahLst/>
              <a:cxnLst/>
              <a:rect r="r" b="b" t="t" l="l"/>
              <a:pathLst>
                <a:path h="12361291" w="23012400">
                  <a:moveTo>
                    <a:pt x="0" y="0"/>
                  </a:moveTo>
                  <a:lnTo>
                    <a:pt x="23012400" y="0"/>
                  </a:lnTo>
                  <a:lnTo>
                    <a:pt x="23012400" y="12361291"/>
                  </a:lnTo>
                  <a:lnTo>
                    <a:pt x="0" y="12361291"/>
                  </a:lnTo>
                  <a:lnTo>
                    <a:pt x="0" y="0"/>
                  </a:lnTo>
                  <a:close/>
                </a:path>
              </a:pathLst>
            </a:custGeom>
            <a:solidFill>
              <a:srgbClr val="FFFFFF"/>
            </a:solidFill>
            <a:ln w="12700">
              <a:solidFill>
                <a:srgbClr val="000000"/>
              </a:solidFill>
            </a:ln>
          </p:spPr>
        </p:sp>
      </p:grpSp>
      <p:grpSp>
        <p:nvGrpSpPr>
          <p:cNvPr name="Group 4" id="4"/>
          <p:cNvGrpSpPr/>
          <p:nvPr/>
        </p:nvGrpSpPr>
        <p:grpSpPr>
          <a:xfrm rot="0">
            <a:off x="787400" y="2942049"/>
            <a:ext cx="16700500" cy="6752006"/>
            <a:chOff x="0" y="0"/>
            <a:chExt cx="22267333" cy="9002675"/>
          </a:xfrm>
        </p:grpSpPr>
        <p:sp>
          <p:nvSpPr>
            <p:cNvPr name="Freeform 5" id="5"/>
            <p:cNvSpPr/>
            <p:nvPr/>
          </p:nvSpPr>
          <p:spPr>
            <a:xfrm flipH="false" flipV="false" rot="0">
              <a:off x="0" y="0"/>
              <a:ext cx="22267290" cy="9002675"/>
            </a:xfrm>
            <a:custGeom>
              <a:avLst/>
              <a:gdLst/>
              <a:ahLst/>
              <a:cxnLst/>
              <a:rect r="r" b="b" t="t" l="l"/>
              <a:pathLst>
                <a:path h="9002675" w="22267290">
                  <a:moveTo>
                    <a:pt x="635000" y="0"/>
                  </a:moveTo>
                  <a:lnTo>
                    <a:pt x="21632290" y="0"/>
                  </a:lnTo>
                  <a:cubicBezTo>
                    <a:pt x="21982992" y="0"/>
                    <a:pt x="22267290" y="284299"/>
                    <a:pt x="22267290" y="635000"/>
                  </a:cubicBezTo>
                  <a:lnTo>
                    <a:pt x="22267290" y="8367675"/>
                  </a:lnTo>
                  <a:cubicBezTo>
                    <a:pt x="22267290" y="8536087"/>
                    <a:pt x="22200389" y="8697602"/>
                    <a:pt x="22081303" y="8816687"/>
                  </a:cubicBezTo>
                  <a:cubicBezTo>
                    <a:pt x="21962218" y="8935773"/>
                    <a:pt x="21800703" y="9002675"/>
                    <a:pt x="21632290" y="9002675"/>
                  </a:cubicBezTo>
                  <a:lnTo>
                    <a:pt x="635000" y="9002675"/>
                  </a:lnTo>
                  <a:cubicBezTo>
                    <a:pt x="284299" y="9002675"/>
                    <a:pt x="0" y="8718376"/>
                    <a:pt x="0" y="8367675"/>
                  </a:cubicBezTo>
                  <a:lnTo>
                    <a:pt x="0" y="635000"/>
                  </a:lnTo>
                  <a:cubicBezTo>
                    <a:pt x="0" y="284299"/>
                    <a:pt x="284299" y="0"/>
                    <a:pt x="635000" y="0"/>
                  </a:cubicBezTo>
                  <a:close/>
                </a:path>
              </a:pathLst>
            </a:custGeom>
            <a:blipFill>
              <a:blip r:embed="rId3"/>
              <a:stretch>
                <a:fillRect l="0" t="-14585" r="0" b="-14585"/>
              </a:stretch>
            </a:blipFill>
          </p:spPr>
        </p:sp>
      </p:grpSp>
      <p:grpSp>
        <p:nvGrpSpPr>
          <p:cNvPr name="Group 6" id="6"/>
          <p:cNvGrpSpPr/>
          <p:nvPr/>
        </p:nvGrpSpPr>
        <p:grpSpPr>
          <a:xfrm rot="0">
            <a:off x="2016383" y="3516222"/>
            <a:ext cx="800909" cy="866158"/>
            <a:chOff x="0" y="0"/>
            <a:chExt cx="1067879" cy="1154877"/>
          </a:xfrm>
        </p:grpSpPr>
        <p:sp>
          <p:nvSpPr>
            <p:cNvPr name="Freeform 7" id="7"/>
            <p:cNvSpPr/>
            <p:nvPr/>
          </p:nvSpPr>
          <p:spPr>
            <a:xfrm flipH="false" flipV="false" rot="0">
              <a:off x="0" y="0"/>
              <a:ext cx="1067816" cy="1154938"/>
            </a:xfrm>
            <a:custGeom>
              <a:avLst/>
              <a:gdLst/>
              <a:ahLst/>
              <a:cxnLst/>
              <a:rect r="r" b="b" t="t" l="l"/>
              <a:pathLst>
                <a:path h="1154938" w="1067816">
                  <a:moveTo>
                    <a:pt x="0" y="0"/>
                  </a:moveTo>
                  <a:lnTo>
                    <a:pt x="1067816" y="0"/>
                  </a:lnTo>
                  <a:lnTo>
                    <a:pt x="1067816" y="1154938"/>
                  </a:lnTo>
                  <a:lnTo>
                    <a:pt x="0" y="1154938"/>
                  </a:lnTo>
                  <a:lnTo>
                    <a:pt x="0" y="0"/>
                  </a:lnTo>
                  <a:close/>
                </a:path>
              </a:pathLst>
            </a:custGeom>
            <a:blipFill>
              <a:blip r:embed="rId4"/>
              <a:stretch>
                <a:fillRect l="-4073" t="0" r="-4079" b="5"/>
              </a:stretch>
            </a:blipFill>
          </p:spPr>
        </p:sp>
      </p:grpSp>
      <p:grpSp>
        <p:nvGrpSpPr>
          <p:cNvPr name="Group 8" id="8"/>
          <p:cNvGrpSpPr/>
          <p:nvPr/>
        </p:nvGrpSpPr>
        <p:grpSpPr>
          <a:xfrm rot="0">
            <a:off x="1997980" y="5681582"/>
            <a:ext cx="837716" cy="863981"/>
            <a:chOff x="0" y="0"/>
            <a:chExt cx="1116955" cy="1151975"/>
          </a:xfrm>
        </p:grpSpPr>
        <p:sp>
          <p:nvSpPr>
            <p:cNvPr name="Freeform 9" id="9"/>
            <p:cNvSpPr/>
            <p:nvPr/>
          </p:nvSpPr>
          <p:spPr>
            <a:xfrm flipH="false" flipV="false" rot="0">
              <a:off x="0" y="0"/>
              <a:ext cx="1116965" cy="1152017"/>
            </a:xfrm>
            <a:custGeom>
              <a:avLst/>
              <a:gdLst/>
              <a:ahLst/>
              <a:cxnLst/>
              <a:rect r="r" b="b" t="t" l="l"/>
              <a:pathLst>
                <a:path h="1152017" w="1116965">
                  <a:moveTo>
                    <a:pt x="0" y="0"/>
                  </a:moveTo>
                  <a:lnTo>
                    <a:pt x="1116965" y="0"/>
                  </a:lnTo>
                  <a:lnTo>
                    <a:pt x="1116965" y="1152017"/>
                  </a:lnTo>
                  <a:lnTo>
                    <a:pt x="0" y="1152017"/>
                  </a:lnTo>
                  <a:lnTo>
                    <a:pt x="0" y="0"/>
                  </a:lnTo>
                  <a:close/>
                </a:path>
              </a:pathLst>
            </a:custGeom>
            <a:blipFill>
              <a:blip r:embed="rId5"/>
              <a:stretch>
                <a:fillRect l="-1567" t="0" r="-1566" b="3"/>
              </a:stretch>
            </a:blipFill>
          </p:spPr>
        </p:sp>
      </p:grpSp>
      <p:grpSp>
        <p:nvGrpSpPr>
          <p:cNvPr name="Group 10" id="10"/>
          <p:cNvGrpSpPr/>
          <p:nvPr/>
        </p:nvGrpSpPr>
        <p:grpSpPr>
          <a:xfrm rot="0">
            <a:off x="15280271" y="5557144"/>
            <a:ext cx="1040075" cy="966788"/>
            <a:chOff x="0" y="0"/>
            <a:chExt cx="1386767" cy="1289051"/>
          </a:xfrm>
        </p:grpSpPr>
        <p:sp>
          <p:nvSpPr>
            <p:cNvPr name="Freeform 11" id="11"/>
            <p:cNvSpPr/>
            <p:nvPr/>
          </p:nvSpPr>
          <p:spPr>
            <a:xfrm flipH="false" flipV="false" rot="0">
              <a:off x="0" y="0"/>
              <a:ext cx="1386713" cy="1289050"/>
            </a:xfrm>
            <a:custGeom>
              <a:avLst/>
              <a:gdLst/>
              <a:ahLst/>
              <a:cxnLst/>
              <a:rect r="r" b="b" t="t" l="l"/>
              <a:pathLst>
                <a:path h="1289050" w="1386713">
                  <a:moveTo>
                    <a:pt x="0" y="0"/>
                  </a:moveTo>
                  <a:lnTo>
                    <a:pt x="1386713" y="0"/>
                  </a:lnTo>
                  <a:lnTo>
                    <a:pt x="1386713" y="1289050"/>
                  </a:lnTo>
                  <a:lnTo>
                    <a:pt x="0" y="1289050"/>
                  </a:lnTo>
                  <a:lnTo>
                    <a:pt x="0" y="0"/>
                  </a:lnTo>
                  <a:close/>
                </a:path>
              </a:pathLst>
            </a:custGeom>
            <a:blipFill>
              <a:blip r:embed="rId6"/>
              <a:stretch>
                <a:fillRect l="0" t="-3790" r="-3" b="-3790"/>
              </a:stretch>
            </a:blipFill>
          </p:spPr>
        </p:sp>
      </p:grpSp>
      <p:grpSp>
        <p:nvGrpSpPr>
          <p:cNvPr name="Group 12" id="12"/>
          <p:cNvGrpSpPr/>
          <p:nvPr/>
        </p:nvGrpSpPr>
        <p:grpSpPr>
          <a:xfrm rot="0">
            <a:off x="15338655" y="7863816"/>
            <a:ext cx="866158" cy="866158"/>
            <a:chOff x="0" y="0"/>
            <a:chExt cx="1154877" cy="1154877"/>
          </a:xfrm>
        </p:grpSpPr>
        <p:sp>
          <p:nvSpPr>
            <p:cNvPr name="Freeform 13" id="13"/>
            <p:cNvSpPr/>
            <p:nvPr/>
          </p:nvSpPr>
          <p:spPr>
            <a:xfrm flipH="false" flipV="false" rot="0">
              <a:off x="0" y="0"/>
              <a:ext cx="1154938" cy="1154938"/>
            </a:xfrm>
            <a:custGeom>
              <a:avLst/>
              <a:gdLst/>
              <a:ahLst/>
              <a:cxnLst/>
              <a:rect r="r" b="b" t="t" l="l"/>
              <a:pathLst>
                <a:path h="1154938" w="1154938">
                  <a:moveTo>
                    <a:pt x="0" y="0"/>
                  </a:moveTo>
                  <a:lnTo>
                    <a:pt x="1154938" y="0"/>
                  </a:lnTo>
                  <a:lnTo>
                    <a:pt x="1154938" y="1154938"/>
                  </a:lnTo>
                  <a:lnTo>
                    <a:pt x="0" y="1154938"/>
                  </a:lnTo>
                  <a:lnTo>
                    <a:pt x="0" y="0"/>
                  </a:lnTo>
                  <a:close/>
                </a:path>
              </a:pathLst>
            </a:custGeom>
            <a:blipFill>
              <a:blip r:embed="rId7"/>
              <a:stretch>
                <a:fillRect l="0" t="0" r="5" b="5"/>
              </a:stretch>
            </a:blipFill>
          </p:spPr>
        </p:sp>
      </p:grpSp>
      <p:grpSp>
        <p:nvGrpSpPr>
          <p:cNvPr name="Group 14" id="14"/>
          <p:cNvGrpSpPr/>
          <p:nvPr/>
        </p:nvGrpSpPr>
        <p:grpSpPr>
          <a:xfrm rot="0">
            <a:off x="1967654" y="7844766"/>
            <a:ext cx="898368" cy="866158"/>
            <a:chOff x="0" y="0"/>
            <a:chExt cx="1197824" cy="1154877"/>
          </a:xfrm>
        </p:grpSpPr>
        <p:sp>
          <p:nvSpPr>
            <p:cNvPr name="Freeform 15" id="15"/>
            <p:cNvSpPr/>
            <p:nvPr/>
          </p:nvSpPr>
          <p:spPr>
            <a:xfrm flipH="false" flipV="false" rot="0">
              <a:off x="0" y="0"/>
              <a:ext cx="1197864" cy="1154938"/>
            </a:xfrm>
            <a:custGeom>
              <a:avLst/>
              <a:gdLst/>
              <a:ahLst/>
              <a:cxnLst/>
              <a:rect r="r" b="b" t="t" l="l"/>
              <a:pathLst>
                <a:path h="1154938" w="1197864">
                  <a:moveTo>
                    <a:pt x="0" y="0"/>
                  </a:moveTo>
                  <a:lnTo>
                    <a:pt x="1197864" y="0"/>
                  </a:lnTo>
                  <a:lnTo>
                    <a:pt x="1197864" y="1154938"/>
                  </a:lnTo>
                  <a:lnTo>
                    <a:pt x="0" y="1154938"/>
                  </a:lnTo>
                  <a:lnTo>
                    <a:pt x="0" y="0"/>
                  </a:lnTo>
                  <a:close/>
                </a:path>
              </a:pathLst>
            </a:custGeom>
            <a:blipFill>
              <a:blip r:embed="rId8"/>
              <a:stretch>
                <a:fillRect l="0" t="-1859" r="3" b="-1854"/>
              </a:stretch>
            </a:blipFill>
          </p:spPr>
        </p:sp>
      </p:grpSp>
      <p:grpSp>
        <p:nvGrpSpPr>
          <p:cNvPr name="Group 16" id="16"/>
          <p:cNvGrpSpPr/>
          <p:nvPr/>
        </p:nvGrpSpPr>
        <p:grpSpPr>
          <a:xfrm rot="0">
            <a:off x="15310217" y="3354297"/>
            <a:ext cx="923034" cy="862964"/>
            <a:chOff x="0" y="0"/>
            <a:chExt cx="1230712" cy="1150619"/>
          </a:xfrm>
        </p:grpSpPr>
        <p:sp>
          <p:nvSpPr>
            <p:cNvPr name="Freeform 17" id="17"/>
            <p:cNvSpPr/>
            <p:nvPr/>
          </p:nvSpPr>
          <p:spPr>
            <a:xfrm flipH="false" flipV="false" rot="0">
              <a:off x="0" y="0"/>
              <a:ext cx="1230757" cy="1150620"/>
            </a:xfrm>
            <a:custGeom>
              <a:avLst/>
              <a:gdLst/>
              <a:ahLst/>
              <a:cxnLst/>
              <a:rect r="r" b="b" t="t" l="l"/>
              <a:pathLst>
                <a:path h="1150620" w="1230757">
                  <a:moveTo>
                    <a:pt x="0" y="0"/>
                  </a:moveTo>
                  <a:lnTo>
                    <a:pt x="1230757" y="0"/>
                  </a:lnTo>
                  <a:lnTo>
                    <a:pt x="1230757" y="1150620"/>
                  </a:lnTo>
                  <a:lnTo>
                    <a:pt x="0" y="1150620"/>
                  </a:lnTo>
                  <a:lnTo>
                    <a:pt x="0" y="0"/>
                  </a:lnTo>
                  <a:close/>
                </a:path>
              </a:pathLst>
            </a:custGeom>
            <a:blipFill>
              <a:blip r:embed="rId9"/>
              <a:stretch>
                <a:fillRect l="0" t="-3480" r="3" b="-3480"/>
              </a:stretch>
            </a:blipFill>
          </p:spPr>
        </p:sp>
      </p:grpSp>
      <p:grpSp>
        <p:nvGrpSpPr>
          <p:cNvPr name="Group 18" id="18"/>
          <p:cNvGrpSpPr/>
          <p:nvPr/>
        </p:nvGrpSpPr>
        <p:grpSpPr>
          <a:xfrm rot="0">
            <a:off x="5594033" y="3239182"/>
            <a:ext cx="6868344" cy="6157739"/>
            <a:chOff x="0" y="0"/>
            <a:chExt cx="906597" cy="812800"/>
          </a:xfrm>
        </p:grpSpPr>
        <p:sp>
          <p:nvSpPr>
            <p:cNvPr name="Freeform 19" id="19"/>
            <p:cNvSpPr/>
            <p:nvPr/>
          </p:nvSpPr>
          <p:spPr>
            <a:xfrm flipH="false" flipV="false" rot="0">
              <a:off x="0" y="0"/>
              <a:ext cx="906597" cy="812800"/>
            </a:xfrm>
            <a:custGeom>
              <a:avLst/>
              <a:gdLst/>
              <a:ahLst/>
              <a:cxnLst/>
              <a:rect r="r" b="b" t="t" l="l"/>
              <a:pathLst>
                <a:path h="812800" w="906597">
                  <a:moveTo>
                    <a:pt x="0" y="0"/>
                  </a:moveTo>
                  <a:lnTo>
                    <a:pt x="906597" y="0"/>
                  </a:lnTo>
                  <a:lnTo>
                    <a:pt x="906597" y="812800"/>
                  </a:lnTo>
                  <a:lnTo>
                    <a:pt x="0" y="812800"/>
                  </a:lnTo>
                  <a:close/>
                </a:path>
              </a:pathLst>
            </a:custGeom>
            <a:blipFill>
              <a:blip r:embed="rId10"/>
              <a:stretch>
                <a:fillRect l="-156" t="0" r="-156" b="0"/>
              </a:stretch>
            </a:blipFill>
          </p:spPr>
        </p:sp>
      </p:grpSp>
      <p:sp>
        <p:nvSpPr>
          <p:cNvPr name="TextBox 20" id="20"/>
          <p:cNvSpPr txBox="true"/>
          <p:nvPr/>
        </p:nvSpPr>
        <p:spPr>
          <a:xfrm rot="0">
            <a:off x="2835696" y="3595279"/>
            <a:ext cx="2786912" cy="371475"/>
          </a:xfrm>
          <a:prstGeom prst="rect">
            <a:avLst/>
          </a:prstGeom>
        </p:spPr>
        <p:txBody>
          <a:bodyPr anchor="t" rtlCol="false" tIns="0" lIns="0" bIns="0" rIns="0">
            <a:spAutoFit/>
          </a:bodyPr>
          <a:lstStyle/>
          <a:p>
            <a:pPr algn="ctr">
              <a:lnSpc>
                <a:spcPts val="2879"/>
              </a:lnSpc>
              <a:spcBef>
                <a:spcPct val="0"/>
              </a:spcBef>
            </a:pPr>
            <a:r>
              <a:rPr lang="en-US" b="true" sz="2399">
                <a:solidFill>
                  <a:srgbClr val="000000"/>
                </a:solidFill>
                <a:latin typeface="Nanum Square Bold"/>
                <a:ea typeface="Nanum Square Bold"/>
                <a:cs typeface="Nanum Square Bold"/>
                <a:sym typeface="Nanum Square Bold"/>
              </a:rPr>
              <a:t>Web 메인 페이지</a:t>
            </a:r>
          </a:p>
        </p:txBody>
      </p:sp>
      <p:sp>
        <p:nvSpPr>
          <p:cNvPr name="TextBox 21" id="21"/>
          <p:cNvSpPr txBox="true"/>
          <p:nvPr/>
        </p:nvSpPr>
        <p:spPr>
          <a:xfrm rot="0">
            <a:off x="2835696" y="5760349"/>
            <a:ext cx="2786912" cy="371475"/>
          </a:xfrm>
          <a:prstGeom prst="rect">
            <a:avLst/>
          </a:prstGeom>
        </p:spPr>
        <p:txBody>
          <a:bodyPr anchor="t" rtlCol="false" tIns="0" lIns="0" bIns="0" rIns="0">
            <a:spAutoFit/>
          </a:bodyPr>
          <a:lstStyle/>
          <a:p>
            <a:pPr algn="ctr">
              <a:lnSpc>
                <a:spcPts val="2879"/>
              </a:lnSpc>
              <a:spcBef>
                <a:spcPct val="0"/>
              </a:spcBef>
            </a:pPr>
            <a:r>
              <a:rPr lang="en-US" b="true" sz="2399">
                <a:solidFill>
                  <a:srgbClr val="000000"/>
                </a:solidFill>
                <a:latin typeface="Nanum Square Bold"/>
                <a:ea typeface="Nanum Square Bold"/>
                <a:cs typeface="Nanum Square Bold"/>
                <a:sym typeface="Nanum Square Bold"/>
              </a:rPr>
              <a:t>로그인 페이지</a:t>
            </a:r>
          </a:p>
        </p:txBody>
      </p:sp>
      <p:sp>
        <p:nvSpPr>
          <p:cNvPr name="TextBox 22" id="22"/>
          <p:cNvSpPr txBox="true"/>
          <p:nvPr/>
        </p:nvSpPr>
        <p:spPr>
          <a:xfrm rot="0">
            <a:off x="12551743" y="3414304"/>
            <a:ext cx="2786912" cy="371475"/>
          </a:xfrm>
          <a:prstGeom prst="rect">
            <a:avLst/>
          </a:prstGeom>
        </p:spPr>
        <p:txBody>
          <a:bodyPr anchor="t" rtlCol="false" tIns="0" lIns="0" bIns="0" rIns="0">
            <a:spAutoFit/>
          </a:bodyPr>
          <a:lstStyle/>
          <a:p>
            <a:pPr algn="ctr">
              <a:lnSpc>
                <a:spcPts val="2879"/>
              </a:lnSpc>
              <a:spcBef>
                <a:spcPct val="0"/>
              </a:spcBef>
            </a:pPr>
            <a:r>
              <a:rPr lang="en-US" b="true" sz="2399">
                <a:solidFill>
                  <a:srgbClr val="000000"/>
                </a:solidFill>
                <a:latin typeface="Nanum Square Bold"/>
                <a:ea typeface="Nanum Square Bold"/>
                <a:cs typeface="Nanum Square Bold"/>
                <a:sym typeface="Nanum Square Bold"/>
              </a:rPr>
              <a:t>파이프 품질 분석</a:t>
            </a:r>
          </a:p>
        </p:txBody>
      </p:sp>
      <p:sp>
        <p:nvSpPr>
          <p:cNvPr name="TextBox 23" id="23"/>
          <p:cNvSpPr txBox="true"/>
          <p:nvPr/>
        </p:nvSpPr>
        <p:spPr>
          <a:xfrm rot="0">
            <a:off x="12551743" y="5669862"/>
            <a:ext cx="2786912" cy="371475"/>
          </a:xfrm>
          <a:prstGeom prst="rect">
            <a:avLst/>
          </a:prstGeom>
        </p:spPr>
        <p:txBody>
          <a:bodyPr anchor="t" rtlCol="false" tIns="0" lIns="0" bIns="0" rIns="0">
            <a:spAutoFit/>
          </a:bodyPr>
          <a:lstStyle/>
          <a:p>
            <a:pPr algn="ctr">
              <a:lnSpc>
                <a:spcPts val="2879"/>
              </a:lnSpc>
              <a:spcBef>
                <a:spcPct val="0"/>
              </a:spcBef>
            </a:pPr>
            <a:r>
              <a:rPr lang="en-US" b="true" sz="2399">
                <a:solidFill>
                  <a:srgbClr val="000000"/>
                </a:solidFill>
                <a:latin typeface="Nanum Square Bold"/>
                <a:ea typeface="Nanum Square Bold"/>
                <a:cs typeface="Nanum Square Bold"/>
                <a:sym typeface="Nanum Square Bold"/>
              </a:rPr>
              <a:t>실시간 공정 분석</a:t>
            </a:r>
          </a:p>
        </p:txBody>
      </p:sp>
      <p:sp>
        <p:nvSpPr>
          <p:cNvPr name="TextBox 24" id="24"/>
          <p:cNvSpPr txBox="true"/>
          <p:nvPr/>
        </p:nvSpPr>
        <p:spPr>
          <a:xfrm rot="0">
            <a:off x="12551743" y="7925420"/>
            <a:ext cx="2786912" cy="371475"/>
          </a:xfrm>
          <a:prstGeom prst="rect">
            <a:avLst/>
          </a:prstGeom>
        </p:spPr>
        <p:txBody>
          <a:bodyPr anchor="t" rtlCol="false" tIns="0" lIns="0" bIns="0" rIns="0">
            <a:spAutoFit/>
          </a:bodyPr>
          <a:lstStyle/>
          <a:p>
            <a:pPr algn="ctr">
              <a:lnSpc>
                <a:spcPts val="2879"/>
              </a:lnSpc>
              <a:spcBef>
                <a:spcPct val="0"/>
              </a:spcBef>
            </a:pPr>
            <a:r>
              <a:rPr lang="en-US" b="true" sz="2399">
                <a:solidFill>
                  <a:srgbClr val="000000"/>
                </a:solidFill>
                <a:latin typeface="Nanum Square Bold"/>
                <a:ea typeface="Nanum Square Bold"/>
                <a:cs typeface="Nanum Square Bold"/>
                <a:sym typeface="Nanum Square Bold"/>
              </a:rPr>
              <a:t>뉴스 페이지</a:t>
            </a:r>
          </a:p>
        </p:txBody>
      </p:sp>
      <p:sp>
        <p:nvSpPr>
          <p:cNvPr name="TextBox 25" id="25"/>
          <p:cNvSpPr txBox="true"/>
          <p:nvPr/>
        </p:nvSpPr>
        <p:spPr>
          <a:xfrm rot="0">
            <a:off x="2835696" y="7925420"/>
            <a:ext cx="2786912" cy="371475"/>
          </a:xfrm>
          <a:prstGeom prst="rect">
            <a:avLst/>
          </a:prstGeom>
        </p:spPr>
        <p:txBody>
          <a:bodyPr anchor="t" rtlCol="false" tIns="0" lIns="0" bIns="0" rIns="0">
            <a:spAutoFit/>
          </a:bodyPr>
          <a:lstStyle/>
          <a:p>
            <a:pPr algn="ctr">
              <a:lnSpc>
                <a:spcPts val="2879"/>
              </a:lnSpc>
              <a:spcBef>
                <a:spcPct val="0"/>
              </a:spcBef>
            </a:pPr>
            <a:r>
              <a:rPr lang="en-US" b="true" sz="2399">
                <a:solidFill>
                  <a:srgbClr val="000000"/>
                </a:solidFill>
                <a:latin typeface="Nanum Square Bold"/>
                <a:ea typeface="Nanum Square Bold"/>
                <a:cs typeface="Nanum Square Bold"/>
                <a:sym typeface="Nanum Square Bold"/>
              </a:rPr>
              <a:t>주식 분석&amp;예측</a:t>
            </a:r>
          </a:p>
        </p:txBody>
      </p:sp>
      <p:sp>
        <p:nvSpPr>
          <p:cNvPr name="TextBox 26" id="26"/>
          <p:cNvSpPr txBox="true"/>
          <p:nvPr/>
        </p:nvSpPr>
        <p:spPr>
          <a:xfrm rot="0">
            <a:off x="2866022" y="4134730"/>
            <a:ext cx="2786912" cy="247650"/>
          </a:xfrm>
          <a:prstGeom prst="rect">
            <a:avLst/>
          </a:prstGeom>
        </p:spPr>
        <p:txBody>
          <a:bodyPr anchor="t" rtlCol="false" tIns="0" lIns="0" bIns="0" rIns="0">
            <a:spAutoFit/>
          </a:bodyPr>
          <a:lstStyle/>
          <a:p>
            <a:pPr algn="ctr">
              <a:lnSpc>
                <a:spcPts val="1919"/>
              </a:lnSpc>
              <a:spcBef>
                <a:spcPct val="0"/>
              </a:spcBef>
            </a:pPr>
            <a:r>
              <a:rPr lang="en-US" sz="1599">
                <a:solidFill>
                  <a:srgbClr val="000000"/>
                </a:solidFill>
                <a:latin typeface="Nanum Square"/>
                <a:ea typeface="Nanum Square"/>
                <a:cs typeface="Nanum Square"/>
                <a:sym typeface="Nanum Square"/>
              </a:rPr>
              <a:t>직관적인 인터페이스</a:t>
            </a:r>
          </a:p>
        </p:txBody>
      </p:sp>
      <p:sp>
        <p:nvSpPr>
          <p:cNvPr name="TextBox 27" id="27"/>
          <p:cNvSpPr txBox="true"/>
          <p:nvPr/>
        </p:nvSpPr>
        <p:spPr>
          <a:xfrm rot="0">
            <a:off x="2866022" y="6299002"/>
            <a:ext cx="2786912" cy="247650"/>
          </a:xfrm>
          <a:prstGeom prst="rect">
            <a:avLst/>
          </a:prstGeom>
        </p:spPr>
        <p:txBody>
          <a:bodyPr anchor="t" rtlCol="false" tIns="0" lIns="0" bIns="0" rIns="0">
            <a:spAutoFit/>
          </a:bodyPr>
          <a:lstStyle/>
          <a:p>
            <a:pPr algn="ctr">
              <a:lnSpc>
                <a:spcPts val="1919"/>
              </a:lnSpc>
              <a:spcBef>
                <a:spcPct val="0"/>
              </a:spcBef>
            </a:pPr>
            <a:r>
              <a:rPr lang="en-US" sz="1599">
                <a:solidFill>
                  <a:srgbClr val="000000"/>
                </a:solidFill>
                <a:latin typeface="Nanum Square"/>
                <a:ea typeface="Nanum Square"/>
                <a:cs typeface="Nanum Square"/>
                <a:sym typeface="Nanum Square"/>
              </a:rPr>
              <a:t>안전한 로그인 기능</a:t>
            </a:r>
            <a:r>
              <a:rPr lang="en-US" sz="1599">
                <a:solidFill>
                  <a:srgbClr val="000000"/>
                </a:solidFill>
                <a:latin typeface="Nanum Square"/>
                <a:ea typeface="Nanum Square"/>
                <a:cs typeface="Nanum Square"/>
                <a:sym typeface="Nanum Square"/>
              </a:rPr>
              <a:t> </a:t>
            </a:r>
          </a:p>
        </p:txBody>
      </p:sp>
      <p:sp>
        <p:nvSpPr>
          <p:cNvPr name="TextBox 28" id="28"/>
          <p:cNvSpPr txBox="true"/>
          <p:nvPr/>
        </p:nvSpPr>
        <p:spPr>
          <a:xfrm rot="0">
            <a:off x="12570793" y="3896605"/>
            <a:ext cx="2786912" cy="247650"/>
          </a:xfrm>
          <a:prstGeom prst="rect">
            <a:avLst/>
          </a:prstGeom>
        </p:spPr>
        <p:txBody>
          <a:bodyPr anchor="t" rtlCol="false" tIns="0" lIns="0" bIns="0" rIns="0">
            <a:spAutoFit/>
          </a:bodyPr>
          <a:lstStyle/>
          <a:p>
            <a:pPr algn="ctr">
              <a:lnSpc>
                <a:spcPts val="1919"/>
              </a:lnSpc>
              <a:spcBef>
                <a:spcPct val="0"/>
              </a:spcBef>
            </a:pPr>
            <a:r>
              <a:rPr lang="en-US" sz="1599">
                <a:solidFill>
                  <a:srgbClr val="000000"/>
                </a:solidFill>
                <a:latin typeface="Nanum Square"/>
                <a:ea typeface="Nanum Square"/>
                <a:cs typeface="Nanum Square"/>
                <a:sym typeface="Nanum Square"/>
              </a:rPr>
              <a:t>모델 학습을 통한 품질 분석</a:t>
            </a:r>
          </a:p>
        </p:txBody>
      </p:sp>
      <p:sp>
        <p:nvSpPr>
          <p:cNvPr name="TextBox 29" id="29"/>
          <p:cNvSpPr txBox="true"/>
          <p:nvPr/>
        </p:nvSpPr>
        <p:spPr>
          <a:xfrm rot="0">
            <a:off x="12570793" y="6156920"/>
            <a:ext cx="2786912" cy="247650"/>
          </a:xfrm>
          <a:prstGeom prst="rect">
            <a:avLst/>
          </a:prstGeom>
        </p:spPr>
        <p:txBody>
          <a:bodyPr anchor="t" rtlCol="false" tIns="0" lIns="0" bIns="0" rIns="0">
            <a:spAutoFit/>
          </a:bodyPr>
          <a:lstStyle/>
          <a:p>
            <a:pPr algn="ctr">
              <a:lnSpc>
                <a:spcPts val="1919"/>
              </a:lnSpc>
              <a:spcBef>
                <a:spcPct val="0"/>
              </a:spcBef>
            </a:pPr>
            <a:r>
              <a:rPr lang="en-US" sz="1599">
                <a:solidFill>
                  <a:srgbClr val="000000"/>
                </a:solidFill>
                <a:latin typeface="Nanum Square"/>
                <a:ea typeface="Nanum Square"/>
                <a:cs typeface="Nanum Square"/>
                <a:sym typeface="Nanum Square"/>
              </a:rPr>
              <a:t>Superset 활용 실시간 분석</a:t>
            </a:r>
          </a:p>
        </p:txBody>
      </p:sp>
      <p:sp>
        <p:nvSpPr>
          <p:cNvPr name="TextBox 30" id="30"/>
          <p:cNvSpPr txBox="true"/>
          <p:nvPr/>
        </p:nvSpPr>
        <p:spPr>
          <a:xfrm rot="0">
            <a:off x="12570793" y="8417236"/>
            <a:ext cx="2786912" cy="247650"/>
          </a:xfrm>
          <a:prstGeom prst="rect">
            <a:avLst/>
          </a:prstGeom>
        </p:spPr>
        <p:txBody>
          <a:bodyPr anchor="t" rtlCol="false" tIns="0" lIns="0" bIns="0" rIns="0">
            <a:spAutoFit/>
          </a:bodyPr>
          <a:lstStyle/>
          <a:p>
            <a:pPr algn="ctr">
              <a:lnSpc>
                <a:spcPts val="1919"/>
              </a:lnSpc>
              <a:spcBef>
                <a:spcPct val="0"/>
              </a:spcBef>
            </a:pPr>
            <a:r>
              <a:rPr lang="en-US" sz="1599">
                <a:solidFill>
                  <a:srgbClr val="000000"/>
                </a:solidFill>
                <a:latin typeface="Nanum Square"/>
                <a:ea typeface="Nanum Square"/>
                <a:cs typeface="Nanum Square"/>
                <a:sym typeface="Nanum Square"/>
              </a:rPr>
              <a:t>크롤링을 통해 뉴스 가져오기</a:t>
            </a:r>
          </a:p>
        </p:txBody>
      </p:sp>
      <p:sp>
        <p:nvSpPr>
          <p:cNvPr name="TextBox 31" id="31"/>
          <p:cNvSpPr txBox="true"/>
          <p:nvPr/>
        </p:nvSpPr>
        <p:spPr>
          <a:xfrm rot="0">
            <a:off x="2866022" y="8463274"/>
            <a:ext cx="2786912" cy="247650"/>
          </a:xfrm>
          <a:prstGeom prst="rect">
            <a:avLst/>
          </a:prstGeom>
        </p:spPr>
        <p:txBody>
          <a:bodyPr anchor="t" rtlCol="false" tIns="0" lIns="0" bIns="0" rIns="0">
            <a:spAutoFit/>
          </a:bodyPr>
          <a:lstStyle/>
          <a:p>
            <a:pPr algn="ctr">
              <a:lnSpc>
                <a:spcPts val="1919"/>
              </a:lnSpc>
              <a:spcBef>
                <a:spcPct val="0"/>
              </a:spcBef>
            </a:pPr>
            <a:r>
              <a:rPr lang="en-US" sz="1599">
                <a:solidFill>
                  <a:srgbClr val="000000"/>
                </a:solidFill>
                <a:latin typeface="Nanum Square"/>
                <a:ea typeface="Nanum Square"/>
                <a:cs typeface="Nanum Square"/>
                <a:sym typeface="Nanum Square"/>
              </a:rPr>
              <a:t>회사 주식 및 가격 예측</a:t>
            </a:r>
          </a:p>
        </p:txBody>
      </p:sp>
      <p:grpSp>
        <p:nvGrpSpPr>
          <p:cNvPr name="Group 32" id="32"/>
          <p:cNvGrpSpPr/>
          <p:nvPr/>
        </p:nvGrpSpPr>
        <p:grpSpPr>
          <a:xfrm rot="0">
            <a:off x="1028700" y="978979"/>
            <a:ext cx="3557205" cy="395196"/>
            <a:chOff x="0" y="0"/>
            <a:chExt cx="4742940" cy="526928"/>
          </a:xfrm>
        </p:grpSpPr>
        <p:sp>
          <p:nvSpPr>
            <p:cNvPr name="Freeform 33" id="33"/>
            <p:cNvSpPr/>
            <p:nvPr/>
          </p:nvSpPr>
          <p:spPr>
            <a:xfrm flipH="false" flipV="false" rot="0">
              <a:off x="0" y="0"/>
              <a:ext cx="4742940" cy="526928"/>
            </a:xfrm>
            <a:custGeom>
              <a:avLst/>
              <a:gdLst/>
              <a:ahLst/>
              <a:cxnLst/>
              <a:rect r="r" b="b" t="t" l="l"/>
              <a:pathLst>
                <a:path h="526928" w="4742940">
                  <a:moveTo>
                    <a:pt x="0" y="0"/>
                  </a:moveTo>
                  <a:lnTo>
                    <a:pt x="4742940" y="0"/>
                  </a:lnTo>
                  <a:lnTo>
                    <a:pt x="4742940" y="526928"/>
                  </a:lnTo>
                  <a:lnTo>
                    <a:pt x="0" y="526928"/>
                  </a:lnTo>
                  <a:close/>
                </a:path>
              </a:pathLst>
            </a:custGeom>
            <a:solidFill>
              <a:srgbClr val="000000">
                <a:alpha val="0"/>
              </a:srgbClr>
            </a:solidFill>
          </p:spPr>
        </p:sp>
        <p:sp>
          <p:nvSpPr>
            <p:cNvPr name="TextBox 34" id="34"/>
            <p:cNvSpPr txBox="true"/>
            <p:nvPr/>
          </p:nvSpPr>
          <p:spPr>
            <a:xfrm>
              <a:off x="0" y="-104775"/>
              <a:ext cx="4742940" cy="631703"/>
            </a:xfrm>
            <a:prstGeom prst="rect">
              <a:avLst/>
            </a:prstGeom>
          </p:spPr>
          <p:txBody>
            <a:bodyPr anchor="t" rtlCol="false" tIns="0" lIns="0" bIns="0" rIns="0"/>
            <a:lstStyle/>
            <a:p>
              <a:pPr algn="l">
                <a:lnSpc>
                  <a:spcPts val="3802"/>
                </a:lnSpc>
              </a:pPr>
              <a:r>
                <a:rPr lang="en-US" sz="2399" b="true">
                  <a:solidFill>
                    <a:srgbClr val="1044FB"/>
                  </a:solidFill>
                  <a:latin typeface="Nanum Square Bold"/>
                  <a:ea typeface="Nanum Square Bold"/>
                  <a:cs typeface="Nanum Square Bold"/>
                  <a:sym typeface="Nanum Square Bold"/>
                </a:rPr>
                <a:t>서론</a:t>
              </a:r>
            </a:p>
          </p:txBody>
        </p:sp>
      </p:grpSp>
      <p:grpSp>
        <p:nvGrpSpPr>
          <p:cNvPr name="Group 35" id="35"/>
          <p:cNvGrpSpPr/>
          <p:nvPr/>
        </p:nvGrpSpPr>
        <p:grpSpPr>
          <a:xfrm rot="0">
            <a:off x="1028700" y="1374175"/>
            <a:ext cx="7789185" cy="955113"/>
            <a:chOff x="0" y="0"/>
            <a:chExt cx="10385580" cy="1273484"/>
          </a:xfrm>
        </p:grpSpPr>
        <p:sp>
          <p:nvSpPr>
            <p:cNvPr name="Freeform 36" id="36"/>
            <p:cNvSpPr/>
            <p:nvPr/>
          </p:nvSpPr>
          <p:spPr>
            <a:xfrm flipH="false" flipV="false" rot="0">
              <a:off x="0" y="0"/>
              <a:ext cx="10385580" cy="1273484"/>
            </a:xfrm>
            <a:custGeom>
              <a:avLst/>
              <a:gdLst/>
              <a:ahLst/>
              <a:cxnLst/>
              <a:rect r="r" b="b" t="t" l="l"/>
              <a:pathLst>
                <a:path h="1273484" w="10385580">
                  <a:moveTo>
                    <a:pt x="0" y="0"/>
                  </a:moveTo>
                  <a:lnTo>
                    <a:pt x="10385580" y="0"/>
                  </a:lnTo>
                  <a:lnTo>
                    <a:pt x="10385580" y="1273484"/>
                  </a:lnTo>
                  <a:lnTo>
                    <a:pt x="0" y="1273484"/>
                  </a:lnTo>
                  <a:close/>
                </a:path>
              </a:pathLst>
            </a:custGeom>
            <a:solidFill>
              <a:srgbClr val="000000">
                <a:alpha val="0"/>
              </a:srgbClr>
            </a:solidFill>
          </p:spPr>
        </p:sp>
        <p:sp>
          <p:nvSpPr>
            <p:cNvPr name="TextBox 37" id="37"/>
            <p:cNvSpPr txBox="true"/>
            <p:nvPr/>
          </p:nvSpPr>
          <p:spPr>
            <a:xfrm>
              <a:off x="0" y="-47625"/>
              <a:ext cx="10385580" cy="1321109"/>
            </a:xfrm>
            <a:prstGeom prst="rect">
              <a:avLst/>
            </a:prstGeom>
          </p:spPr>
          <p:txBody>
            <a:bodyPr anchor="ctr" rtlCol="false" tIns="0" lIns="0" bIns="0" rIns="0"/>
            <a:lstStyle/>
            <a:p>
              <a:pPr algn="l">
                <a:lnSpc>
                  <a:spcPts val="5696"/>
                </a:lnSpc>
              </a:pPr>
              <a:r>
                <a:rPr lang="en-US" b="true" sz="5200" spc="-243">
                  <a:solidFill>
                    <a:srgbClr val="141414"/>
                  </a:solidFill>
                  <a:latin typeface="Arial Bold"/>
                  <a:ea typeface="Arial Bold"/>
                  <a:cs typeface="Arial Bold"/>
                  <a:sym typeface="Arial Bold"/>
                </a:rPr>
                <a:t>기능 소개</a:t>
              </a:r>
            </a:p>
          </p:txBody>
        </p:sp>
      </p:grpSp>
      <p:grpSp>
        <p:nvGrpSpPr>
          <p:cNvPr name="Group 38" id="38"/>
          <p:cNvGrpSpPr/>
          <p:nvPr/>
        </p:nvGrpSpPr>
        <p:grpSpPr>
          <a:xfrm rot="0">
            <a:off x="1028700" y="2329288"/>
            <a:ext cx="5271649" cy="431006"/>
            <a:chOff x="0" y="0"/>
            <a:chExt cx="7028865" cy="574675"/>
          </a:xfrm>
        </p:grpSpPr>
        <p:sp>
          <p:nvSpPr>
            <p:cNvPr name="Freeform 39" id="39"/>
            <p:cNvSpPr/>
            <p:nvPr/>
          </p:nvSpPr>
          <p:spPr>
            <a:xfrm flipH="false" flipV="false" rot="0">
              <a:off x="0" y="0"/>
              <a:ext cx="7028865" cy="574675"/>
            </a:xfrm>
            <a:custGeom>
              <a:avLst/>
              <a:gdLst/>
              <a:ahLst/>
              <a:cxnLst/>
              <a:rect r="r" b="b" t="t" l="l"/>
              <a:pathLst>
                <a:path h="574675" w="7028865">
                  <a:moveTo>
                    <a:pt x="0" y="0"/>
                  </a:moveTo>
                  <a:lnTo>
                    <a:pt x="7028865" y="0"/>
                  </a:lnTo>
                  <a:lnTo>
                    <a:pt x="7028865" y="574675"/>
                  </a:lnTo>
                  <a:lnTo>
                    <a:pt x="0" y="574675"/>
                  </a:lnTo>
                  <a:close/>
                </a:path>
              </a:pathLst>
            </a:custGeom>
            <a:solidFill>
              <a:srgbClr val="000000">
                <a:alpha val="0"/>
              </a:srgbClr>
            </a:solidFill>
          </p:spPr>
        </p:sp>
        <p:sp>
          <p:nvSpPr>
            <p:cNvPr name="TextBox 40" id="40"/>
            <p:cNvSpPr txBox="true"/>
            <p:nvPr/>
          </p:nvSpPr>
          <p:spPr>
            <a:xfrm>
              <a:off x="0" y="-104775"/>
              <a:ext cx="7028865" cy="679450"/>
            </a:xfrm>
            <a:prstGeom prst="rect">
              <a:avLst/>
            </a:prstGeom>
          </p:spPr>
          <p:txBody>
            <a:bodyPr anchor="t" rtlCol="false" tIns="0" lIns="0" bIns="0" rIns="0"/>
            <a:lstStyle/>
            <a:p>
              <a:pPr algn="l">
                <a:lnSpc>
                  <a:spcPts val="3802"/>
                </a:lnSpc>
              </a:pPr>
              <a:r>
                <a:rPr lang="en-US" sz="2399">
                  <a:solidFill>
                    <a:srgbClr val="AAAAAA"/>
                  </a:solidFill>
                  <a:latin typeface="Nanum Square"/>
                  <a:ea typeface="Nanum Square"/>
                  <a:cs typeface="Nanum Square"/>
                  <a:sym typeface="Nanum Square"/>
                </a:rPr>
                <a:t>다음과 같은 기능을 제공해요</a:t>
              </a:r>
            </a:p>
          </p:txBody>
        </p:sp>
      </p:grpSp>
      <p:grpSp>
        <p:nvGrpSpPr>
          <p:cNvPr name="Group 41" id="41"/>
          <p:cNvGrpSpPr/>
          <p:nvPr/>
        </p:nvGrpSpPr>
        <p:grpSpPr>
          <a:xfrm rot="0">
            <a:off x="338696" y="209742"/>
            <a:ext cx="18054079" cy="115550"/>
            <a:chOff x="0" y="0"/>
            <a:chExt cx="4754984" cy="30433"/>
          </a:xfrm>
        </p:grpSpPr>
        <p:sp>
          <p:nvSpPr>
            <p:cNvPr name="Freeform 42" id="42"/>
            <p:cNvSpPr/>
            <p:nvPr/>
          </p:nvSpPr>
          <p:spPr>
            <a:xfrm flipH="false" flipV="false" rot="0">
              <a:off x="0" y="0"/>
              <a:ext cx="4754984" cy="30433"/>
            </a:xfrm>
            <a:custGeom>
              <a:avLst/>
              <a:gdLst/>
              <a:ahLst/>
              <a:cxnLst/>
              <a:rect r="r" b="b" t="t" l="l"/>
              <a:pathLst>
                <a:path h="30433" w="4754984">
                  <a:moveTo>
                    <a:pt x="0" y="0"/>
                  </a:moveTo>
                  <a:lnTo>
                    <a:pt x="4754984" y="0"/>
                  </a:lnTo>
                  <a:lnTo>
                    <a:pt x="4754984" y="30433"/>
                  </a:lnTo>
                  <a:lnTo>
                    <a:pt x="0" y="30433"/>
                  </a:lnTo>
                  <a:close/>
                </a:path>
              </a:pathLst>
            </a:custGeom>
            <a:solidFill>
              <a:srgbClr val="5E76ED"/>
            </a:solidFill>
          </p:spPr>
        </p:sp>
        <p:sp>
          <p:nvSpPr>
            <p:cNvPr name="TextBox 43" id="43"/>
            <p:cNvSpPr txBox="true"/>
            <p:nvPr/>
          </p:nvSpPr>
          <p:spPr>
            <a:xfrm>
              <a:off x="0" y="-161925"/>
              <a:ext cx="4754984" cy="192358"/>
            </a:xfrm>
            <a:prstGeom prst="rect">
              <a:avLst/>
            </a:prstGeom>
          </p:spPr>
          <p:txBody>
            <a:bodyPr anchor="ctr" rtlCol="false" tIns="50800" lIns="50800" bIns="50800" rIns="50800"/>
            <a:lstStyle/>
            <a:p>
              <a:pPr algn="ctr">
                <a:lnSpc>
                  <a:spcPts val="3985"/>
                </a:lnSpc>
              </a:pPr>
            </a:p>
          </p:txBody>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DAGgKDV3X58</dc:identifier>
  <dcterms:modified xsi:type="dcterms:W3CDTF">2011-08-01T06:04:30Z</dcterms:modified>
  <cp:revision>1</cp:revision>
  <dc:title>백업.pptx</dc:title>
</cp:coreProperties>
</file>